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3" r:id="rId5"/>
  </p:sldMasterIdLst>
  <p:notesMasterIdLst>
    <p:notesMasterId r:id="rId33"/>
  </p:notesMasterIdLst>
  <p:handoutMasterIdLst>
    <p:handoutMasterId r:id="rId34"/>
  </p:handoutMasterIdLst>
  <p:sldIdLst>
    <p:sldId id="340" r:id="rId6"/>
    <p:sldId id="346" r:id="rId7"/>
    <p:sldId id="369" r:id="rId8"/>
    <p:sldId id="370" r:id="rId9"/>
    <p:sldId id="372" r:id="rId10"/>
    <p:sldId id="373" r:id="rId11"/>
    <p:sldId id="371" r:id="rId12"/>
    <p:sldId id="374" r:id="rId13"/>
    <p:sldId id="350" r:id="rId14"/>
    <p:sldId id="355" r:id="rId15"/>
    <p:sldId id="351" r:id="rId16"/>
    <p:sldId id="352" r:id="rId17"/>
    <p:sldId id="353" r:id="rId18"/>
    <p:sldId id="348"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Lst>
  <p:sldSz cx="9144000" cy="6858000" type="screen4x3"/>
  <p:notesSz cx="7010400" cy="92964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B7D"/>
    <a:srgbClr val="FFE1E1"/>
    <a:srgbClr val="D6D6D6"/>
    <a:srgbClr val="8DA5BE"/>
    <a:srgbClr val="54789E"/>
    <a:srgbClr val="838383"/>
    <a:srgbClr val="ACACAC"/>
    <a:srgbClr val="820000"/>
    <a:srgbClr val="C6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4" autoAdjust="0"/>
    <p:restoredTop sz="95204" autoAdjust="0"/>
  </p:normalViewPr>
  <p:slideViewPr>
    <p:cSldViewPr snapToGrid="0">
      <p:cViewPr varScale="1">
        <p:scale>
          <a:sx n="110" d="100"/>
          <a:sy n="110" d="100"/>
        </p:scale>
        <p:origin x="-1590" y="-90"/>
      </p:cViewPr>
      <p:guideLst>
        <p:guide orient="horz" pos="409"/>
        <p:guide orient="horz" pos="4034"/>
        <p:guide orient="horz" pos="1146"/>
        <p:guide orient="horz" pos="3776"/>
        <p:guide orient="horz" pos="962"/>
        <p:guide pos="1609"/>
        <p:guide pos="5472"/>
        <p:guide pos="4235"/>
        <p:guide pos="289"/>
        <p:guide pos="2921"/>
        <p:guide pos="1522"/>
        <p:guide pos="2838"/>
        <p:guide pos="41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18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2" tIns="46587" rIns="93172" bIns="46587"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2" tIns="46587" rIns="93172" bIns="46587" rtlCol="0"/>
          <a:lstStyle>
            <a:lvl1pPr algn="r" fontAlgn="auto">
              <a:spcBef>
                <a:spcPts val="0"/>
              </a:spcBef>
              <a:spcAft>
                <a:spcPts val="0"/>
              </a:spcAft>
              <a:defRPr sz="1200" smtClean="0">
                <a:latin typeface="+mn-lt"/>
                <a:cs typeface="+mn-cs"/>
              </a:defRPr>
            </a:lvl1pPr>
          </a:lstStyle>
          <a:p>
            <a:pPr>
              <a:defRPr/>
            </a:pPr>
            <a:fld id="{B2D04AA1-92DC-410E-8FF8-8C66A4BC9893}" type="datetimeFigureOut">
              <a:rPr lang="en-US"/>
              <a:pPr>
                <a:defRPr/>
              </a:pPr>
              <a:t>10/18/2018</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2" tIns="46587" rIns="93172" bIns="46587" rtlCol="0" anchor="b"/>
          <a:lstStyle>
            <a:lvl1pPr algn="l"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2" tIns="46587" rIns="93172" bIns="46587" rtlCol="0" anchor="b"/>
          <a:lstStyle>
            <a:lvl1pPr algn="r" fontAlgn="auto">
              <a:spcBef>
                <a:spcPts val="0"/>
              </a:spcBef>
              <a:spcAft>
                <a:spcPts val="0"/>
              </a:spcAft>
              <a:defRPr sz="1200" smtClean="0">
                <a:latin typeface="+mn-lt"/>
                <a:cs typeface="+mn-cs"/>
              </a:defRPr>
            </a:lvl1pPr>
          </a:lstStyle>
          <a:p>
            <a:pPr>
              <a:defRPr/>
            </a:pPr>
            <a:fld id="{4F89062C-1F86-48DD-AB85-9DE2695D37EF}" type="slidenum">
              <a:rPr lang="en-US"/>
              <a:pPr>
                <a:defRPr/>
              </a:pPr>
              <a:t>‹#›</a:t>
            </a:fld>
            <a:endParaRPr lang="en-US" dirty="0"/>
          </a:p>
        </p:txBody>
      </p:sp>
    </p:spTree>
    <p:extLst>
      <p:ext uri="{BB962C8B-B14F-4D97-AF65-F5344CB8AC3E}">
        <p14:creationId xmlns:p14="http://schemas.microsoft.com/office/powerpoint/2010/main" val="18476112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2" tIns="46587" rIns="93172" bIns="46587"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2" tIns="46587" rIns="93172" bIns="46587" rtlCol="0"/>
          <a:lstStyle>
            <a:lvl1pPr algn="r" fontAlgn="auto">
              <a:spcBef>
                <a:spcPts val="0"/>
              </a:spcBef>
              <a:spcAft>
                <a:spcPts val="0"/>
              </a:spcAft>
              <a:defRPr sz="1200" smtClean="0">
                <a:latin typeface="+mn-lt"/>
                <a:cs typeface="+mn-cs"/>
              </a:defRPr>
            </a:lvl1pPr>
          </a:lstStyle>
          <a:p>
            <a:pPr>
              <a:defRPr/>
            </a:pPr>
            <a:fld id="{63B5D76D-AC10-4A3D-9630-5B8FFD19D32E}" type="datetimeFigureOut">
              <a:rPr lang="en-US"/>
              <a:pPr>
                <a:defRPr/>
              </a:pPr>
              <a:t>10/18/2018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2" tIns="46587" rIns="93172" bIns="46587"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2" tIns="46587" rIns="93172" bIns="46587"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2" tIns="46587" rIns="93172" bIns="46587"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2" tIns="46587" rIns="93172" bIns="46587" rtlCol="0" anchor="b"/>
          <a:lstStyle>
            <a:lvl1pPr algn="r" fontAlgn="auto">
              <a:spcBef>
                <a:spcPts val="0"/>
              </a:spcBef>
              <a:spcAft>
                <a:spcPts val="0"/>
              </a:spcAft>
              <a:defRPr sz="1200" smtClean="0">
                <a:latin typeface="+mn-lt"/>
                <a:cs typeface="+mn-cs"/>
              </a:defRPr>
            </a:lvl1pPr>
          </a:lstStyle>
          <a:p>
            <a:pPr>
              <a:defRPr/>
            </a:pPr>
            <a:fld id="{C4DD6E07-7B5A-40B6-BBEC-B771848A15B7}" type="slidenum">
              <a:rPr lang="en-US"/>
              <a:pPr>
                <a:defRPr/>
              </a:pPr>
              <a:t>‹#›</a:t>
            </a:fld>
            <a:endParaRPr lang="en-US" dirty="0"/>
          </a:p>
        </p:txBody>
      </p:sp>
    </p:spTree>
    <p:extLst>
      <p:ext uri="{BB962C8B-B14F-4D97-AF65-F5344CB8AC3E}">
        <p14:creationId xmlns:p14="http://schemas.microsoft.com/office/powerpoint/2010/main" val="183831485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DD6E07-7B5A-40B6-BBEC-B771848A15B7}" type="slidenum">
              <a:rPr lang="en-US" smtClean="0"/>
              <a:pPr>
                <a:defRPr/>
              </a:pPr>
              <a:t>2</a:t>
            </a:fld>
            <a:endParaRPr lang="en-US" dirty="0"/>
          </a:p>
        </p:txBody>
      </p:sp>
    </p:spTree>
    <p:extLst>
      <p:ext uri="{BB962C8B-B14F-4D97-AF65-F5344CB8AC3E}">
        <p14:creationId xmlns:p14="http://schemas.microsoft.com/office/powerpoint/2010/main" val="306906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DD6E07-7B5A-40B6-BBEC-B771848A15B7}" type="slidenum">
              <a:rPr lang="en-US" smtClean="0"/>
              <a:pPr>
                <a:defRPr/>
              </a:pPr>
              <a:t>9</a:t>
            </a:fld>
            <a:endParaRPr lang="en-US" dirty="0"/>
          </a:p>
        </p:txBody>
      </p:sp>
    </p:spTree>
    <p:extLst>
      <p:ext uri="{BB962C8B-B14F-4D97-AF65-F5344CB8AC3E}">
        <p14:creationId xmlns:p14="http://schemas.microsoft.com/office/powerpoint/2010/main" val="30152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8" y="1468712"/>
            <a:ext cx="4046537" cy="4572000"/>
          </a:xfrm>
        </p:spPr>
        <p:txBody>
          <a:bodyPr/>
          <a:lstStyle>
            <a:lvl1pPr>
              <a:spcBef>
                <a:spcPts val="2000"/>
              </a:spcBef>
              <a:tabLst>
                <a:tab pos="3775075" algn="r"/>
              </a:tabLst>
              <a:defRPr/>
            </a:lvl1pPr>
            <a:lvl2pPr marL="569913" indent="-223838">
              <a:lnSpc>
                <a:spcPts val="2000"/>
              </a:lnSpc>
              <a:spcBef>
                <a:spcPts val="400"/>
              </a:spcBef>
              <a:buFont typeface="+mj-lt"/>
              <a:buAutoNum type="alphaLcParenR"/>
              <a:tabLst>
                <a:tab pos="3775075" algn="r"/>
              </a:tabLst>
              <a:defRPr/>
            </a:lvl2pPr>
            <a:lvl3pPr marL="569913" indent="-223838">
              <a:spcBef>
                <a:spcPts val="400"/>
              </a:spcBef>
              <a:tabLst>
                <a:tab pos="3775075" algn="r"/>
              </a:tabLst>
              <a:defRPr/>
            </a:lvl3pPr>
            <a:lvl4pPr marL="569913" indent="-223838">
              <a:spcBef>
                <a:spcPts val="400"/>
              </a:spcBef>
              <a:tabLst>
                <a:tab pos="3775075" algn="r"/>
              </a:tabLst>
              <a:defRPr/>
            </a:lvl4pPr>
            <a:lvl5pPr>
              <a:spcBef>
                <a:spcPts val="400"/>
              </a:spcBef>
              <a:tabLst>
                <a:tab pos="3775075" algn="r"/>
              </a:tabLst>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2"/>
          </p:nvPr>
        </p:nvSpPr>
        <p:spPr>
          <a:xfrm>
            <a:off x="457199" y="102539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9" name="Content Placeholder 2"/>
          <p:cNvSpPr>
            <a:spLocks noGrp="1"/>
          </p:cNvSpPr>
          <p:nvPr>
            <p:ph idx="13"/>
          </p:nvPr>
        </p:nvSpPr>
        <p:spPr>
          <a:xfrm>
            <a:off x="4637088" y="1463039"/>
            <a:ext cx="4046537" cy="4572000"/>
          </a:xfrm>
        </p:spPr>
        <p:txBody>
          <a:bodyPr/>
          <a:lstStyle>
            <a:lvl1pPr>
              <a:spcBef>
                <a:spcPts val="2000"/>
              </a:spcBef>
              <a:tabLst>
                <a:tab pos="3775075" algn="r"/>
              </a:tabLst>
              <a:defRPr/>
            </a:lvl1pPr>
            <a:lvl2pPr marL="569913" indent="-223838">
              <a:lnSpc>
                <a:spcPts val="2000"/>
              </a:lnSpc>
              <a:spcBef>
                <a:spcPts val="400"/>
              </a:spcBef>
              <a:buFont typeface="+mj-lt"/>
              <a:buAutoNum type="alphaLcParenR"/>
              <a:tabLst>
                <a:tab pos="3775075" algn="r"/>
              </a:tabLst>
              <a:defRPr/>
            </a:lvl2pPr>
            <a:lvl3pPr marL="569913" indent="-223838">
              <a:spcBef>
                <a:spcPts val="400"/>
              </a:spcBef>
              <a:tabLst>
                <a:tab pos="3775075" algn="r"/>
              </a:tabLst>
              <a:defRPr/>
            </a:lvl3pPr>
            <a:lvl4pPr marL="569913" indent="-223838">
              <a:spcBef>
                <a:spcPts val="400"/>
              </a:spcBef>
              <a:tabLst>
                <a:tab pos="3775075" algn="r"/>
              </a:tabLst>
              <a:defRPr/>
            </a:lvl4pPr>
            <a:lvl5pPr>
              <a:spcBef>
                <a:spcPts val="400"/>
              </a:spcBef>
              <a:tabLst>
                <a:tab pos="3775075" algn="r"/>
              </a:tabLst>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defRPr/>
            </a:lvl1pPr>
          </a:lstStyle>
          <a:p>
            <a:pPr>
              <a:defRPr/>
            </a:pPr>
            <a:fld id="{A4A80AB0-203B-4AE4-AB84-F4A958238C6E}" type="slidenum">
              <a:rPr lang="en-US"/>
              <a:pPr>
                <a:defRPr/>
              </a:pPr>
              <a:t>‹#›</a:t>
            </a:fld>
            <a:endParaRPr lang="en-US" dirty="0"/>
          </a:p>
        </p:txBody>
      </p:sp>
    </p:spTree>
    <p:extLst>
      <p:ext uri="{BB962C8B-B14F-4D97-AF65-F5344CB8AC3E}">
        <p14:creationId xmlns:p14="http://schemas.microsoft.com/office/powerpoint/2010/main" val="274165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F1C73EE3-AED4-469E-BBBC-DBE121A94B5F}" type="slidenum">
              <a:rPr lang="en-US"/>
              <a:pPr>
                <a:defRPr/>
              </a:pPr>
              <a:t>‹#›</a:t>
            </a:fld>
            <a:endParaRPr lang="en-US" dirty="0"/>
          </a:p>
        </p:txBody>
      </p:sp>
    </p:spTree>
    <p:extLst>
      <p:ext uri="{BB962C8B-B14F-4D97-AF65-F5344CB8AC3E}">
        <p14:creationId xmlns:p14="http://schemas.microsoft.com/office/powerpoint/2010/main" val="33898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Rectangle 3"/>
          <p:cNvSpPr/>
          <p:nvPr userDrawn="1"/>
        </p:nvSpPr>
        <p:spPr>
          <a:xfrm>
            <a:off x="0" y="0"/>
            <a:ext cx="9144000" cy="10175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5" name="Rectangle 4"/>
          <p:cNvSpPr/>
          <p:nvPr userDrawn="1"/>
        </p:nvSpPr>
        <p:spPr>
          <a:xfrm>
            <a:off x="0" y="1819275"/>
            <a:ext cx="9144000" cy="630238"/>
          </a:xfrm>
          <a:prstGeom prst="rect">
            <a:avLst/>
          </a:prstGeom>
          <a:gradFill flip="none" rotWithShape="1">
            <a:gsLst>
              <a:gs pos="0">
                <a:srgbClr val="820000"/>
              </a:gs>
              <a:gs pos="100000">
                <a:schemeClr val="bg2"/>
              </a:gs>
              <a:gs pos="63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2" name="Title 1"/>
          <p:cNvSpPr>
            <a:spLocks noGrp="1"/>
          </p:cNvSpPr>
          <p:nvPr>
            <p:ph type="title"/>
          </p:nvPr>
        </p:nvSpPr>
        <p:spPr>
          <a:xfrm>
            <a:off x="458788" y="1952306"/>
            <a:ext cx="8229600" cy="419851"/>
          </a:xfrm>
        </p:spPr>
        <p:txBody>
          <a:bodyPr/>
          <a:lstStyle>
            <a:lvl1pPr>
              <a:lnSpc>
                <a:spcPts val="2800"/>
              </a:lnSpc>
              <a:defRPr sz="2400"/>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58789" y="2553887"/>
            <a:ext cx="4030662" cy="1213532"/>
          </a:xfrm>
        </p:spPr>
        <p:txBody>
          <a:bodyPr>
            <a:noAutofit/>
          </a:bodyPr>
          <a:lstStyle>
            <a:lvl1pPr marL="0" indent="0">
              <a:lnSpc>
                <a:spcPts val="1600"/>
              </a:lnSpc>
              <a:spcBef>
                <a:spcPts val="0"/>
              </a:spcBef>
              <a:buFontTx/>
              <a:buNone/>
              <a:defRPr sz="1100" b="1" i="0" cap="none">
                <a:solidFill>
                  <a:schemeClr val="tx1"/>
                </a:solidFill>
              </a:defRPr>
            </a:lvl1pPr>
            <a:lvl2pPr marL="0" indent="0">
              <a:lnSpc>
                <a:spcPts val="1600"/>
              </a:lnSpc>
              <a:spcBef>
                <a:spcPts val="0"/>
              </a:spcBef>
              <a:buFontTx/>
              <a:buNone/>
              <a:defRPr sz="1100" b="1" i="0" cap="none">
                <a:solidFill>
                  <a:schemeClr val="tx1"/>
                </a:solidFill>
              </a:defRPr>
            </a:lvl2pPr>
            <a:lvl3pPr marL="0" indent="0">
              <a:lnSpc>
                <a:spcPts val="1600"/>
              </a:lnSpc>
              <a:spcBef>
                <a:spcPts val="0"/>
              </a:spcBef>
              <a:buFontTx/>
              <a:buNone/>
              <a:defRPr sz="1100" b="1" i="0" cap="none">
                <a:solidFill>
                  <a:schemeClr val="tx1"/>
                </a:solidFill>
              </a:defRPr>
            </a:lvl3pPr>
            <a:lvl4pPr marL="0" indent="0">
              <a:lnSpc>
                <a:spcPts val="1600"/>
              </a:lnSpc>
              <a:spcBef>
                <a:spcPts val="0"/>
              </a:spcBef>
              <a:buFontTx/>
              <a:buNone/>
              <a:defRPr sz="1100" b="1" i="0" cap="none">
                <a:solidFill>
                  <a:schemeClr val="tx1"/>
                </a:solidFill>
              </a:defRPr>
            </a:lvl4pPr>
            <a:lvl5pPr marL="0" indent="0">
              <a:lnSpc>
                <a:spcPts val="1600"/>
              </a:lnSpc>
              <a:spcBef>
                <a:spcPts val="0"/>
              </a:spcBef>
              <a:buFontTx/>
              <a:buNone/>
              <a:defRPr sz="1100" b="1" i="0" cap="none">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3"/>
          <p:cNvSpPr>
            <a:spLocks noGrp="1"/>
          </p:cNvSpPr>
          <p:nvPr>
            <p:ph type="sldNum" sz="quarter" idx="14"/>
          </p:nvPr>
        </p:nvSpPr>
        <p:spPr/>
        <p:txBody>
          <a:bodyPr/>
          <a:lstStyle>
            <a:lvl1pPr>
              <a:defRPr/>
            </a:lvl1pPr>
          </a:lstStyle>
          <a:p>
            <a:pPr>
              <a:defRPr/>
            </a:pPr>
            <a:fld id="{8C935E24-C8B6-4F60-9F15-6D56537BD090}" type="slidenum">
              <a:rPr lang="en-US"/>
              <a:pPr>
                <a:defRPr/>
              </a:pPr>
              <a:t>‹#›</a:t>
            </a:fld>
            <a:endParaRPr lang="en-US" dirty="0"/>
          </a:p>
        </p:txBody>
      </p:sp>
    </p:spTree>
    <p:extLst>
      <p:ext uri="{BB962C8B-B14F-4D97-AF65-F5344CB8AC3E}">
        <p14:creationId xmlns:p14="http://schemas.microsoft.com/office/powerpoint/2010/main" val="57040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Rectangle 4"/>
          <p:cNvSpPr/>
          <p:nvPr userDrawn="1"/>
        </p:nvSpPr>
        <p:spPr>
          <a:xfrm>
            <a:off x="0" y="0"/>
            <a:ext cx="9144000" cy="10080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6" name="Rectangle 5"/>
          <p:cNvSpPr/>
          <p:nvPr userDrawn="1"/>
        </p:nvSpPr>
        <p:spPr>
          <a:xfrm>
            <a:off x="0" y="1819275"/>
            <a:ext cx="5549900" cy="630238"/>
          </a:xfrm>
          <a:prstGeom prst="rect">
            <a:avLst/>
          </a:prstGeom>
          <a:gradFill flip="none" rotWithShape="1">
            <a:gsLst>
              <a:gs pos="0">
                <a:srgbClr val="820000"/>
              </a:gs>
              <a:gs pos="100000">
                <a:schemeClr val="bg2"/>
              </a:gs>
              <a:gs pos="63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2" name="Title 1"/>
          <p:cNvSpPr>
            <a:spLocks noGrp="1"/>
          </p:cNvSpPr>
          <p:nvPr>
            <p:ph type="title"/>
          </p:nvPr>
        </p:nvSpPr>
        <p:spPr>
          <a:xfrm>
            <a:off x="458788" y="1952306"/>
            <a:ext cx="4988255" cy="419851"/>
          </a:xfrm>
        </p:spPr>
        <p:txBody>
          <a:bodyPr/>
          <a:lstStyle>
            <a:lvl1pPr>
              <a:lnSpc>
                <a:spcPts val="2800"/>
              </a:lnSpc>
              <a:defRPr sz="2400"/>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58789" y="2553887"/>
            <a:ext cx="4030662" cy="1213532"/>
          </a:xfrm>
        </p:spPr>
        <p:txBody>
          <a:bodyPr>
            <a:noAutofit/>
          </a:bodyPr>
          <a:lstStyle>
            <a:lvl1pPr marL="0" indent="0">
              <a:lnSpc>
                <a:spcPts val="1600"/>
              </a:lnSpc>
              <a:spcBef>
                <a:spcPts val="0"/>
              </a:spcBef>
              <a:buFontTx/>
              <a:buNone/>
              <a:defRPr sz="1100" b="1" i="0" cap="none">
                <a:solidFill>
                  <a:schemeClr val="tx1"/>
                </a:solidFill>
              </a:defRPr>
            </a:lvl1pPr>
            <a:lvl2pPr marL="0" indent="0">
              <a:lnSpc>
                <a:spcPts val="1600"/>
              </a:lnSpc>
              <a:spcBef>
                <a:spcPts val="0"/>
              </a:spcBef>
              <a:buFontTx/>
              <a:buNone/>
              <a:defRPr sz="1100" b="1" i="0" cap="none">
                <a:solidFill>
                  <a:schemeClr val="tx1"/>
                </a:solidFill>
              </a:defRPr>
            </a:lvl2pPr>
            <a:lvl3pPr marL="0" indent="0">
              <a:lnSpc>
                <a:spcPts val="1600"/>
              </a:lnSpc>
              <a:spcBef>
                <a:spcPts val="0"/>
              </a:spcBef>
              <a:buFontTx/>
              <a:buNone/>
              <a:defRPr sz="1100" b="1" i="0" cap="none">
                <a:solidFill>
                  <a:schemeClr val="tx1"/>
                </a:solidFill>
              </a:defRPr>
            </a:lvl3pPr>
            <a:lvl4pPr marL="0" indent="0">
              <a:lnSpc>
                <a:spcPts val="1600"/>
              </a:lnSpc>
              <a:spcBef>
                <a:spcPts val="0"/>
              </a:spcBef>
              <a:buFontTx/>
              <a:buNone/>
              <a:defRPr sz="1100" b="1" i="0" cap="none">
                <a:solidFill>
                  <a:schemeClr val="tx1"/>
                </a:solidFill>
              </a:defRPr>
            </a:lvl4pPr>
            <a:lvl5pPr marL="0" indent="0">
              <a:lnSpc>
                <a:spcPts val="1600"/>
              </a:lnSpc>
              <a:spcBef>
                <a:spcPts val="0"/>
              </a:spcBef>
              <a:buFontTx/>
              <a:buNone/>
              <a:defRPr sz="1100" b="1" i="0" cap="none">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6"/>
          <p:cNvSpPr>
            <a:spLocks noGrp="1"/>
          </p:cNvSpPr>
          <p:nvPr>
            <p:ph type="pic" sz="quarter" idx="14"/>
          </p:nvPr>
        </p:nvSpPr>
        <p:spPr>
          <a:xfrm>
            <a:off x="6217920" y="444548"/>
            <a:ext cx="2468880" cy="3383280"/>
          </a:xfrm>
          <a:solidFill>
            <a:srgbClr val="ACACAC"/>
          </a:solidFill>
          <a:ln>
            <a:noFill/>
          </a:ln>
        </p:spPr>
        <p:txBody>
          <a:bodyPr lIns="91440" tIns="45720" rIns="91440" bIns="45720" rtlCol="0">
            <a:normAutofit/>
          </a:bodyPr>
          <a:lstStyle>
            <a:lvl1pPr>
              <a:lnSpc>
                <a:spcPts val="1600"/>
              </a:lnSpc>
              <a:defRPr sz="1100" b="1" i="0" cap="all"/>
            </a:lvl1pPr>
          </a:lstStyle>
          <a:p>
            <a:pPr lvl="0"/>
            <a:r>
              <a:rPr lang="en-US" noProof="0" smtClean="0"/>
              <a:t>Click icon to add picture</a:t>
            </a:r>
            <a:endParaRPr lang="en-US" noProof="0" dirty="0"/>
          </a:p>
        </p:txBody>
      </p:sp>
      <p:sp>
        <p:nvSpPr>
          <p:cNvPr id="7" name="Slide Number Placeholder 3"/>
          <p:cNvSpPr>
            <a:spLocks noGrp="1"/>
          </p:cNvSpPr>
          <p:nvPr>
            <p:ph type="sldNum" sz="quarter" idx="15"/>
          </p:nvPr>
        </p:nvSpPr>
        <p:spPr/>
        <p:txBody>
          <a:bodyPr/>
          <a:lstStyle>
            <a:lvl1pPr>
              <a:defRPr/>
            </a:lvl1pPr>
          </a:lstStyle>
          <a:p>
            <a:pPr>
              <a:defRPr/>
            </a:pPr>
            <a:fld id="{99920D65-C0F6-4D94-A3BA-CF26C7F47517}" type="slidenum">
              <a:rPr lang="en-US"/>
              <a:pPr>
                <a:defRPr/>
              </a:pPr>
              <a:t>‹#›</a:t>
            </a:fld>
            <a:endParaRPr lang="en-US" dirty="0"/>
          </a:p>
        </p:txBody>
      </p:sp>
    </p:spTree>
    <p:extLst>
      <p:ext uri="{BB962C8B-B14F-4D97-AF65-F5344CB8AC3E}">
        <p14:creationId xmlns:p14="http://schemas.microsoft.com/office/powerpoint/2010/main" val="2257390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ack Cover">
    <p:spTree>
      <p:nvGrpSpPr>
        <p:cNvPr id="1" name=""/>
        <p:cNvGrpSpPr/>
        <p:nvPr/>
      </p:nvGrpSpPr>
      <p:grpSpPr>
        <a:xfrm>
          <a:off x="0" y="0"/>
          <a:ext cx="0" cy="0"/>
          <a:chOff x="0" y="0"/>
          <a:chExt cx="0" cy="0"/>
        </a:xfrm>
      </p:grpSpPr>
      <p:sp>
        <p:nvSpPr>
          <p:cNvPr id="3" name="Rectangle 2"/>
          <p:cNvSpPr/>
          <p:nvPr userDrawn="1"/>
        </p:nvSpPr>
        <p:spPr>
          <a:xfrm>
            <a:off x="0" y="1817688"/>
            <a:ext cx="8683625" cy="630237"/>
          </a:xfrm>
          <a:prstGeom prst="rect">
            <a:avLst/>
          </a:prstGeom>
          <a:gradFill flip="none" rotWithShape="0">
            <a:gsLst>
              <a:gs pos="100000">
                <a:srgbClr val="820000"/>
              </a:gs>
              <a:gs pos="0">
                <a:schemeClr val="bg2"/>
              </a:gs>
              <a:gs pos="38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4" name="Rectangle 3"/>
          <p:cNvSpPr/>
          <p:nvPr userDrawn="1"/>
        </p:nvSpPr>
        <p:spPr>
          <a:xfrm>
            <a:off x="0" y="0"/>
            <a:ext cx="9144000" cy="10175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5" name="TextBox 10"/>
          <p:cNvSpPr txBox="1">
            <a:spLocks noChangeArrowheads="1"/>
          </p:cNvSpPr>
          <p:nvPr userDrawn="1"/>
        </p:nvSpPr>
        <p:spPr bwMode="auto">
          <a:xfrm>
            <a:off x="458788" y="6530975"/>
            <a:ext cx="6945312"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r>
              <a:rPr lang="en-US" altLang="en-US" sz="800"/>
              <a:t>©20</a:t>
            </a:r>
            <a:r>
              <a:rPr lang="en-US" altLang="en-US" sz="800">
                <a:solidFill>
                  <a:srgbClr val="FF0000"/>
                </a:solidFill>
              </a:rPr>
              <a:t>XX</a:t>
            </a:r>
            <a:r>
              <a:rPr lang="en-US" altLang="en-US" sz="800"/>
              <a:t> Mitsubishi UFJ Financial Group, Inc. All rights reserved.</a:t>
            </a:r>
          </a:p>
        </p:txBody>
      </p:sp>
      <p:sp>
        <p:nvSpPr>
          <p:cNvPr id="2" name="Title 1"/>
          <p:cNvSpPr>
            <a:spLocks noGrp="1"/>
          </p:cNvSpPr>
          <p:nvPr>
            <p:ph type="title"/>
          </p:nvPr>
        </p:nvSpPr>
        <p:spPr>
          <a:xfrm>
            <a:off x="458789" y="2846131"/>
            <a:ext cx="4030662" cy="2398891"/>
          </a:xfrm>
        </p:spPr>
        <p:txBody>
          <a:bodyPr/>
          <a:lstStyle>
            <a:lvl1pPr>
              <a:lnSpc>
                <a:spcPts val="1300"/>
              </a:lnSpc>
              <a:defRPr sz="1000">
                <a:solidFill>
                  <a:schemeClr val="tx1"/>
                </a:solidFill>
              </a:defRPr>
            </a:lvl1pPr>
          </a:lstStyle>
          <a:p>
            <a:r>
              <a:rPr lang="en-US" smtClean="0"/>
              <a:t>Click to edit Master title style</a:t>
            </a:r>
            <a:endParaRPr lang="en-US" dirty="0"/>
          </a:p>
        </p:txBody>
      </p:sp>
      <p:sp>
        <p:nvSpPr>
          <p:cNvPr id="6" name="Slide Number Placeholder 3"/>
          <p:cNvSpPr>
            <a:spLocks noGrp="1"/>
          </p:cNvSpPr>
          <p:nvPr>
            <p:ph type="sldNum" sz="quarter" idx="10"/>
          </p:nvPr>
        </p:nvSpPr>
        <p:spPr/>
        <p:txBody>
          <a:bodyPr/>
          <a:lstStyle>
            <a:lvl1pPr>
              <a:defRPr/>
            </a:lvl1pPr>
          </a:lstStyle>
          <a:p>
            <a:pPr>
              <a:defRPr/>
            </a:pPr>
            <a:fld id="{DEC0A528-2EE2-467C-A1F1-13E9F6D5AB4E}" type="slidenum">
              <a:rPr lang="en-US"/>
              <a:pPr>
                <a:defRPr/>
              </a:pPr>
              <a:t>‹#›</a:t>
            </a:fld>
            <a:endParaRPr lang="en-US" dirty="0"/>
          </a:p>
        </p:txBody>
      </p:sp>
    </p:spTree>
    <p:extLst>
      <p:ext uri="{BB962C8B-B14F-4D97-AF65-F5344CB8AC3E}">
        <p14:creationId xmlns:p14="http://schemas.microsoft.com/office/powerpoint/2010/main" val="595479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sp>
        <p:nvSpPr>
          <p:cNvPr id="4" name="Rectangle 3"/>
          <p:cNvSpPr/>
          <p:nvPr userDrawn="1"/>
        </p:nvSpPr>
        <p:spPr>
          <a:xfrm flipH="1">
            <a:off x="1581150" y="1816100"/>
            <a:ext cx="7562850" cy="703263"/>
          </a:xfrm>
          <a:prstGeom prst="rect">
            <a:avLst/>
          </a:prstGeom>
          <a:gradFill flip="none" rotWithShape="1">
            <a:gsLst>
              <a:gs pos="67000">
                <a:srgbClr val="C00000"/>
              </a:gs>
              <a:gs pos="48000">
                <a:srgbClr val="820000"/>
              </a:gs>
              <a:gs pos="0">
                <a:srgbClr val="820000"/>
              </a:gs>
              <a:gs pos="100000">
                <a:srgbClr val="E6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ctr" defTabSz="914400" eaLnBrk="1" fontAlgn="auto" hangingPunct="1">
              <a:spcBef>
                <a:spcPts val="0"/>
              </a:spcBef>
              <a:spcAft>
                <a:spcPts val="0"/>
              </a:spcAft>
              <a:defRPr/>
            </a:pPr>
            <a:endParaRPr lang="en-US" altLang="en-US" smtClean="0">
              <a:solidFill>
                <a:srgbClr val="FFFFFF"/>
              </a:solidFill>
            </a:endParaRPr>
          </a:p>
        </p:txBody>
      </p:sp>
      <p:sp>
        <p:nvSpPr>
          <p:cNvPr id="5" name="Oval 4"/>
          <p:cNvSpPr/>
          <p:nvPr userDrawn="1"/>
        </p:nvSpPr>
        <p:spPr>
          <a:xfrm>
            <a:off x="2362200" y="123825"/>
            <a:ext cx="4495800" cy="42830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ctr" defTabSz="914400" eaLnBrk="1" fontAlgn="auto" hangingPunct="1">
              <a:spcBef>
                <a:spcPts val="0"/>
              </a:spcBef>
              <a:spcAft>
                <a:spcPts val="0"/>
              </a:spcAft>
              <a:defRPr/>
            </a:pPr>
            <a:endParaRPr lang="en-US" altLang="en-US" smtClean="0">
              <a:solidFill>
                <a:srgbClr val="FFFFFF"/>
              </a:solidFill>
            </a:endParaRPr>
          </a:p>
        </p:txBody>
      </p:sp>
      <p:sp>
        <p:nvSpPr>
          <p:cNvPr id="2" name="Title 1"/>
          <p:cNvSpPr>
            <a:spLocks noGrp="1"/>
          </p:cNvSpPr>
          <p:nvPr>
            <p:ph type="title"/>
          </p:nvPr>
        </p:nvSpPr>
        <p:spPr>
          <a:xfrm>
            <a:off x="2543175" y="1747822"/>
            <a:ext cx="4050791" cy="1234003"/>
          </a:xfrm>
        </p:spPr>
        <p:txBody>
          <a:body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542604" y="3017722"/>
            <a:ext cx="4051300" cy="835458"/>
          </a:xfrm>
        </p:spPr>
        <p:txBody>
          <a:bodyPr/>
          <a:lstStyle>
            <a:lvl1pPr>
              <a:defRPr sz="14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487467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userDrawn="1"/>
        </p:nvSpPr>
        <p:spPr>
          <a:xfrm flipH="1">
            <a:off x="1581150" y="1816100"/>
            <a:ext cx="7562850" cy="703263"/>
          </a:xfrm>
          <a:prstGeom prst="rect">
            <a:avLst/>
          </a:prstGeom>
          <a:gradFill flip="none" rotWithShape="1">
            <a:gsLst>
              <a:gs pos="67000">
                <a:srgbClr val="C00000"/>
              </a:gs>
              <a:gs pos="48000">
                <a:srgbClr val="820000"/>
              </a:gs>
              <a:gs pos="0">
                <a:srgbClr val="820000"/>
              </a:gs>
              <a:gs pos="100000">
                <a:srgbClr val="E6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Oval 4"/>
          <p:cNvSpPr/>
          <p:nvPr userDrawn="1"/>
        </p:nvSpPr>
        <p:spPr>
          <a:xfrm>
            <a:off x="2362200" y="-88900"/>
            <a:ext cx="4495800" cy="44958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a:p>
        </p:txBody>
      </p:sp>
      <p:sp>
        <p:nvSpPr>
          <p:cNvPr id="2" name="Title 1"/>
          <p:cNvSpPr>
            <a:spLocks noGrp="1"/>
          </p:cNvSpPr>
          <p:nvPr>
            <p:ph type="title"/>
          </p:nvPr>
        </p:nvSpPr>
        <p:spPr>
          <a:xfrm>
            <a:off x="2543175" y="1747822"/>
            <a:ext cx="4050791" cy="1234003"/>
          </a:xfrm>
        </p:spPr>
        <p:txBody>
          <a:body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542604" y="3017722"/>
            <a:ext cx="4051300" cy="83545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55341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4" name="Picture 5" descr="mufg_ppt_cover_0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788" y="457200"/>
            <a:ext cx="82296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3747" y="1957751"/>
            <a:ext cx="3655356" cy="1390560"/>
          </a:xfrm>
        </p:spPr>
        <p:txBody>
          <a:bodyPr/>
          <a:lstStyle>
            <a:lvl1pPr>
              <a:lnSpc>
                <a:spcPts val="3400"/>
              </a:lnSpc>
              <a:defRPr sz="30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681038" y="3708719"/>
            <a:ext cx="3646487" cy="85312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9637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2" name="Title 1"/>
          <p:cNvSpPr>
            <a:spLocks noGrp="1"/>
          </p:cNvSpPr>
          <p:nvPr>
            <p:ph type="title"/>
          </p:nvPr>
        </p:nvSpPr>
        <p:spPr>
          <a:xfrm>
            <a:off x="683747" y="1957751"/>
            <a:ext cx="3655356" cy="1390560"/>
          </a:xfrm>
        </p:spPr>
        <p:txBody>
          <a:bodyPr/>
          <a:lstStyle>
            <a:lvl1pPr>
              <a:lnSpc>
                <a:spcPts val="3400"/>
              </a:lnSpc>
              <a:defRPr sz="3000">
                <a:solidFill>
                  <a:schemeClr val="bg1"/>
                </a:solidFill>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681038" y="3708719"/>
            <a:ext cx="3646487" cy="85312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2"/>
          </p:nvPr>
        </p:nvSpPr>
        <p:spPr>
          <a:xfrm>
            <a:off x="4009191" y="463404"/>
            <a:ext cx="4677609" cy="3819074"/>
          </a:xfrm>
          <a:solidFill>
            <a:srgbClr val="ACACAC"/>
          </a:solidFill>
          <a:ln>
            <a:noFill/>
          </a:ln>
        </p:spPr>
        <p:txBody>
          <a:bodyPr anchor="b"/>
          <a:lstStyle>
            <a:lvl1pPr marL="0" marR="0" indent="0" algn="ctr" defTabSz="457200" rtl="0" eaLnBrk="1" fontAlgn="auto" latinLnBrk="0" hangingPunct="1">
              <a:lnSpc>
                <a:spcPts val="1600"/>
              </a:lnSpc>
              <a:spcBef>
                <a:spcPts val="0"/>
              </a:spcBef>
              <a:spcAft>
                <a:spcPts val="0"/>
              </a:spcAft>
              <a:buClrTx/>
              <a:buSzTx/>
              <a:buFont typeface="Arial"/>
              <a:buNone/>
              <a:tabLst/>
              <a:defRPr/>
            </a:lvl1p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244555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p:cNvSpPr>
            <a:spLocks noGrp="1"/>
          </p:cNvSpPr>
          <p:nvPr>
            <p:ph type="body" sz="quarter" idx="12"/>
          </p:nvPr>
        </p:nvSpPr>
        <p:spPr>
          <a:xfrm>
            <a:off x="457199" y="102539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7A33CD0C-9CEF-4342-8DD1-C8BD5D6FB050}" type="slidenum">
              <a:rPr lang="en-US"/>
              <a:pPr>
                <a:defRPr/>
              </a:pPr>
              <a:t>‹#›</a:t>
            </a:fld>
            <a:endParaRPr lang="en-US" dirty="0"/>
          </a:p>
        </p:txBody>
      </p:sp>
    </p:spTree>
    <p:extLst>
      <p:ext uri="{BB962C8B-B14F-4D97-AF65-F5344CB8AC3E}">
        <p14:creationId xmlns:p14="http://schemas.microsoft.com/office/powerpoint/2010/main" val="233913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8" y="1459865"/>
            <a:ext cx="40465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4640263" y="1459865"/>
            <a:ext cx="40465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4"/>
          <p:cNvSpPr>
            <a:spLocks noGrp="1"/>
          </p:cNvSpPr>
          <p:nvPr>
            <p:ph type="body" sz="quarter" idx="12"/>
          </p:nvPr>
        </p:nvSpPr>
        <p:spPr>
          <a:xfrm>
            <a:off x="457199" y="102539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6" name="Slide Number Placeholder 5"/>
          <p:cNvSpPr>
            <a:spLocks noGrp="1"/>
          </p:cNvSpPr>
          <p:nvPr>
            <p:ph type="sldNum" sz="quarter" idx="14"/>
          </p:nvPr>
        </p:nvSpPr>
        <p:spPr/>
        <p:txBody>
          <a:bodyPr/>
          <a:lstStyle>
            <a:lvl1pPr>
              <a:defRPr/>
            </a:lvl1pPr>
          </a:lstStyle>
          <a:p>
            <a:pPr>
              <a:defRPr/>
            </a:pPr>
            <a:fld id="{1DB8E55E-C440-42E2-8AD5-492557D109E0}" type="slidenum">
              <a:rPr lang="en-US"/>
              <a:pPr>
                <a:defRPr/>
              </a:pPr>
              <a:t>‹#›</a:t>
            </a:fld>
            <a:endParaRPr lang="en-US" dirty="0"/>
          </a:p>
        </p:txBody>
      </p:sp>
    </p:spTree>
    <p:extLst>
      <p:ext uri="{BB962C8B-B14F-4D97-AF65-F5344CB8AC3E}">
        <p14:creationId xmlns:p14="http://schemas.microsoft.com/office/powerpoint/2010/main" val="240814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2-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7" y="1463040"/>
            <a:ext cx="40465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4637088" y="1463040"/>
            <a:ext cx="40465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4"/>
          <p:cNvSpPr>
            <a:spLocks noGrp="1"/>
          </p:cNvSpPr>
          <p:nvPr>
            <p:ph type="body" sz="quarter" idx="12"/>
          </p:nvPr>
        </p:nvSpPr>
        <p:spPr>
          <a:xfrm>
            <a:off x="457200" y="1025397"/>
            <a:ext cx="4050791" cy="423087"/>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12" name="Text Placeholder 4"/>
          <p:cNvSpPr>
            <a:spLocks noGrp="1"/>
          </p:cNvSpPr>
          <p:nvPr>
            <p:ph type="body" sz="quarter" idx="14"/>
          </p:nvPr>
        </p:nvSpPr>
        <p:spPr>
          <a:xfrm>
            <a:off x="4637088" y="1025398"/>
            <a:ext cx="4050791" cy="429768"/>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7" name="Slide Number Placeholder 5"/>
          <p:cNvSpPr>
            <a:spLocks noGrp="1"/>
          </p:cNvSpPr>
          <p:nvPr>
            <p:ph type="sldNum" sz="quarter" idx="15"/>
          </p:nvPr>
        </p:nvSpPr>
        <p:spPr/>
        <p:txBody>
          <a:bodyPr/>
          <a:lstStyle>
            <a:lvl1pPr>
              <a:defRPr/>
            </a:lvl1pPr>
          </a:lstStyle>
          <a:p>
            <a:pPr>
              <a:defRPr/>
            </a:pPr>
            <a:fld id="{C2ACB6B1-26CC-42F3-BD83-7C6D5D62A534}" type="slidenum">
              <a:rPr lang="en-US"/>
              <a:pPr>
                <a:defRPr/>
              </a:pPr>
              <a:t>‹#›</a:t>
            </a:fld>
            <a:endParaRPr lang="en-US" dirty="0"/>
          </a:p>
        </p:txBody>
      </p:sp>
    </p:spTree>
    <p:extLst>
      <p:ext uri="{BB962C8B-B14F-4D97-AF65-F5344CB8AC3E}">
        <p14:creationId xmlns:p14="http://schemas.microsoft.com/office/powerpoint/2010/main" val="148255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7" y="1463039"/>
            <a:ext cx="1952626" cy="4572000"/>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3"/>
          </p:nvPr>
        </p:nvSpPr>
        <p:spPr>
          <a:xfrm>
            <a:off x="2543175" y="1463039"/>
            <a:ext cx="6140450" cy="4572000"/>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4"/>
          <p:cNvSpPr>
            <a:spLocks noGrp="1"/>
          </p:cNvSpPr>
          <p:nvPr>
            <p:ph type="body" sz="quarter" idx="12"/>
          </p:nvPr>
        </p:nvSpPr>
        <p:spPr>
          <a:xfrm>
            <a:off x="457199" y="102539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6" name="Slide Number Placeholder 5"/>
          <p:cNvSpPr>
            <a:spLocks noGrp="1"/>
          </p:cNvSpPr>
          <p:nvPr>
            <p:ph type="sldNum" sz="quarter" idx="14"/>
          </p:nvPr>
        </p:nvSpPr>
        <p:spPr/>
        <p:txBody>
          <a:bodyPr/>
          <a:lstStyle>
            <a:lvl1pPr>
              <a:defRPr/>
            </a:lvl1pPr>
          </a:lstStyle>
          <a:p>
            <a:pPr>
              <a:defRPr/>
            </a:pPr>
            <a:fld id="{715B7818-A3A2-4E11-8BE8-4D0E2CDE4ECF}" type="slidenum">
              <a:rPr lang="en-US"/>
              <a:pPr>
                <a:defRPr/>
              </a:pPr>
              <a:t>‹#›</a:t>
            </a:fld>
            <a:endParaRPr lang="en-US" dirty="0"/>
          </a:p>
        </p:txBody>
      </p:sp>
    </p:spTree>
    <p:extLst>
      <p:ext uri="{BB962C8B-B14F-4D97-AF65-F5344CB8AC3E}">
        <p14:creationId xmlns:p14="http://schemas.microsoft.com/office/powerpoint/2010/main" val="416945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4 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7" y="1463039"/>
            <a:ext cx="1952626" cy="4572000"/>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2"/>
          </p:nvPr>
        </p:nvSpPr>
        <p:spPr>
          <a:xfrm>
            <a:off x="2543175" y="1024128"/>
            <a:ext cx="2999232" cy="436653"/>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10" name="Content Placeholder 2"/>
          <p:cNvSpPr>
            <a:spLocks noGrp="1"/>
          </p:cNvSpPr>
          <p:nvPr>
            <p:ph idx="13"/>
          </p:nvPr>
        </p:nvSpPr>
        <p:spPr>
          <a:xfrm>
            <a:off x="2543173" y="1463039"/>
            <a:ext cx="2999232" cy="4572000"/>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5684393" y="1463039"/>
            <a:ext cx="2999232" cy="4572000"/>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5"/>
          </p:nvPr>
        </p:nvSpPr>
        <p:spPr>
          <a:xfrm>
            <a:off x="5687646" y="1024128"/>
            <a:ext cx="2999232" cy="436653"/>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8" name="Slide Number Placeholder 5"/>
          <p:cNvSpPr>
            <a:spLocks noGrp="1"/>
          </p:cNvSpPr>
          <p:nvPr>
            <p:ph type="sldNum" sz="quarter" idx="16"/>
          </p:nvPr>
        </p:nvSpPr>
        <p:spPr/>
        <p:txBody>
          <a:bodyPr/>
          <a:lstStyle>
            <a:lvl1pPr>
              <a:defRPr/>
            </a:lvl1pPr>
          </a:lstStyle>
          <a:p>
            <a:pPr>
              <a:defRPr/>
            </a:pPr>
            <a:fld id="{416D041F-FF98-418C-8595-B80D3DEE722E}" type="slidenum">
              <a:rPr lang="en-US"/>
              <a:pPr>
                <a:defRPr/>
              </a:pPr>
              <a:t>‹#›</a:t>
            </a:fld>
            <a:endParaRPr lang="en-US" dirty="0"/>
          </a:p>
        </p:txBody>
      </p:sp>
    </p:spTree>
    <p:extLst>
      <p:ext uri="{BB962C8B-B14F-4D97-AF65-F5344CB8AC3E}">
        <p14:creationId xmlns:p14="http://schemas.microsoft.com/office/powerpoint/2010/main" val="281264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7" y="1463039"/>
            <a:ext cx="1952626" cy="4572000"/>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2"/>
          </p:nvPr>
        </p:nvSpPr>
        <p:spPr>
          <a:xfrm>
            <a:off x="457199" y="102412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10" name="Content Placeholder 2"/>
          <p:cNvSpPr>
            <a:spLocks noGrp="1"/>
          </p:cNvSpPr>
          <p:nvPr>
            <p:ph idx="13"/>
          </p:nvPr>
        </p:nvSpPr>
        <p:spPr>
          <a:xfrm>
            <a:off x="2543175" y="1463039"/>
            <a:ext cx="3008376" cy="2212848"/>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4"/>
          </p:nvPr>
        </p:nvSpPr>
        <p:spPr>
          <a:xfrm>
            <a:off x="5675249" y="1463039"/>
            <a:ext cx="3008376" cy="2212848"/>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5"/>
          </p:nvPr>
        </p:nvSpPr>
        <p:spPr>
          <a:xfrm>
            <a:off x="2543175" y="3823447"/>
            <a:ext cx="3008376" cy="2212848"/>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6"/>
          </p:nvPr>
        </p:nvSpPr>
        <p:spPr>
          <a:xfrm>
            <a:off x="5675249" y="3823447"/>
            <a:ext cx="3008376" cy="2212848"/>
          </a:xfrm>
        </p:spPr>
        <p:txBody>
          <a:bodyPr/>
          <a:lstStyle>
            <a:lvl1pPr>
              <a:lnSpc>
                <a:spcPts val="1500"/>
              </a:lnSpc>
              <a:spcBef>
                <a:spcPts val="600"/>
              </a:spcBef>
              <a:defRPr sz="1200" baseline="0"/>
            </a:lvl1pPr>
            <a:lvl2pPr>
              <a:lnSpc>
                <a:spcPts val="1500"/>
              </a:lnSpc>
              <a:spcBef>
                <a:spcPts val="600"/>
              </a:spcBef>
              <a:defRPr sz="1200"/>
            </a:lvl2pPr>
            <a:lvl3pPr>
              <a:lnSpc>
                <a:spcPts val="1300"/>
              </a:lnSpc>
              <a:spcBef>
                <a:spcPts val="600"/>
              </a:spcBef>
              <a:defRPr sz="1000"/>
            </a:lvl3pPr>
            <a:lvl4pPr>
              <a:lnSpc>
                <a:spcPts val="1200"/>
              </a:lnSpc>
              <a:spcBef>
                <a:spcPts val="600"/>
              </a:spcBef>
              <a:defRPr sz="900"/>
            </a:lvl4pPr>
            <a:lvl5pPr>
              <a:lnSpc>
                <a:spcPts val="1500"/>
              </a:lnSpc>
              <a:spcBef>
                <a:spcPts val="600"/>
              </a:spcBef>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7"/>
          </p:nvPr>
        </p:nvSpPr>
        <p:spPr/>
        <p:txBody>
          <a:bodyPr/>
          <a:lstStyle>
            <a:lvl1pPr>
              <a:defRPr/>
            </a:lvl1pPr>
          </a:lstStyle>
          <a:p>
            <a:pPr>
              <a:defRPr/>
            </a:pPr>
            <a:fld id="{14F8612C-8309-40A2-A5DD-E6F3FA9D8400}" type="slidenum">
              <a:rPr lang="en-US"/>
              <a:pPr>
                <a:defRPr/>
              </a:pPr>
              <a:t>‹#›</a:t>
            </a:fld>
            <a:endParaRPr lang="en-US" dirty="0"/>
          </a:p>
        </p:txBody>
      </p:sp>
    </p:spTree>
    <p:extLst>
      <p:ext uri="{BB962C8B-B14F-4D97-AF65-F5344CB8AC3E}">
        <p14:creationId xmlns:p14="http://schemas.microsoft.com/office/powerpoint/2010/main" val="402626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8787" y="1463039"/>
            <a:ext cx="4046537" cy="4572000"/>
          </a:xfrm>
        </p:spPr>
        <p:txBody>
          <a:bodyPr/>
          <a:lstStyle>
            <a:lvl1pPr>
              <a:lnSpc>
                <a:spcPts val="1300"/>
              </a:lnSpc>
              <a:spcBef>
                <a:spcPts val="1000"/>
              </a:spcBef>
              <a:defRPr sz="1000"/>
            </a:lvl1pPr>
            <a:lvl2pPr marL="284163" indent="-111125">
              <a:lnSpc>
                <a:spcPts val="1300"/>
              </a:lnSpc>
              <a:spcBef>
                <a:spcPts val="400"/>
              </a:spcBef>
              <a:defRPr sz="1000"/>
            </a:lvl2pPr>
            <a:lvl3pPr marL="396875" indent="-112713">
              <a:lnSpc>
                <a:spcPts val="1200"/>
              </a:lnSpc>
              <a:spcBef>
                <a:spcPts val="400"/>
              </a:spcBef>
              <a:defRPr sz="900"/>
            </a:lvl3pPr>
            <a:lvl4pPr marL="517525" indent="-120650">
              <a:lnSpc>
                <a:spcPts val="1200"/>
              </a:lnSpc>
              <a:spcBef>
                <a:spcPts val="400"/>
              </a:spcBef>
              <a:defRPr sz="800"/>
            </a:lvl4pPr>
            <a:lvl5pPr>
              <a:lnSpc>
                <a:spcPts val="1300"/>
              </a:lnSpc>
              <a:spcBef>
                <a:spcPts val="1000"/>
              </a:spcBef>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2"/>
          </p:nvPr>
        </p:nvSpPr>
        <p:spPr>
          <a:xfrm>
            <a:off x="457199" y="102412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10" name="Content Placeholder 2"/>
          <p:cNvSpPr>
            <a:spLocks noGrp="1"/>
          </p:cNvSpPr>
          <p:nvPr>
            <p:ph idx="13"/>
          </p:nvPr>
        </p:nvSpPr>
        <p:spPr>
          <a:xfrm>
            <a:off x="4637088" y="1463039"/>
            <a:ext cx="4046537" cy="4572000"/>
          </a:xfrm>
        </p:spPr>
        <p:txBody>
          <a:bodyPr/>
          <a:lstStyle>
            <a:lvl1pPr>
              <a:lnSpc>
                <a:spcPts val="1300"/>
              </a:lnSpc>
              <a:spcBef>
                <a:spcPts val="1000"/>
              </a:spcBef>
              <a:defRPr sz="1000"/>
            </a:lvl1pPr>
            <a:lvl2pPr marL="284163" indent="-111125">
              <a:lnSpc>
                <a:spcPts val="1300"/>
              </a:lnSpc>
              <a:spcBef>
                <a:spcPts val="400"/>
              </a:spcBef>
              <a:defRPr sz="1000"/>
            </a:lvl2pPr>
            <a:lvl3pPr marL="396875" indent="-112713">
              <a:lnSpc>
                <a:spcPts val="1200"/>
              </a:lnSpc>
              <a:spcBef>
                <a:spcPts val="400"/>
              </a:spcBef>
              <a:defRPr sz="900"/>
            </a:lvl3pPr>
            <a:lvl4pPr marL="517525" indent="-120650">
              <a:lnSpc>
                <a:spcPts val="1200"/>
              </a:lnSpc>
              <a:spcBef>
                <a:spcPts val="400"/>
              </a:spcBef>
              <a:defRPr sz="800"/>
            </a:lvl4pPr>
            <a:lvl5pPr>
              <a:lnSpc>
                <a:spcPts val="1300"/>
              </a:lnSpc>
              <a:spcBef>
                <a:spcPts val="1000"/>
              </a:spcBef>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defRPr/>
            </a:lvl1pPr>
          </a:lstStyle>
          <a:p>
            <a:pPr>
              <a:defRPr/>
            </a:pPr>
            <a:fld id="{504E86DF-B1CD-4E67-93DE-A8E6E79A5E44}" type="slidenum">
              <a:rPr lang="en-US"/>
              <a:pPr>
                <a:defRPr/>
              </a:pPr>
              <a:t>‹#›</a:t>
            </a:fld>
            <a:endParaRPr lang="en-US" dirty="0"/>
          </a:p>
        </p:txBody>
      </p:sp>
    </p:spTree>
    <p:extLst>
      <p:ext uri="{BB962C8B-B14F-4D97-AF65-F5344CB8AC3E}">
        <p14:creationId xmlns:p14="http://schemas.microsoft.com/office/powerpoint/2010/main" val="420531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2"/>
          </p:nvPr>
        </p:nvSpPr>
        <p:spPr>
          <a:xfrm>
            <a:off x="457199" y="1024128"/>
            <a:ext cx="8229600" cy="241690"/>
          </a:xfrm>
        </p:spPr>
        <p:txBody>
          <a:bodyPr>
            <a:noAutofit/>
          </a:bodyPr>
          <a:lstStyle>
            <a:lvl1pPr>
              <a:lnSpc>
                <a:spcPts val="1600"/>
              </a:lnSpc>
              <a:spcBef>
                <a:spcPts val="0"/>
              </a:spcBef>
              <a:defRPr sz="1300" b="1" i="0" cap="none"/>
            </a:lvl1pPr>
            <a:lvl2pPr>
              <a:lnSpc>
                <a:spcPts val="1600"/>
              </a:lnSpc>
              <a:spcBef>
                <a:spcPts val="0"/>
              </a:spcBef>
              <a:defRPr sz="1100" b="1" i="0" cap="all"/>
            </a:lvl2pPr>
            <a:lvl3pPr>
              <a:lnSpc>
                <a:spcPts val="1600"/>
              </a:lnSpc>
              <a:spcBef>
                <a:spcPts val="0"/>
              </a:spcBef>
              <a:defRPr sz="1100" b="1" i="0" cap="all"/>
            </a:lvl3pPr>
            <a:lvl4pPr>
              <a:lnSpc>
                <a:spcPts val="1600"/>
              </a:lnSpc>
              <a:spcBef>
                <a:spcPts val="0"/>
              </a:spcBef>
              <a:defRPr sz="1100" b="1" i="0" cap="all"/>
            </a:lvl4pPr>
            <a:lvl5pPr>
              <a:lnSpc>
                <a:spcPts val="1600"/>
              </a:lnSpc>
              <a:spcBef>
                <a:spcPts val="0"/>
              </a:spcBef>
              <a:defRPr sz="1100" b="1" i="0" cap="all"/>
            </a:lvl5pPr>
          </a:lstStyle>
          <a:p>
            <a:pPr lvl="0"/>
            <a:r>
              <a:rPr lang="en-US" smtClean="0"/>
              <a:t>Click to edit Master text styles</a:t>
            </a:r>
          </a:p>
        </p:txBody>
      </p:sp>
      <p:sp>
        <p:nvSpPr>
          <p:cNvPr id="4" name="Slide Number Placeholder 5"/>
          <p:cNvSpPr>
            <a:spLocks noGrp="1"/>
          </p:cNvSpPr>
          <p:nvPr>
            <p:ph type="sldNum" sz="quarter" idx="13"/>
          </p:nvPr>
        </p:nvSpPr>
        <p:spPr/>
        <p:txBody>
          <a:bodyPr/>
          <a:lstStyle>
            <a:lvl1pPr>
              <a:defRPr/>
            </a:lvl1pPr>
          </a:lstStyle>
          <a:p>
            <a:pPr>
              <a:defRPr/>
            </a:pPr>
            <a:fld id="{0A130694-5178-4B29-8043-A8D6C58D3428}" type="slidenum">
              <a:rPr lang="en-US"/>
              <a:pPr>
                <a:defRPr/>
              </a:pPr>
              <a:t>‹#›</a:t>
            </a:fld>
            <a:endParaRPr lang="en-US" dirty="0"/>
          </a:p>
        </p:txBody>
      </p:sp>
    </p:spTree>
    <p:extLst>
      <p:ext uri="{BB962C8B-B14F-4D97-AF65-F5344CB8AC3E}">
        <p14:creationId xmlns:p14="http://schemas.microsoft.com/office/powerpoint/2010/main" val="42063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881063"/>
          </a:xfrm>
          <a:prstGeom prst="rect">
            <a:avLst/>
          </a:prstGeom>
          <a:gradFill flip="none" rotWithShape="1">
            <a:gsLst>
              <a:gs pos="0">
                <a:srgbClr val="820000"/>
              </a:gs>
              <a:gs pos="100000">
                <a:schemeClr val="bg2"/>
              </a:gs>
              <a:gs pos="62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a:lstStyle/>
          <a:p>
            <a:pPr algn="ctr" fontAlgn="auto">
              <a:spcBef>
                <a:spcPts val="0"/>
              </a:spcBef>
              <a:spcAft>
                <a:spcPts val="0"/>
              </a:spcAft>
              <a:defRPr/>
            </a:pPr>
            <a:endParaRPr lang="en-US" dirty="0"/>
          </a:p>
        </p:txBody>
      </p:sp>
      <p:sp>
        <p:nvSpPr>
          <p:cNvPr id="6" name="Slide Number Placeholder 5"/>
          <p:cNvSpPr>
            <a:spLocks noGrp="1"/>
          </p:cNvSpPr>
          <p:nvPr>
            <p:ph type="sldNum" sz="quarter" idx="4"/>
          </p:nvPr>
        </p:nvSpPr>
        <p:spPr>
          <a:xfrm>
            <a:off x="458788" y="6286500"/>
            <a:ext cx="182562" cy="180975"/>
          </a:xfrm>
          <a:prstGeom prst="rect">
            <a:avLst/>
          </a:prstGeom>
        </p:spPr>
        <p:txBody>
          <a:bodyPr vert="horz" wrap="none" lIns="0" tIns="0" rIns="0" bIns="0" rtlCol="0" anchor="t" anchorCtr="0"/>
          <a:lstStyle>
            <a:lvl1pPr algn="l" fontAlgn="auto">
              <a:spcBef>
                <a:spcPts val="0"/>
              </a:spcBef>
              <a:spcAft>
                <a:spcPts val="0"/>
              </a:spcAft>
              <a:defRPr sz="900" smtClean="0">
                <a:solidFill>
                  <a:schemeClr val="tx1"/>
                </a:solidFill>
                <a:latin typeface="+mn-lt"/>
                <a:cs typeface="+mn-cs"/>
              </a:defRPr>
            </a:lvl1pPr>
          </a:lstStyle>
          <a:p>
            <a:pPr>
              <a:defRPr/>
            </a:pPr>
            <a:fld id="{A03B014E-2E1E-4A2C-A9D5-36DD25B056BA}" type="slidenum">
              <a:rPr lang="en-US"/>
              <a:pPr>
                <a:defRPr/>
              </a:pPr>
              <a:t>‹#›</a:t>
            </a:fld>
            <a:endParaRPr lang="en-US" dirty="0"/>
          </a:p>
        </p:txBody>
      </p:sp>
      <p:pic>
        <p:nvPicPr>
          <p:cNvPr id="1028" name="Picture 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675563" y="6184900"/>
            <a:ext cx="10556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458788" y="395288"/>
            <a:ext cx="822801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458788" y="14605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 name="Slide Number Placeholder 5"/>
          <p:cNvSpPr txBox="1">
            <a:spLocks/>
          </p:cNvSpPr>
          <p:nvPr/>
        </p:nvSpPr>
        <p:spPr>
          <a:xfrm>
            <a:off x="661988" y="6305550"/>
            <a:ext cx="182562" cy="180975"/>
          </a:xfrm>
          <a:prstGeom prst="rect">
            <a:avLst/>
          </a:prstGeom>
        </p:spPr>
        <p:txBody>
          <a:bodyPr wrap="none" lIns="0" tIns="0" rIns="0" bIns="0"/>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700"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4" r:id="rId11"/>
    <p:sldLayoutId id="2147483715" r:id="rId12"/>
    <p:sldLayoutId id="2147483716" r:id="rId13"/>
    <p:sldLayoutId id="2147483719" r:id="rId14"/>
  </p:sldLayoutIdLst>
  <p:timing>
    <p:tnLst>
      <p:par>
        <p:cTn id="1" dur="indefinite" restart="never" nodeType="tmRoot"/>
      </p:par>
    </p:tnLst>
  </p:timing>
  <p:hf hdr="0" ftr="0" dt="0"/>
  <p:txStyles>
    <p:titleStyle>
      <a:lvl1pPr algn="l" defTabSz="457200" rtl="0" fontAlgn="base">
        <a:lnSpc>
          <a:spcPts val="2400"/>
        </a:lnSpc>
        <a:spcBef>
          <a:spcPct val="0"/>
        </a:spcBef>
        <a:spcAft>
          <a:spcPct val="0"/>
        </a:spcAft>
        <a:defRPr sz="2000" kern="1200">
          <a:solidFill>
            <a:schemeClr val="bg1"/>
          </a:solidFill>
          <a:latin typeface="+mj-lt"/>
          <a:ea typeface="+mj-ea"/>
          <a:cs typeface="+mj-cs"/>
        </a:defRPr>
      </a:lvl1pPr>
      <a:lvl2pPr algn="l" defTabSz="457200" rtl="0" fontAlgn="base">
        <a:lnSpc>
          <a:spcPts val="2400"/>
        </a:lnSpc>
        <a:spcBef>
          <a:spcPct val="0"/>
        </a:spcBef>
        <a:spcAft>
          <a:spcPct val="0"/>
        </a:spcAft>
        <a:defRPr sz="2000">
          <a:solidFill>
            <a:schemeClr val="bg1"/>
          </a:solidFill>
          <a:latin typeface="Arial" charset="0"/>
        </a:defRPr>
      </a:lvl2pPr>
      <a:lvl3pPr algn="l" defTabSz="457200" rtl="0" fontAlgn="base">
        <a:lnSpc>
          <a:spcPts val="2400"/>
        </a:lnSpc>
        <a:spcBef>
          <a:spcPct val="0"/>
        </a:spcBef>
        <a:spcAft>
          <a:spcPct val="0"/>
        </a:spcAft>
        <a:defRPr sz="2000">
          <a:solidFill>
            <a:schemeClr val="bg1"/>
          </a:solidFill>
          <a:latin typeface="Arial" charset="0"/>
        </a:defRPr>
      </a:lvl3pPr>
      <a:lvl4pPr algn="l" defTabSz="457200" rtl="0" fontAlgn="base">
        <a:lnSpc>
          <a:spcPts val="2400"/>
        </a:lnSpc>
        <a:spcBef>
          <a:spcPct val="0"/>
        </a:spcBef>
        <a:spcAft>
          <a:spcPct val="0"/>
        </a:spcAft>
        <a:defRPr sz="2000">
          <a:solidFill>
            <a:schemeClr val="bg1"/>
          </a:solidFill>
          <a:latin typeface="Arial" charset="0"/>
        </a:defRPr>
      </a:lvl4pPr>
      <a:lvl5pPr algn="l" defTabSz="457200" rtl="0" fontAlgn="base">
        <a:lnSpc>
          <a:spcPts val="2400"/>
        </a:lnSpc>
        <a:spcBef>
          <a:spcPct val="0"/>
        </a:spcBef>
        <a:spcAft>
          <a:spcPct val="0"/>
        </a:spcAft>
        <a:defRPr sz="2000">
          <a:solidFill>
            <a:schemeClr val="bg1"/>
          </a:solidFill>
          <a:latin typeface="Arial" charset="0"/>
        </a:defRPr>
      </a:lvl5pPr>
      <a:lvl6pPr marL="457200" algn="l" defTabSz="457200" rtl="0" fontAlgn="base">
        <a:lnSpc>
          <a:spcPts val="2400"/>
        </a:lnSpc>
        <a:spcBef>
          <a:spcPct val="0"/>
        </a:spcBef>
        <a:spcAft>
          <a:spcPct val="0"/>
        </a:spcAft>
        <a:defRPr sz="2000">
          <a:solidFill>
            <a:schemeClr val="bg1"/>
          </a:solidFill>
          <a:latin typeface="Arial" charset="0"/>
        </a:defRPr>
      </a:lvl6pPr>
      <a:lvl7pPr marL="914400" algn="l" defTabSz="457200" rtl="0" fontAlgn="base">
        <a:lnSpc>
          <a:spcPts val="2400"/>
        </a:lnSpc>
        <a:spcBef>
          <a:spcPct val="0"/>
        </a:spcBef>
        <a:spcAft>
          <a:spcPct val="0"/>
        </a:spcAft>
        <a:defRPr sz="2000">
          <a:solidFill>
            <a:schemeClr val="bg1"/>
          </a:solidFill>
          <a:latin typeface="Arial" charset="0"/>
        </a:defRPr>
      </a:lvl7pPr>
      <a:lvl8pPr marL="1371600" algn="l" defTabSz="457200" rtl="0" fontAlgn="base">
        <a:lnSpc>
          <a:spcPts val="2400"/>
        </a:lnSpc>
        <a:spcBef>
          <a:spcPct val="0"/>
        </a:spcBef>
        <a:spcAft>
          <a:spcPct val="0"/>
        </a:spcAft>
        <a:defRPr sz="2000">
          <a:solidFill>
            <a:schemeClr val="bg1"/>
          </a:solidFill>
          <a:latin typeface="Arial" charset="0"/>
        </a:defRPr>
      </a:lvl8pPr>
      <a:lvl9pPr marL="1828800" algn="l" defTabSz="457200" rtl="0" fontAlgn="base">
        <a:lnSpc>
          <a:spcPts val="2400"/>
        </a:lnSpc>
        <a:spcBef>
          <a:spcPct val="0"/>
        </a:spcBef>
        <a:spcAft>
          <a:spcPct val="0"/>
        </a:spcAft>
        <a:defRPr sz="2000">
          <a:solidFill>
            <a:schemeClr val="bg1"/>
          </a:solidFill>
          <a:latin typeface="Arial" charset="0"/>
        </a:defRPr>
      </a:lvl9pPr>
    </p:titleStyle>
    <p:bodyStyle>
      <a:lvl1pPr algn="l" defTabSz="457200" rtl="0" fontAlgn="base">
        <a:lnSpc>
          <a:spcPts val="2000"/>
        </a:lnSpc>
        <a:spcBef>
          <a:spcPts val="1000"/>
        </a:spcBef>
        <a:spcAft>
          <a:spcPct val="0"/>
        </a:spcAft>
        <a:defRPr sz="1600" kern="1200">
          <a:solidFill>
            <a:schemeClr val="tx1"/>
          </a:solidFill>
          <a:latin typeface="+mn-lt"/>
          <a:ea typeface="+mn-ea"/>
          <a:cs typeface="+mn-cs"/>
        </a:defRPr>
      </a:lvl1pPr>
      <a:lvl2pPr marL="173038" indent="-173038" algn="l" defTabSz="457200" rtl="0" fontAlgn="base">
        <a:lnSpc>
          <a:spcPts val="1800"/>
        </a:lnSpc>
        <a:spcBef>
          <a:spcPts val="1000"/>
        </a:spcBef>
        <a:spcAft>
          <a:spcPct val="0"/>
        </a:spcAft>
        <a:buClr>
          <a:schemeClr val="tx1"/>
        </a:buClr>
        <a:buFont typeface="Arial" charset="0"/>
        <a:buChar char="•"/>
        <a:defRPr sz="1400" kern="1200">
          <a:solidFill>
            <a:schemeClr val="tx1"/>
          </a:solidFill>
          <a:latin typeface="+mn-lt"/>
          <a:ea typeface="+mn-ea"/>
          <a:cs typeface="+mn-cs"/>
        </a:defRPr>
      </a:lvl2pPr>
      <a:lvl3pPr marL="346075" indent="-173038" algn="l" defTabSz="457200" rtl="0" fontAlgn="base">
        <a:lnSpc>
          <a:spcPts val="1600"/>
        </a:lnSpc>
        <a:spcBef>
          <a:spcPts val="1000"/>
        </a:spcBef>
        <a:spcAft>
          <a:spcPct val="0"/>
        </a:spcAft>
        <a:buClr>
          <a:schemeClr val="tx1"/>
        </a:buClr>
        <a:buFont typeface="Arial" charset="0"/>
        <a:buChar char="•"/>
        <a:defRPr sz="1200" kern="1200">
          <a:solidFill>
            <a:schemeClr val="tx1"/>
          </a:solidFill>
          <a:latin typeface="+mn-lt"/>
          <a:ea typeface="+mn-ea"/>
          <a:cs typeface="+mn-cs"/>
        </a:defRPr>
      </a:lvl3pPr>
      <a:lvl4pPr marL="519113" indent="-173038" algn="l" defTabSz="457200" rtl="0" fontAlgn="base">
        <a:lnSpc>
          <a:spcPts val="1400"/>
        </a:lnSpc>
        <a:spcBef>
          <a:spcPts val="1000"/>
        </a:spcBef>
        <a:spcAft>
          <a:spcPct val="0"/>
        </a:spcAft>
        <a:buClr>
          <a:schemeClr val="tx1"/>
        </a:buClr>
        <a:buFont typeface="Arial" charset="0"/>
        <a:buChar char="•"/>
        <a:defRPr sz="1000" kern="1200">
          <a:solidFill>
            <a:schemeClr val="tx1"/>
          </a:solidFill>
          <a:latin typeface="+mn-lt"/>
          <a:ea typeface="+mn-ea"/>
          <a:cs typeface="+mn-cs"/>
        </a:defRPr>
      </a:lvl4pPr>
      <a:lvl5pPr algn="l" defTabSz="457200" rtl="0" fontAlgn="base">
        <a:lnSpc>
          <a:spcPts val="2000"/>
        </a:lnSpc>
        <a:spcBef>
          <a:spcPts val="1200"/>
        </a:spcBef>
        <a:spcAft>
          <a:spcPct val="0"/>
        </a:spcAft>
        <a:defRPr sz="1600" i="1" kern="1200">
          <a:solidFill>
            <a:schemeClr val="bg2"/>
          </a:solidFill>
          <a:latin typeface="+mn-lt"/>
          <a:ea typeface="+mn-ea"/>
          <a:cs typeface="+mn-cs"/>
        </a:defRPr>
      </a:lvl5pPr>
      <a:lvl6pPr marL="0" indent="0" algn="l" defTabSz="-396875" rtl="0" eaLnBrk="1" latinLnBrk="0" hangingPunct="1">
        <a:lnSpc>
          <a:spcPts val="1000"/>
        </a:lnSpc>
        <a:spcBef>
          <a:spcPts val="600"/>
        </a:spcBef>
        <a:buClr>
          <a:schemeClr val="tx1"/>
        </a:buClr>
        <a:buFontTx/>
        <a:buNone/>
        <a:defRPr sz="800" kern="1200">
          <a:solidFill>
            <a:schemeClr val="tx1"/>
          </a:solidFill>
          <a:latin typeface="+mn-lt"/>
          <a:ea typeface="+mn-ea"/>
          <a:cs typeface="+mn-cs"/>
        </a:defRPr>
      </a:lvl6pPr>
      <a:lvl7pPr marL="0" indent="0" algn="l" defTabSz="457200" rtl="0" eaLnBrk="1" latinLnBrk="0" hangingPunct="1">
        <a:lnSpc>
          <a:spcPts val="1400"/>
        </a:lnSpc>
        <a:spcBef>
          <a:spcPts val="600"/>
        </a:spcBef>
        <a:buFontTx/>
        <a:buNone/>
        <a:defRPr sz="1000" b="0" i="1"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31025" y="6037263"/>
            <a:ext cx="17938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p:nvSpPr>
        <p:spPr>
          <a:xfrm>
            <a:off x="458788" y="6318250"/>
            <a:ext cx="1773237" cy="114300"/>
          </a:xfrm>
          <a:prstGeom prst="rect">
            <a:avLst/>
          </a:prstGeom>
        </p:spPr>
        <p:txBody>
          <a:bodyPr wrap="none" lIns="0" tIns="0" rIns="0" bIns="0"/>
          <a:lstStyle>
            <a:defPPr>
              <a:defRPr lang="en-US"/>
            </a:defPPr>
            <a:lvl1pPr marL="0" algn="l" defTabSz="457200" rtl="0" eaLnBrk="1" latinLnBrk="0" hangingPunct="1">
              <a:defRPr sz="7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b="0" dirty="0" smtClean="0"/>
              <a:t>A member of MUFG, a global financial group</a:t>
            </a:r>
            <a:endParaRPr lang="en-US" b="0" dirty="0"/>
          </a:p>
        </p:txBody>
      </p:sp>
      <p:sp>
        <p:nvSpPr>
          <p:cNvPr id="2052" name="Title Placeholder 1"/>
          <p:cNvSpPr>
            <a:spLocks noGrp="1"/>
          </p:cNvSpPr>
          <p:nvPr>
            <p:ph type="title"/>
          </p:nvPr>
        </p:nvSpPr>
        <p:spPr bwMode="auto">
          <a:xfrm>
            <a:off x="1474788" y="1747838"/>
            <a:ext cx="405130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3" name="Text Placeholder 2"/>
          <p:cNvSpPr>
            <a:spLocks noGrp="1"/>
          </p:cNvSpPr>
          <p:nvPr>
            <p:ph type="body" idx="1"/>
          </p:nvPr>
        </p:nvSpPr>
        <p:spPr>
          <a:xfrm>
            <a:off x="1474788" y="3259138"/>
            <a:ext cx="4051300" cy="8493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3" r:id="rId3"/>
  </p:sldLayoutIdLst>
  <p:hf hdr="0" ftr="0" dt="0"/>
  <p:txStyles>
    <p:titleStyle>
      <a:lvl1pPr algn="l" defTabSz="457200" rtl="0" fontAlgn="base">
        <a:lnSpc>
          <a:spcPts val="3000"/>
        </a:lnSpc>
        <a:spcBef>
          <a:spcPct val="0"/>
        </a:spcBef>
        <a:spcAft>
          <a:spcPct val="0"/>
        </a:spcAft>
        <a:defRPr sz="2600" kern="1200">
          <a:solidFill>
            <a:schemeClr val="tx1"/>
          </a:solidFill>
          <a:latin typeface="+mj-lt"/>
          <a:ea typeface="+mj-ea"/>
          <a:cs typeface="+mj-cs"/>
        </a:defRPr>
      </a:lvl1pPr>
      <a:lvl2pPr algn="l" defTabSz="457200" rtl="0" fontAlgn="base">
        <a:lnSpc>
          <a:spcPts val="3000"/>
        </a:lnSpc>
        <a:spcBef>
          <a:spcPct val="0"/>
        </a:spcBef>
        <a:spcAft>
          <a:spcPct val="0"/>
        </a:spcAft>
        <a:defRPr sz="2600">
          <a:solidFill>
            <a:schemeClr val="tx1"/>
          </a:solidFill>
          <a:latin typeface="Arial" charset="0"/>
        </a:defRPr>
      </a:lvl2pPr>
      <a:lvl3pPr algn="l" defTabSz="457200" rtl="0" fontAlgn="base">
        <a:lnSpc>
          <a:spcPts val="3000"/>
        </a:lnSpc>
        <a:spcBef>
          <a:spcPct val="0"/>
        </a:spcBef>
        <a:spcAft>
          <a:spcPct val="0"/>
        </a:spcAft>
        <a:defRPr sz="2600">
          <a:solidFill>
            <a:schemeClr val="tx1"/>
          </a:solidFill>
          <a:latin typeface="Arial" charset="0"/>
        </a:defRPr>
      </a:lvl3pPr>
      <a:lvl4pPr algn="l" defTabSz="457200" rtl="0" fontAlgn="base">
        <a:lnSpc>
          <a:spcPts val="3000"/>
        </a:lnSpc>
        <a:spcBef>
          <a:spcPct val="0"/>
        </a:spcBef>
        <a:spcAft>
          <a:spcPct val="0"/>
        </a:spcAft>
        <a:defRPr sz="2600">
          <a:solidFill>
            <a:schemeClr val="tx1"/>
          </a:solidFill>
          <a:latin typeface="Arial" charset="0"/>
        </a:defRPr>
      </a:lvl4pPr>
      <a:lvl5pPr algn="l" defTabSz="457200" rtl="0" fontAlgn="base">
        <a:lnSpc>
          <a:spcPts val="3000"/>
        </a:lnSpc>
        <a:spcBef>
          <a:spcPct val="0"/>
        </a:spcBef>
        <a:spcAft>
          <a:spcPct val="0"/>
        </a:spcAft>
        <a:defRPr sz="2600">
          <a:solidFill>
            <a:schemeClr val="tx1"/>
          </a:solidFill>
          <a:latin typeface="Arial" charset="0"/>
        </a:defRPr>
      </a:lvl5pPr>
      <a:lvl6pPr marL="457200" algn="l" defTabSz="457200" rtl="0" fontAlgn="base">
        <a:lnSpc>
          <a:spcPts val="3000"/>
        </a:lnSpc>
        <a:spcBef>
          <a:spcPct val="0"/>
        </a:spcBef>
        <a:spcAft>
          <a:spcPct val="0"/>
        </a:spcAft>
        <a:defRPr sz="2600">
          <a:solidFill>
            <a:schemeClr val="tx1"/>
          </a:solidFill>
          <a:latin typeface="Arial" charset="0"/>
        </a:defRPr>
      </a:lvl6pPr>
      <a:lvl7pPr marL="914400" algn="l" defTabSz="457200" rtl="0" fontAlgn="base">
        <a:lnSpc>
          <a:spcPts val="3000"/>
        </a:lnSpc>
        <a:spcBef>
          <a:spcPct val="0"/>
        </a:spcBef>
        <a:spcAft>
          <a:spcPct val="0"/>
        </a:spcAft>
        <a:defRPr sz="2600">
          <a:solidFill>
            <a:schemeClr val="tx1"/>
          </a:solidFill>
          <a:latin typeface="Arial" charset="0"/>
        </a:defRPr>
      </a:lvl7pPr>
      <a:lvl8pPr marL="1371600" algn="l" defTabSz="457200" rtl="0" fontAlgn="base">
        <a:lnSpc>
          <a:spcPts val="3000"/>
        </a:lnSpc>
        <a:spcBef>
          <a:spcPct val="0"/>
        </a:spcBef>
        <a:spcAft>
          <a:spcPct val="0"/>
        </a:spcAft>
        <a:defRPr sz="2600">
          <a:solidFill>
            <a:schemeClr val="tx1"/>
          </a:solidFill>
          <a:latin typeface="Arial" charset="0"/>
        </a:defRPr>
      </a:lvl8pPr>
      <a:lvl9pPr marL="1828800" algn="l" defTabSz="457200" rtl="0" fontAlgn="base">
        <a:lnSpc>
          <a:spcPts val="3000"/>
        </a:lnSpc>
        <a:spcBef>
          <a:spcPct val="0"/>
        </a:spcBef>
        <a:spcAft>
          <a:spcPct val="0"/>
        </a:spcAft>
        <a:defRPr sz="2600">
          <a:solidFill>
            <a:schemeClr val="tx1"/>
          </a:solidFill>
          <a:latin typeface="Arial" charset="0"/>
        </a:defRPr>
      </a:lvl9pPr>
    </p:titleStyle>
    <p:bodyStyle>
      <a:lvl1pPr algn="l" defTabSz="457200" rtl="0" fontAlgn="base">
        <a:lnSpc>
          <a:spcPts val="1600"/>
        </a:lnSpc>
        <a:spcBef>
          <a:spcPct val="0"/>
        </a:spcBef>
        <a:spcAft>
          <a:spcPct val="0"/>
        </a:spcAft>
        <a:buFont typeface="Arial" charset="0"/>
        <a:defRPr sz="1100" b="1" kern="1200" cap="all">
          <a:solidFill>
            <a:schemeClr val="tx1"/>
          </a:solidFill>
          <a:latin typeface="+mn-lt"/>
          <a:ea typeface="+mn-ea"/>
          <a:cs typeface="+mn-cs"/>
        </a:defRPr>
      </a:lvl1pPr>
      <a:lvl2pPr algn="l" defTabSz="457200" rtl="0" fontAlgn="base">
        <a:lnSpc>
          <a:spcPts val="1600"/>
        </a:lnSpc>
        <a:spcBef>
          <a:spcPct val="0"/>
        </a:spcBef>
        <a:spcAft>
          <a:spcPct val="0"/>
        </a:spcAft>
        <a:buClr>
          <a:schemeClr val="tx1"/>
        </a:buClr>
        <a:buFont typeface="Arial" charset="0"/>
        <a:defRPr sz="1100" b="1" kern="1200" cap="all">
          <a:solidFill>
            <a:schemeClr val="tx1"/>
          </a:solidFill>
          <a:latin typeface="+mn-lt"/>
          <a:ea typeface="+mn-ea"/>
          <a:cs typeface="+mn-cs"/>
        </a:defRPr>
      </a:lvl2pPr>
      <a:lvl3pPr algn="l" defTabSz="457200" rtl="0" fontAlgn="base">
        <a:lnSpc>
          <a:spcPts val="1600"/>
        </a:lnSpc>
        <a:spcBef>
          <a:spcPct val="0"/>
        </a:spcBef>
        <a:spcAft>
          <a:spcPct val="0"/>
        </a:spcAft>
        <a:buClr>
          <a:schemeClr val="tx1"/>
        </a:buClr>
        <a:buFont typeface="Arial" charset="0"/>
        <a:defRPr sz="1100" b="1" kern="1200" cap="all">
          <a:solidFill>
            <a:schemeClr val="tx1"/>
          </a:solidFill>
          <a:latin typeface="+mn-lt"/>
          <a:ea typeface="+mn-ea"/>
          <a:cs typeface="+mn-cs"/>
        </a:defRPr>
      </a:lvl3pPr>
      <a:lvl4pPr algn="l" defTabSz="457200" rtl="0" fontAlgn="base">
        <a:lnSpc>
          <a:spcPts val="1600"/>
        </a:lnSpc>
        <a:spcBef>
          <a:spcPct val="0"/>
        </a:spcBef>
        <a:spcAft>
          <a:spcPct val="0"/>
        </a:spcAft>
        <a:buClr>
          <a:schemeClr val="tx1"/>
        </a:buClr>
        <a:buFont typeface="Arial" charset="0"/>
        <a:defRPr sz="1100" b="1" kern="1200" cap="all">
          <a:solidFill>
            <a:schemeClr val="tx1"/>
          </a:solidFill>
          <a:latin typeface="+mn-lt"/>
          <a:ea typeface="+mn-ea"/>
          <a:cs typeface="+mn-cs"/>
        </a:defRPr>
      </a:lvl4pPr>
      <a:lvl5pPr algn="l" defTabSz="457200" rtl="0" fontAlgn="base">
        <a:lnSpc>
          <a:spcPts val="1600"/>
        </a:lnSpc>
        <a:spcBef>
          <a:spcPct val="0"/>
        </a:spcBef>
        <a:spcAft>
          <a:spcPct val="0"/>
        </a:spcAft>
        <a:buFont typeface="Arial" charset="0"/>
        <a:defRPr sz="1100" b="1" kern="1200" cap="all">
          <a:solidFill>
            <a:schemeClr val="tx1"/>
          </a:solidFill>
          <a:latin typeface="+mn-lt"/>
          <a:ea typeface="+mn-ea"/>
          <a:cs typeface="+mn-cs"/>
        </a:defRPr>
      </a:lvl5pPr>
      <a:lvl6pPr marL="0" indent="0" algn="l" defTabSz="-396875" rtl="0" eaLnBrk="1" latinLnBrk="0" hangingPunct="1">
        <a:lnSpc>
          <a:spcPts val="1600"/>
        </a:lnSpc>
        <a:spcBef>
          <a:spcPts val="0"/>
        </a:spcBef>
        <a:buClr>
          <a:schemeClr val="tx1"/>
        </a:buClr>
        <a:buFont typeface="Arial"/>
        <a:buNone/>
        <a:defRPr sz="1100" b="1" i="0" kern="1200" cap="all">
          <a:solidFill>
            <a:schemeClr val="tx1"/>
          </a:solidFill>
          <a:latin typeface="+mn-lt"/>
          <a:ea typeface="+mn-ea"/>
          <a:cs typeface="+mn-cs"/>
        </a:defRPr>
      </a:lvl6pPr>
      <a:lvl7pPr marL="0" indent="0" algn="l" defTabSz="457200" rtl="0" eaLnBrk="1" latinLnBrk="0" hangingPunct="1">
        <a:lnSpc>
          <a:spcPts val="1600"/>
        </a:lnSpc>
        <a:spcBef>
          <a:spcPts val="0"/>
        </a:spcBef>
        <a:buFont typeface="Arial"/>
        <a:buNone/>
        <a:defRPr sz="1100" b="1" i="0" kern="1200" cap="all">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482055" y="1833563"/>
            <a:ext cx="4263801" cy="623887"/>
          </a:xfrm>
        </p:spPr>
        <p:txBody>
          <a:bodyPr/>
          <a:lstStyle/>
          <a:p>
            <a:r>
              <a:rPr lang="en-US" sz="2800" dirty="0" smtClean="0">
                <a:solidFill>
                  <a:schemeClr val="tx1"/>
                </a:solidFill>
              </a:rPr>
              <a:t>P</a:t>
            </a:r>
            <a:r>
              <a:rPr lang="en-US" sz="2800" dirty="0" smtClean="0">
                <a:solidFill>
                  <a:schemeClr val="tx1"/>
                </a:solidFill>
              </a:rPr>
              <a:t>reliminary Analysis of </a:t>
            </a:r>
            <a:r>
              <a:rPr lang="en-US" sz="2800" dirty="0" smtClean="0">
                <a:solidFill>
                  <a:schemeClr val="tx1"/>
                </a:solidFill>
              </a:rPr>
              <a:t>CRE</a:t>
            </a:r>
            <a:r>
              <a:rPr lang="en-US" sz="2800" dirty="0" smtClean="0">
                <a:solidFill>
                  <a:schemeClr val="tx1"/>
                </a:solidFill>
              </a:rPr>
              <a:t> </a:t>
            </a:r>
            <a:r>
              <a:rPr lang="en-US" sz="2800" dirty="0" smtClean="0">
                <a:solidFill>
                  <a:schemeClr val="tx1"/>
                </a:solidFill>
              </a:rPr>
              <a:t>EW</a:t>
            </a:r>
            <a:endParaRPr lang="en-US" sz="1600" dirty="0">
              <a:solidFill>
                <a:schemeClr val="tx1"/>
              </a:solidFill>
            </a:endParaRPr>
          </a:p>
        </p:txBody>
      </p:sp>
      <p:sp>
        <p:nvSpPr>
          <p:cNvPr id="5124" name="TextBox 1"/>
          <p:cNvSpPr txBox="1">
            <a:spLocks noChangeArrowheads="1"/>
          </p:cNvSpPr>
          <p:nvPr/>
        </p:nvSpPr>
        <p:spPr bwMode="auto">
          <a:xfrm>
            <a:off x="698500" y="5167313"/>
            <a:ext cx="1282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lnSpc>
                <a:spcPts val="1600"/>
              </a:lnSpc>
              <a:buFont typeface="Arial" charset="0"/>
              <a:defRPr sz="1400" b="1">
                <a:solidFill>
                  <a:schemeClr val="tx1"/>
                </a:solidFill>
                <a:latin typeface="Arial" charset="0"/>
              </a:defRPr>
            </a:lvl1pPr>
            <a:lvl2pPr marL="742950" indent="-285750" eaLnBrk="0" hangingPunct="0">
              <a:lnSpc>
                <a:spcPts val="1600"/>
              </a:lnSpc>
              <a:buClr>
                <a:schemeClr val="tx1"/>
              </a:buClr>
              <a:buFont typeface="Arial" charset="0"/>
              <a:defRPr sz="1200" b="1">
                <a:solidFill>
                  <a:schemeClr val="tx1"/>
                </a:solidFill>
                <a:latin typeface="Arial" charset="0"/>
              </a:defRPr>
            </a:lvl2pPr>
            <a:lvl3pPr marL="1143000" indent="-228600" eaLnBrk="0" hangingPunct="0">
              <a:lnSpc>
                <a:spcPts val="1600"/>
              </a:lnSpc>
              <a:buClr>
                <a:schemeClr val="tx1"/>
              </a:buClr>
              <a:buFont typeface="Arial" charset="0"/>
              <a:defRPr sz="1200" b="1">
                <a:solidFill>
                  <a:schemeClr val="tx1"/>
                </a:solidFill>
                <a:latin typeface="Arial" charset="0"/>
              </a:defRPr>
            </a:lvl3pPr>
            <a:lvl4pPr marL="1600200" indent="-228600" eaLnBrk="0" hangingPunct="0">
              <a:lnSpc>
                <a:spcPts val="1600"/>
              </a:lnSpc>
              <a:buClr>
                <a:schemeClr val="tx1"/>
              </a:buClr>
              <a:buFont typeface="Arial" charset="0"/>
              <a:defRPr sz="1200" b="1">
                <a:solidFill>
                  <a:schemeClr val="tx1"/>
                </a:solidFill>
                <a:latin typeface="Arial" charset="0"/>
              </a:defRPr>
            </a:lvl4pPr>
            <a:lvl5pPr marL="2057400" indent="-228600" eaLnBrk="0" hangingPunct="0">
              <a:lnSpc>
                <a:spcPts val="1600"/>
              </a:lnSpc>
              <a:buFont typeface="Arial" charset="0"/>
              <a:defRPr sz="1200" b="1">
                <a:solidFill>
                  <a:schemeClr val="tx1"/>
                </a:solidFill>
                <a:latin typeface="Arial" charset="0"/>
              </a:defRPr>
            </a:lvl5pPr>
            <a:lvl6pPr marL="25146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6pPr>
            <a:lvl7pPr marL="29718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7pPr>
            <a:lvl8pPr marL="34290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8pPr>
            <a:lvl9pPr marL="38862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9pPr>
          </a:lstStyle>
          <a:p>
            <a:pPr defTabSz="914400" eaLnBrk="1" fontAlgn="auto" hangingPunct="1">
              <a:lnSpc>
                <a:spcPct val="100000"/>
              </a:lnSpc>
              <a:spcBef>
                <a:spcPts val="0"/>
              </a:spcBef>
              <a:spcAft>
                <a:spcPts val="0"/>
              </a:spcAft>
              <a:buFontTx/>
              <a:buNone/>
            </a:pPr>
            <a:endParaRPr lang="en-US" altLang="en-US" sz="1600" b="0" dirty="0">
              <a:solidFill>
                <a:srgbClr val="000000"/>
              </a:solidFill>
              <a:cs typeface="+mn-cs"/>
            </a:endParaRPr>
          </a:p>
        </p:txBody>
      </p:sp>
      <p:sp>
        <p:nvSpPr>
          <p:cNvPr id="5125" name="TextBox 9"/>
          <p:cNvSpPr txBox="1">
            <a:spLocks noChangeArrowheads="1"/>
          </p:cNvSpPr>
          <p:nvPr/>
        </p:nvSpPr>
        <p:spPr bwMode="auto">
          <a:xfrm>
            <a:off x="698500" y="5541963"/>
            <a:ext cx="13493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lnSpc>
                <a:spcPts val="1600"/>
              </a:lnSpc>
              <a:buFont typeface="Arial" charset="0"/>
              <a:defRPr sz="1400" b="1">
                <a:solidFill>
                  <a:schemeClr val="tx1"/>
                </a:solidFill>
                <a:latin typeface="Arial" charset="0"/>
              </a:defRPr>
            </a:lvl1pPr>
            <a:lvl2pPr marL="742950" indent="-285750" eaLnBrk="0" hangingPunct="0">
              <a:lnSpc>
                <a:spcPts val="1600"/>
              </a:lnSpc>
              <a:buClr>
                <a:schemeClr val="tx1"/>
              </a:buClr>
              <a:buFont typeface="Arial" charset="0"/>
              <a:defRPr sz="1200" b="1">
                <a:solidFill>
                  <a:schemeClr val="tx1"/>
                </a:solidFill>
                <a:latin typeface="Arial" charset="0"/>
              </a:defRPr>
            </a:lvl2pPr>
            <a:lvl3pPr marL="1143000" indent="-228600" eaLnBrk="0" hangingPunct="0">
              <a:lnSpc>
                <a:spcPts val="1600"/>
              </a:lnSpc>
              <a:buClr>
                <a:schemeClr val="tx1"/>
              </a:buClr>
              <a:buFont typeface="Arial" charset="0"/>
              <a:defRPr sz="1200" b="1">
                <a:solidFill>
                  <a:schemeClr val="tx1"/>
                </a:solidFill>
                <a:latin typeface="Arial" charset="0"/>
              </a:defRPr>
            </a:lvl3pPr>
            <a:lvl4pPr marL="1600200" indent="-228600" eaLnBrk="0" hangingPunct="0">
              <a:lnSpc>
                <a:spcPts val="1600"/>
              </a:lnSpc>
              <a:buClr>
                <a:schemeClr val="tx1"/>
              </a:buClr>
              <a:buFont typeface="Arial" charset="0"/>
              <a:defRPr sz="1200" b="1">
                <a:solidFill>
                  <a:schemeClr val="tx1"/>
                </a:solidFill>
                <a:latin typeface="Arial" charset="0"/>
              </a:defRPr>
            </a:lvl4pPr>
            <a:lvl5pPr marL="2057400" indent="-228600" eaLnBrk="0" hangingPunct="0">
              <a:lnSpc>
                <a:spcPts val="1600"/>
              </a:lnSpc>
              <a:buFont typeface="Arial" charset="0"/>
              <a:defRPr sz="1200" b="1">
                <a:solidFill>
                  <a:schemeClr val="tx1"/>
                </a:solidFill>
                <a:latin typeface="Arial" charset="0"/>
              </a:defRPr>
            </a:lvl5pPr>
            <a:lvl6pPr marL="25146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6pPr>
            <a:lvl7pPr marL="29718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7pPr>
            <a:lvl8pPr marL="34290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8pPr>
            <a:lvl9pPr marL="3886200" indent="-228600" defTabSz="457200" eaLnBrk="0" fontAlgn="base" hangingPunct="0">
              <a:lnSpc>
                <a:spcPts val="1600"/>
              </a:lnSpc>
              <a:spcBef>
                <a:spcPct val="0"/>
              </a:spcBef>
              <a:spcAft>
                <a:spcPct val="0"/>
              </a:spcAft>
              <a:buFont typeface="Arial" charset="0"/>
              <a:defRPr sz="1200" b="1">
                <a:solidFill>
                  <a:schemeClr val="tx1"/>
                </a:solidFill>
                <a:latin typeface="Arial" charset="0"/>
              </a:defRPr>
            </a:lvl9pPr>
          </a:lstStyle>
          <a:p>
            <a:pPr defTabSz="914400" eaLnBrk="1" fontAlgn="auto" hangingPunct="1">
              <a:lnSpc>
                <a:spcPct val="100000"/>
              </a:lnSpc>
              <a:spcBef>
                <a:spcPts val="0"/>
              </a:spcBef>
              <a:spcAft>
                <a:spcPts val="0"/>
              </a:spcAft>
              <a:buFontTx/>
              <a:buNone/>
            </a:pPr>
            <a:endParaRPr lang="en-US" altLang="en-US" sz="1600" b="0" dirty="0">
              <a:solidFill>
                <a:srgbClr val="000000"/>
              </a:solidFill>
              <a:cs typeface="+mn-cs"/>
            </a:endParaRPr>
          </a:p>
        </p:txBody>
      </p:sp>
      <p:sp>
        <p:nvSpPr>
          <p:cNvPr id="8" name="Text Placeholder 2"/>
          <p:cNvSpPr>
            <a:spLocks noGrp="1"/>
          </p:cNvSpPr>
          <p:nvPr>
            <p:ph type="body" sz="quarter" idx="11"/>
          </p:nvPr>
        </p:nvSpPr>
        <p:spPr>
          <a:xfrm>
            <a:off x="2501900" y="3249382"/>
            <a:ext cx="4051300" cy="835025"/>
          </a:xfrm>
        </p:spPr>
        <p:txBody>
          <a:bodyPr/>
          <a:lstStyle/>
          <a:p>
            <a:pPr eaLnBrk="1" fontAlgn="auto" hangingPunct="1">
              <a:spcBef>
                <a:spcPts val="0"/>
              </a:spcBef>
              <a:spcAft>
                <a:spcPts val="0"/>
              </a:spcAft>
              <a:buFont typeface="Arial"/>
              <a:buNone/>
              <a:defRPr/>
            </a:pPr>
            <a:r>
              <a:rPr lang="en-US" dirty="0" smtClean="0"/>
              <a:t>Oct</a:t>
            </a:r>
            <a:r>
              <a:rPr lang="en-US" dirty="0" smtClean="0"/>
              <a:t> </a:t>
            </a:r>
            <a:r>
              <a:rPr lang="en-US" dirty="0" smtClean="0"/>
              <a:t>2018</a:t>
            </a:r>
            <a:endParaRPr lang="en-US" dirty="0"/>
          </a:p>
        </p:txBody>
      </p:sp>
    </p:spTree>
    <p:extLst>
      <p:ext uri="{BB962C8B-B14F-4D97-AF65-F5344CB8AC3E}">
        <p14:creationId xmlns:p14="http://schemas.microsoft.com/office/powerpoint/2010/main" val="3041273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Grouping for CDL Customer ID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4502768"/>
              </p:ext>
            </p:extLst>
          </p:nvPr>
        </p:nvGraphicFramePr>
        <p:xfrm>
          <a:off x="312139" y="1943072"/>
          <a:ext cx="8229601" cy="1083124"/>
        </p:xfrm>
        <a:graphic>
          <a:graphicData uri="http://schemas.openxmlformats.org/drawingml/2006/table">
            <a:tbl>
              <a:tblPr>
                <a:tableStyleId>{16D9F66E-5EB9-4882-86FB-DCBF35E3C3E4}</a:tableStyleId>
              </a:tblPr>
              <a:tblGrid>
                <a:gridCol w="1473529"/>
                <a:gridCol w="966159"/>
                <a:gridCol w="595222"/>
                <a:gridCol w="1854680"/>
                <a:gridCol w="992037"/>
                <a:gridCol w="1268083"/>
                <a:gridCol w="1079891"/>
              </a:tblGrid>
              <a:tr h="263615">
                <a:tc>
                  <a:txBody>
                    <a:bodyPr/>
                    <a:lstStyle/>
                    <a:p>
                      <a:pPr algn="ctr" fontAlgn="b"/>
                      <a:r>
                        <a:rPr lang="en-US" sz="1000" b="1" u="none" strike="noStrike" dirty="0">
                          <a:effectLst/>
                          <a:latin typeface="+mj-lt"/>
                        </a:rPr>
                        <a:t>Industries</a:t>
                      </a:r>
                      <a:endParaRPr lang="en-US" sz="1000" b="1" i="0" u="none" strike="noStrike" dirty="0">
                        <a:solidFill>
                          <a:srgbClr val="000000"/>
                        </a:solidFill>
                        <a:effectLst/>
                        <a:latin typeface="+mj-lt"/>
                      </a:endParaRPr>
                    </a:p>
                  </a:txBody>
                  <a:tcPr marL="7735" marR="7735" marT="7735" marB="0" anchor="b"/>
                </a:tc>
                <a:tc>
                  <a:txBody>
                    <a:bodyPr/>
                    <a:lstStyle/>
                    <a:p>
                      <a:pPr algn="ctr" fontAlgn="b"/>
                      <a:r>
                        <a:rPr lang="en-US" sz="900" b="1" u="none" strike="noStrike" dirty="0">
                          <a:effectLst/>
                        </a:rPr>
                        <a:t>Electricity Utility</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Bank</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Independent Power Renewable Electricity Producers</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Food Product</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Trading Company Distribution</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Auto Components</a:t>
                      </a:r>
                      <a:endParaRPr lang="en-US" sz="900" b="1" i="0" u="none" strike="noStrike" dirty="0">
                        <a:solidFill>
                          <a:srgbClr val="000000"/>
                        </a:solidFill>
                        <a:effectLst/>
                        <a:latin typeface="Calibri"/>
                      </a:endParaRPr>
                    </a:p>
                  </a:txBody>
                  <a:tcPr marL="7735" marR="7735" marT="7735" marB="0" anchor="b"/>
                </a:tc>
              </a:tr>
              <a:tr h="257605">
                <a:tc>
                  <a:txBody>
                    <a:bodyPr/>
                    <a:lstStyle/>
                    <a:p>
                      <a:pPr algn="ctr" fontAlgn="b"/>
                      <a:r>
                        <a:rPr lang="en-US" sz="1000" b="0" u="none" strike="noStrike" dirty="0">
                          <a:effectLst/>
                          <a:latin typeface="+mj-lt"/>
                        </a:rPr>
                        <a:t>No Downgrade Counts </a:t>
                      </a:r>
                      <a:endParaRPr lang="en-US" sz="1000" b="0" i="0" u="none" strike="noStrike" dirty="0">
                        <a:solidFill>
                          <a:srgbClr val="000000"/>
                        </a:solidFill>
                        <a:effectLst/>
                        <a:latin typeface="+mj-lt"/>
                      </a:endParaRPr>
                    </a:p>
                  </a:txBody>
                  <a:tcPr marL="7735" marR="7735" marT="7735" marB="0" anchor="b"/>
                </a:tc>
                <a:tc>
                  <a:txBody>
                    <a:bodyPr/>
                    <a:lstStyle/>
                    <a:p>
                      <a:pPr algn="ctr" fontAlgn="b"/>
                      <a:r>
                        <a:rPr lang="en-US" sz="900" u="none" strike="noStrike" dirty="0">
                          <a:effectLst/>
                        </a:rPr>
                        <a:t>8751</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7894</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a:effectLst/>
                        </a:rPr>
                        <a:t>4291</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3464</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3402</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11827</a:t>
                      </a:r>
                      <a:endParaRPr lang="en-US" sz="900" b="0" i="0" u="none" strike="noStrike">
                        <a:solidFill>
                          <a:srgbClr val="000000"/>
                        </a:solidFill>
                        <a:effectLst/>
                        <a:latin typeface="Calibri"/>
                      </a:endParaRPr>
                    </a:p>
                  </a:txBody>
                  <a:tcPr marL="7735" marR="7735" marT="7735" marB="0" anchor="b"/>
                </a:tc>
              </a:tr>
              <a:tr h="284672">
                <a:tc>
                  <a:txBody>
                    <a:bodyPr/>
                    <a:lstStyle/>
                    <a:p>
                      <a:pPr algn="ctr" fontAlgn="b"/>
                      <a:r>
                        <a:rPr lang="en-US" sz="1000" u="none" strike="noStrike" dirty="0">
                          <a:effectLst/>
                          <a:latin typeface="+mj-lt"/>
                        </a:rPr>
                        <a:t>Downgrade Counts</a:t>
                      </a:r>
                      <a:endParaRPr lang="en-US" sz="1000" b="0" i="0" u="none" strike="noStrike" dirty="0">
                        <a:solidFill>
                          <a:srgbClr val="000000"/>
                        </a:solidFill>
                        <a:effectLst/>
                        <a:latin typeface="+mj-lt"/>
                      </a:endParaRPr>
                    </a:p>
                  </a:txBody>
                  <a:tcPr marL="7735" marR="7735" marT="7735" marB="0" anchor="b"/>
                </a:tc>
                <a:tc>
                  <a:txBody>
                    <a:bodyPr/>
                    <a:lstStyle/>
                    <a:p>
                      <a:pPr algn="ctr" fontAlgn="b"/>
                      <a:r>
                        <a:rPr lang="en-US" sz="900" u="none" strike="noStrike">
                          <a:effectLst/>
                        </a:rPr>
                        <a:t>135</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59</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dirty="0">
                          <a:effectLst/>
                        </a:rPr>
                        <a:t>59</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a:effectLst/>
                        </a:rPr>
                        <a:t>59</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71</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187</a:t>
                      </a:r>
                      <a:endParaRPr lang="en-US" sz="900" b="0" i="0" u="none" strike="noStrike">
                        <a:solidFill>
                          <a:srgbClr val="000000"/>
                        </a:solidFill>
                        <a:effectLst/>
                        <a:latin typeface="Calibri"/>
                      </a:endParaRPr>
                    </a:p>
                  </a:txBody>
                  <a:tcPr marL="7735" marR="7735" marT="7735" marB="0" anchor="b"/>
                </a:tc>
              </a:tr>
              <a:tr h="258792">
                <a:tc>
                  <a:txBody>
                    <a:bodyPr/>
                    <a:lstStyle/>
                    <a:p>
                      <a:pPr algn="ctr" fontAlgn="b"/>
                      <a:r>
                        <a:rPr lang="en-US" sz="1000" u="none" strike="noStrike" dirty="0">
                          <a:effectLst/>
                          <a:latin typeface="+mj-lt"/>
                        </a:rPr>
                        <a:t>Downgrade Percentage</a:t>
                      </a:r>
                      <a:endParaRPr lang="en-US" sz="1000" b="0" i="0" u="none" strike="noStrike" dirty="0">
                        <a:solidFill>
                          <a:srgbClr val="000000"/>
                        </a:solidFill>
                        <a:effectLst/>
                        <a:latin typeface="+mj-lt"/>
                      </a:endParaRPr>
                    </a:p>
                  </a:txBody>
                  <a:tcPr marL="7735" marR="7735" marT="7735" marB="0" anchor="b"/>
                </a:tc>
                <a:tc>
                  <a:txBody>
                    <a:bodyPr/>
                    <a:lstStyle/>
                    <a:p>
                      <a:pPr algn="ctr" fontAlgn="b"/>
                      <a:r>
                        <a:rPr lang="en-US" sz="900" u="none" strike="noStrike" dirty="0">
                          <a:effectLst/>
                        </a:rPr>
                        <a:t>1.52%</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a:effectLst/>
                        </a:rPr>
                        <a:t>0.74%</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dirty="0">
                          <a:effectLst/>
                        </a:rPr>
                        <a:t>1.36%</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1.67%</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2.04%</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1.56%</a:t>
                      </a:r>
                      <a:endParaRPr lang="en-US" sz="900" b="0" i="0" u="none" strike="noStrike" dirty="0">
                        <a:solidFill>
                          <a:srgbClr val="000000"/>
                        </a:solidFill>
                        <a:effectLst/>
                        <a:latin typeface="Calibri"/>
                      </a:endParaRPr>
                    </a:p>
                  </a:txBody>
                  <a:tcPr marL="7735" marR="7735" marT="7735" marB="0" anchor="b"/>
                </a:tc>
              </a:tr>
            </a:tbl>
          </a:graphicData>
        </a:graphic>
      </p:graphicFrame>
      <p:sp>
        <p:nvSpPr>
          <p:cNvPr id="4" name="Text Placeholder 3"/>
          <p:cNvSpPr>
            <a:spLocks noGrp="1"/>
          </p:cNvSpPr>
          <p:nvPr>
            <p:ph type="body" sz="quarter" idx="12"/>
          </p:nvPr>
        </p:nvSpPr>
        <p:spPr>
          <a:xfrm>
            <a:off x="914400" y="4424205"/>
            <a:ext cx="8229600" cy="241690"/>
          </a:xfrm>
        </p:spPr>
        <p:txBody>
          <a:bodyPr/>
          <a:lstStyle/>
          <a:p>
            <a:endParaRPr lang="en-US" dirty="0"/>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10</a:t>
            </a:fld>
            <a:endParaRPr lang="en-US" dirty="0"/>
          </a:p>
        </p:txBody>
      </p:sp>
      <p:sp>
        <p:nvSpPr>
          <p:cNvPr id="7" name="Rectangle 6"/>
          <p:cNvSpPr/>
          <p:nvPr/>
        </p:nvSpPr>
        <p:spPr>
          <a:xfrm>
            <a:off x="0" y="964470"/>
            <a:ext cx="6970143" cy="769441"/>
          </a:xfrm>
          <a:prstGeom prst="rect">
            <a:avLst/>
          </a:prstGeom>
        </p:spPr>
        <p:txBody>
          <a:bodyPr wrap="square">
            <a:spAutoFit/>
          </a:bodyPr>
          <a:lstStyle/>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Mapping each CDL Customer ID into industries based on GICS</a:t>
            </a:r>
            <a:r>
              <a:rPr lang="en-US" sz="1100" dirty="0" smtClean="0">
                <a:solidFill>
                  <a:srgbClr val="000000"/>
                </a:solidFill>
                <a:latin typeface="Times New Roman" pitchFamily="18" charset="0"/>
                <a:ea typeface="Book Antiqua" pitchFamily="18" charset="0"/>
                <a:cs typeface="Times New Roman" pitchFamily="18" charset="0"/>
              </a:rPr>
              <a:t>.</a:t>
            </a:r>
          </a:p>
          <a:p>
            <a:pPr lvl="1" defTabSz="914400" eaLnBrk="0" hangingPunct="0">
              <a:buSzPct val="100000"/>
            </a:pPr>
            <a:r>
              <a:rPr lang="en-US" altLang="zh-CN" sz="1100" dirty="0">
                <a:solidFill>
                  <a:srgbClr val="000000"/>
                </a:solidFill>
                <a:latin typeface="Times New Roman" pitchFamily="18" charset="0"/>
                <a:ea typeface="Book Antiqua" pitchFamily="18" charset="0"/>
                <a:cs typeface="Times New Roman" pitchFamily="18" charset="0"/>
              </a:rPr>
              <a:t>* Industries with over 3000 appearances in the data are selected (multiple obligors are included )</a:t>
            </a:r>
            <a:endParaRPr lang="en-US" sz="1100" dirty="0">
              <a:solidFill>
                <a:srgbClr val="000000"/>
              </a:solidFill>
              <a:latin typeface="Times New Roman" pitchFamily="18" charset="0"/>
              <a:ea typeface="Book Antiqua" pitchFamily="18" charset="0"/>
              <a:cs typeface="Times New Roman" pitchFamily="18" charset="0"/>
            </a:endParaRPr>
          </a:p>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Analyze the downgrade </a:t>
            </a:r>
            <a:r>
              <a:rPr lang="en-US" sz="1100" dirty="0" smtClean="0">
                <a:solidFill>
                  <a:srgbClr val="000000"/>
                </a:solidFill>
                <a:latin typeface="Times New Roman" pitchFamily="18" charset="0"/>
                <a:ea typeface="Book Antiqua" pitchFamily="18" charset="0"/>
                <a:cs typeface="Times New Roman" pitchFamily="18" charset="0"/>
              </a:rPr>
              <a:t>intensity by </a:t>
            </a:r>
            <a:r>
              <a:rPr lang="en-US" sz="1100" dirty="0">
                <a:solidFill>
                  <a:srgbClr val="000000"/>
                </a:solidFill>
                <a:latin typeface="Times New Roman" pitchFamily="18" charset="0"/>
                <a:ea typeface="Book Antiqua" pitchFamily="18" charset="0"/>
                <a:cs typeface="Times New Roman" pitchFamily="18" charset="0"/>
              </a:rPr>
              <a:t>industries.</a:t>
            </a:r>
          </a:p>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Detecting the trend of market </a:t>
            </a:r>
            <a:r>
              <a:rPr lang="en-US" sz="1100" dirty="0" smtClean="0">
                <a:solidFill>
                  <a:srgbClr val="000000"/>
                </a:solidFill>
                <a:latin typeface="Times New Roman" pitchFamily="18" charset="0"/>
                <a:ea typeface="Book Antiqua" pitchFamily="18" charset="0"/>
                <a:cs typeface="Times New Roman" pitchFamily="18" charset="0"/>
              </a:rPr>
              <a:t>variables by </a:t>
            </a:r>
            <a:r>
              <a:rPr lang="en-US" sz="1100" dirty="0">
                <a:solidFill>
                  <a:srgbClr val="000000"/>
                </a:solidFill>
                <a:latin typeface="Times New Roman" pitchFamily="18" charset="0"/>
                <a:ea typeface="Book Antiqua" pitchFamily="18" charset="0"/>
                <a:cs typeface="Times New Roman" pitchFamily="18" charset="0"/>
              </a:rPr>
              <a:t>industries for CDL </a:t>
            </a:r>
            <a:r>
              <a:rPr lang="en-US" sz="1100" dirty="0" smtClean="0">
                <a:solidFill>
                  <a:srgbClr val="000000"/>
                </a:solidFill>
                <a:latin typeface="Times New Roman" pitchFamily="18" charset="0"/>
                <a:ea typeface="Book Antiqua" pitchFamily="18" charset="0"/>
                <a:cs typeface="Times New Roman" pitchFamily="18" charset="0"/>
              </a:rPr>
              <a:t>Customers.</a:t>
            </a:r>
            <a:endParaRPr lang="en-US" dirty="0"/>
          </a:p>
        </p:txBody>
      </p:sp>
      <p:sp>
        <p:nvSpPr>
          <p:cNvPr id="8" name="Rectangle 7"/>
          <p:cNvSpPr/>
          <p:nvPr/>
        </p:nvSpPr>
        <p:spPr>
          <a:xfrm>
            <a:off x="596808" y="3244333"/>
            <a:ext cx="1588897" cy="246221"/>
          </a:xfrm>
          <a:prstGeom prst="rect">
            <a:avLst/>
          </a:prstGeom>
        </p:spPr>
        <p:txBody>
          <a:bodyPr wrap="none">
            <a:spAutoFit/>
          </a:bodyPr>
          <a:lstStyle/>
          <a:p>
            <a:pPr lvl="0" defTabSz="914400" eaLnBrk="0" hangingPunct="0"/>
            <a:r>
              <a:rPr lang="en-US" altLang="en-US" sz="1000" b="1" dirty="0" smtClean="0">
                <a:latin typeface="Arial" pitchFamily="34" charset="0"/>
                <a:cs typeface="Arial" pitchFamily="34" charset="0"/>
              </a:rPr>
              <a:t>Market Variable Trends</a:t>
            </a:r>
            <a:endParaRPr lang="en-US" altLang="en-US" sz="1000" b="1" dirty="0">
              <a:latin typeface="Arial" pitchFamily="34" charset="0"/>
              <a:cs typeface="Arial"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61" y="3662512"/>
            <a:ext cx="7314034" cy="272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84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23" y="4037161"/>
            <a:ext cx="8632861" cy="262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4222" y="1007648"/>
            <a:ext cx="8632861" cy="285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41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12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24" y="370936"/>
            <a:ext cx="8420010" cy="295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24" y="3462882"/>
            <a:ext cx="8420010" cy="313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06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13</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592" y="440996"/>
            <a:ext cx="8162086" cy="312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91" y="3719376"/>
            <a:ext cx="8162087" cy="296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01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&amp; Next Step</a:t>
            </a:r>
            <a:endParaRPr lang="en-US" dirty="0"/>
          </a:p>
        </p:txBody>
      </p:sp>
      <p:sp>
        <p:nvSpPr>
          <p:cNvPr id="3" name="Content Placeholder 2"/>
          <p:cNvSpPr>
            <a:spLocks noGrp="1"/>
          </p:cNvSpPr>
          <p:nvPr>
            <p:ph idx="1"/>
          </p:nvPr>
        </p:nvSpPr>
        <p:spPr>
          <a:xfrm>
            <a:off x="182880" y="1007632"/>
            <a:ext cx="8229600" cy="4572000"/>
          </a:xfrm>
        </p:spPr>
        <p:txBody>
          <a:bodyPr/>
          <a:lstStyle/>
          <a:p>
            <a:endParaRPr lang="en-US" sz="1400" dirty="0" smtClean="0"/>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14</a:t>
            </a:fld>
            <a:endParaRPr lang="en-US" dirty="0"/>
          </a:p>
        </p:txBody>
      </p:sp>
    </p:spTree>
    <p:extLst>
      <p:ext uri="{BB962C8B-B14F-4D97-AF65-F5344CB8AC3E}">
        <p14:creationId xmlns:p14="http://schemas.microsoft.com/office/powerpoint/2010/main" val="3954026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05740" y="1126754"/>
            <a:ext cx="4526280" cy="841138"/>
          </a:xfrm>
          <a:prstGeom prst="rect">
            <a:avLst/>
          </a:prstGeom>
          <a:noFill/>
        </p:spPr>
        <p:txBody>
          <a:bodyPr wrap="square" lIns="0" tIns="0" rIns="0" bIns="0" rtlCol="0">
            <a:normAutofit fontScale="85000" lnSpcReduction="20000"/>
          </a:bodyPr>
          <a:lstStyle/>
          <a:p>
            <a:pPr lvl="0"/>
            <a:r>
              <a:rPr lang="en-US" sz="1300" b="1" dirty="0">
                <a:solidFill>
                  <a:srgbClr val="000000"/>
                </a:solidFill>
                <a:latin typeface="Arial" pitchFamily="34" charset="0"/>
                <a:ea typeface="Times New Roman" pitchFamily="18" charset="0"/>
                <a:cs typeface="Times New Roman" pitchFamily="18" charset="0"/>
              </a:rPr>
              <a:t>Predictor Severity vs. </a:t>
            </a:r>
            <a:r>
              <a:rPr lang="en-US" sz="1300" b="1" dirty="0" smtClean="0">
                <a:solidFill>
                  <a:srgbClr val="000000"/>
                </a:solidFill>
                <a:latin typeface="Arial" pitchFamily="34" charset="0"/>
                <a:ea typeface="Times New Roman" pitchFamily="18" charset="0"/>
                <a:cs typeface="Times New Roman" pitchFamily="18" charset="0"/>
              </a:rPr>
              <a:t>Reliability (Difference Bucket Based)</a:t>
            </a:r>
            <a:endParaRPr lang="en-US" sz="1300" b="1" dirty="0">
              <a:solidFill>
                <a:srgbClr val="000000"/>
              </a:solidFill>
              <a:latin typeface="Arial" pitchFamily="34" charset="0"/>
              <a:ea typeface="Times New Roman" pitchFamily="18" charset="0"/>
              <a:cs typeface="Times New Roman" pitchFamily="18" charset="0"/>
            </a:endParaRPr>
          </a:p>
          <a:p>
            <a:pPr marL="742950" lvl="1" indent="-285750">
              <a:buFont typeface="Wingdings" panose="05000000000000000000" pitchFamily="2" charset="2"/>
              <a:buChar char="§"/>
            </a:pPr>
            <a:r>
              <a:rPr lang="en-US" sz="1050" dirty="0" smtClean="0"/>
              <a:t>Below is the % of BTMU downgrade when predictors reported different notches of downgrade 3 months ahead.</a:t>
            </a:r>
          </a:p>
          <a:p>
            <a:pPr marL="742950" lvl="1" indent="-285750">
              <a:buFont typeface="Wingdings" panose="05000000000000000000" pitchFamily="2" charset="2"/>
              <a:buChar char="§"/>
            </a:pPr>
            <a:r>
              <a:rPr lang="en-US" sz="1050" dirty="0" smtClean="0"/>
              <a:t>There </a:t>
            </a:r>
            <a:r>
              <a:rPr lang="en-US" sz="1050" dirty="0"/>
              <a:t>is reasonable correlation between the severity of a trigger breach and the possibility of a rating downgrade. For example, the higher the differential between MUFG internal ratings and market implied ratings, the likelier a downgrade will </a:t>
            </a:r>
            <a:r>
              <a:rPr lang="en-US" sz="1050" dirty="0" smtClean="0"/>
              <a:t>result.</a:t>
            </a:r>
          </a:p>
        </p:txBody>
      </p:sp>
      <p:graphicFrame>
        <p:nvGraphicFramePr>
          <p:cNvPr id="16" name="Table 15"/>
          <p:cNvGraphicFramePr>
            <a:graphicFrameLocks noGrp="1"/>
          </p:cNvGraphicFramePr>
          <p:nvPr>
            <p:extLst>
              <p:ext uri="{D42A27DB-BD31-4B8C-83A1-F6EECF244321}">
                <p14:modId xmlns:p14="http://schemas.microsoft.com/office/powerpoint/2010/main" val="2758028149"/>
              </p:ext>
            </p:extLst>
          </p:nvPr>
        </p:nvGraphicFramePr>
        <p:xfrm>
          <a:off x="205740" y="1968223"/>
          <a:ext cx="4571998" cy="3855720"/>
        </p:xfrm>
        <a:graphic>
          <a:graphicData uri="http://schemas.openxmlformats.org/drawingml/2006/table">
            <a:tbl>
              <a:tblPr firstRow="1" firstCol="1" bandRow="1"/>
              <a:tblGrid>
                <a:gridCol w="511999"/>
                <a:gridCol w="321311"/>
                <a:gridCol w="156576"/>
                <a:gridCol w="447764"/>
                <a:gridCol w="447764"/>
                <a:gridCol w="447764"/>
                <a:gridCol w="447764"/>
                <a:gridCol w="447764"/>
                <a:gridCol w="447764"/>
                <a:gridCol w="447764"/>
                <a:gridCol w="447764"/>
              </a:tblGrid>
              <a:tr h="103728">
                <a:tc gridSpan="3">
                  <a:txBody>
                    <a:bodyPr/>
                    <a:lstStyle/>
                    <a:p>
                      <a:pPr marL="0" marR="0" algn="ctr">
                        <a:spcBef>
                          <a:spcPts val="0"/>
                        </a:spcBef>
                        <a:spcAft>
                          <a:spcPts val="0"/>
                        </a:spcAft>
                      </a:pPr>
                      <a:r>
                        <a:rPr lang="en-US" sz="700" dirty="0">
                          <a:effectLst/>
                          <a:latin typeface="Book Antiqua"/>
                          <a:ea typeface="Times New Roman"/>
                          <a:cs typeface="Arial"/>
                        </a:rPr>
                        <a:t>Implied Notch Diff</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a:effectLst/>
                          <a:latin typeface="Book Antiqua"/>
                          <a:ea typeface="Times New Roman"/>
                          <a:cs typeface="Arial"/>
                        </a:rPr>
                        <a:t>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4</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a:effectLst/>
                          <a:latin typeface="Book Antiqua"/>
                          <a:ea typeface="Times New Roman"/>
                          <a:cs typeface="Arial"/>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a:effectLst/>
                          <a:latin typeface="Book Antiqua"/>
                          <a:ea typeface="Times New Roman"/>
                          <a:cs typeface="Arial"/>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103728">
                <a:tc rowSpan="8">
                  <a:txBody>
                    <a:bodyPr/>
                    <a:lstStyle/>
                    <a:p>
                      <a:pPr marL="0" marR="0" algn="ctr">
                        <a:spcBef>
                          <a:spcPts val="0"/>
                        </a:spcBef>
                        <a:spcAft>
                          <a:spcPts val="0"/>
                        </a:spcAft>
                      </a:pPr>
                      <a:r>
                        <a:rPr lang="en-US" sz="700">
                          <a:effectLst/>
                          <a:latin typeface="Book Antiqua"/>
                          <a:ea typeface="Times New Roman"/>
                          <a:cs typeface="Arial"/>
                        </a:rPr>
                        <a:t>EDF</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700">
                          <a:effectLst/>
                          <a:latin typeface="Book Antiqua"/>
                          <a:ea typeface="Times New Roman"/>
                          <a:cs typeface="Arial"/>
                        </a:rPr>
                        <a:t>2010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4%</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9%</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100%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9%</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4%</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7.3%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25.7%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31.5%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9.9%</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19.3%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14.6%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28.6%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100.0%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4.8%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4.3%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6.3%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20.0%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rowSpan="10">
                  <a:txBody>
                    <a:bodyPr/>
                    <a:lstStyle/>
                    <a:p>
                      <a:pPr marL="0" marR="0" algn="ctr">
                        <a:spcBef>
                          <a:spcPts val="0"/>
                        </a:spcBef>
                        <a:spcAft>
                          <a:spcPts val="0"/>
                        </a:spcAft>
                      </a:pPr>
                      <a:r>
                        <a:rPr lang="en-US" sz="700" dirty="0">
                          <a:effectLst/>
                          <a:latin typeface="Book Antiqua"/>
                          <a:ea typeface="Times New Roman"/>
                          <a:cs typeface="Arial"/>
                        </a:rPr>
                        <a:t>CDS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700">
                          <a:effectLst/>
                          <a:latin typeface="Book Antiqua"/>
                          <a:ea typeface="Times New Roman"/>
                          <a:cs typeface="Arial"/>
                        </a:rPr>
                        <a:t>2010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8%</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18%</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13%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10.9%</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5.9%</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17170" algn="ctr"/>
                        </a:tabLst>
                      </a:pPr>
                      <a:r>
                        <a:rPr lang="en-US" sz="700">
                          <a:effectLst/>
                          <a:latin typeface="Book Antiqua"/>
                          <a:ea typeface="Times New Roman"/>
                          <a:cs typeface="Arial"/>
                        </a:rPr>
                        <a:t>	20.4%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14.3%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13.2%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11.8%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27.2%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28.7%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40%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30.8</a:t>
                      </a:r>
                      <a:r>
                        <a:rPr lang="en-US" sz="700" dirty="0" smtClean="0">
                          <a:effectLst/>
                          <a:latin typeface="Book Antiqua"/>
                          <a:ea typeface="Times New Roman"/>
                          <a:cs typeface="Arial"/>
                        </a:rPr>
                        <a:t>%</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endParaRPr lang="en-US"/>
                    </a:p>
                  </a:txBody>
                  <a:tcPr/>
                </a:tc>
                <a:tc rowSpan="3">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3.9%</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6.1%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4.1%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16.7%</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D</a:t>
                      </a:r>
                      <a:endParaRPr lang="en-US" sz="800" dirty="0">
                        <a:effectLst/>
                        <a:latin typeface="Calibri"/>
                        <a:ea typeface="Calibri"/>
                        <a:cs typeface="Times New Roman"/>
                      </a:endParaRPr>
                    </a:p>
                  </a:txBody>
                  <a:tcPr marL="49866" marR="49866"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T</a:t>
                      </a:r>
                      <a:endParaRPr lang="en-US" sz="800" dirty="0">
                        <a:effectLst/>
                        <a:latin typeface="Calibri"/>
                        <a:ea typeface="Calibri"/>
                        <a:cs typeface="Times New Roman"/>
                      </a:endParaRPr>
                    </a:p>
                  </a:txBody>
                  <a:tcPr marL="49866" marR="49866"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304</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99</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49</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30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rowSpan="8">
                  <a:txBody>
                    <a:bodyPr/>
                    <a:lstStyle/>
                    <a:p>
                      <a:pPr marL="0" marR="0" algn="ctr">
                        <a:spcBef>
                          <a:spcPts val="0"/>
                        </a:spcBef>
                        <a:spcAft>
                          <a:spcPts val="0"/>
                        </a:spcAft>
                      </a:pPr>
                      <a:r>
                        <a:rPr lang="en-US" sz="700" dirty="0">
                          <a:effectLst/>
                          <a:latin typeface="Book Antiqua"/>
                          <a:ea typeface="Times New Roman"/>
                          <a:cs typeface="Arial"/>
                        </a:rPr>
                        <a:t>Moody’s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700" dirty="0">
                          <a:effectLst/>
                          <a:latin typeface="Book Antiqua"/>
                          <a:ea typeface="Times New Roman"/>
                          <a:cs typeface="Arial"/>
                        </a:rPr>
                        <a:t>2010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2011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2012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75%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800" dirty="0">
                        <a:effectLst/>
                        <a:latin typeface="Calibri"/>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2014</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800" dirty="0">
                        <a:effectLst/>
                        <a:latin typeface="Calibri"/>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2015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23.1%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800">
                        <a:effectLst/>
                        <a:latin typeface="Calibri"/>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24.8%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5.9%</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100%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47">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8.3%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100.0%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0%</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rowSpan="8">
                  <a:txBody>
                    <a:bodyPr/>
                    <a:lstStyle/>
                    <a:p>
                      <a:pPr marL="0" marR="0" algn="ctr">
                        <a:spcBef>
                          <a:spcPts val="0"/>
                        </a:spcBef>
                        <a:spcAft>
                          <a:spcPts val="0"/>
                        </a:spcAft>
                      </a:pPr>
                      <a:r>
                        <a:rPr lang="en-US" sz="700">
                          <a:effectLst/>
                          <a:latin typeface="Book Antiqua"/>
                          <a:ea typeface="Times New Roman"/>
                          <a:cs typeface="Arial"/>
                        </a:rPr>
                        <a:t>S&amp;P</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700">
                          <a:effectLst/>
                          <a:latin typeface="Book Antiqua"/>
                          <a:ea typeface="Times New Roman"/>
                          <a:cs typeface="Arial"/>
                        </a:rPr>
                        <a:t>2010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8%</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2012</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14%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75%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2013</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21%</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2014</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8%</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0%</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15%</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a:effectLst/>
                          <a:latin typeface="Book Antiqua"/>
                          <a:ea typeface="Times New Roman"/>
                          <a:cs typeface="Arial"/>
                        </a:rPr>
                        <a:t>2016</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66.7%</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100</a:t>
                      </a:r>
                      <a:r>
                        <a:rPr lang="en-US" sz="700" dirty="0" smtClean="0">
                          <a:effectLst/>
                          <a:latin typeface="Book Antiqua"/>
                          <a:ea typeface="Times New Roman"/>
                          <a:cs typeface="Arial"/>
                        </a:rPr>
                        <a:t>%</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28">
                <a:tc vMerge="1">
                  <a:txBody>
                    <a:bodyPr/>
                    <a:lstStyle/>
                    <a:p>
                      <a:endParaRPr lang="en-US"/>
                    </a:p>
                  </a:txBody>
                  <a:tcPr/>
                </a:tc>
                <a:tc gridSpan="2">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0%</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25.0%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7.7%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a:effectLst/>
                          <a:latin typeface="Book Antiqua"/>
                          <a:ea typeface="Times New Roman"/>
                          <a:cs typeface="Arial"/>
                        </a:rPr>
                        <a:t> </a:t>
                      </a:r>
                      <a:endParaRPr lang="en-US" sz="80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3"/>
          </p:nvPr>
        </p:nvSpPr>
        <p:spPr>
          <a:xfrm>
            <a:off x="8686800" y="6629400"/>
            <a:ext cx="182562" cy="180975"/>
          </a:xfrm>
        </p:spPr>
        <p:txBody>
          <a:bodyPr/>
          <a:lstStyle/>
          <a:p>
            <a:pPr>
              <a:defRPr/>
            </a:pPr>
            <a:fld id="{7A33CD0C-9CEF-4342-8DD1-C8BD5D6FB050}" type="slidenum">
              <a:rPr lang="en-US" smtClean="0"/>
              <a:pPr>
                <a:defRPr/>
              </a:pPr>
              <a:t>15</a:t>
            </a:fld>
            <a:endParaRPr lang="en-US" dirty="0"/>
          </a:p>
        </p:txBody>
      </p:sp>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33327" rIns="0" bIns="0" numCol="1" anchor="ctr" anchorCtr="0" compatLnSpc="1">
            <a:prstTxWarp prst="textNoShape">
              <a:avLst/>
            </a:prstTxWarp>
            <a:spAutoFit/>
          </a:bodyPr>
          <a:lstStyle/>
          <a:p>
            <a:endParaRPr lang="en-US"/>
          </a:p>
        </p:txBody>
      </p:sp>
      <p:sp>
        <p:nvSpPr>
          <p:cNvPr id="17" name="Title 1"/>
          <p:cNvSpPr>
            <a:spLocks noGrp="1"/>
          </p:cNvSpPr>
          <p:nvPr>
            <p:ph type="title"/>
          </p:nvPr>
        </p:nvSpPr>
        <p:spPr/>
        <p:txBody>
          <a:bodyPr/>
          <a:lstStyle/>
          <a:p>
            <a:r>
              <a:rPr lang="en-US" dirty="0"/>
              <a:t>Quick View of EWS Back testing for FY 2017</a:t>
            </a:r>
          </a:p>
        </p:txBody>
      </p:sp>
      <p:sp>
        <p:nvSpPr>
          <p:cNvPr id="9" name="Rectangle 2"/>
          <p:cNvSpPr>
            <a:spLocks noChangeArrowheads="1"/>
          </p:cNvSpPr>
          <p:nvPr/>
        </p:nvSpPr>
        <p:spPr bwMode="auto">
          <a:xfrm>
            <a:off x="205740" y="816997"/>
            <a:ext cx="348685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600" b="1" dirty="0" smtClean="0">
                <a:solidFill>
                  <a:srgbClr val="000000"/>
                </a:solidFill>
                <a:ea typeface="Times New Roman" pitchFamily="18" charset="0"/>
                <a:cs typeface="Times New Roman" pitchFamily="18" charset="0"/>
              </a:rPr>
              <a:t>II</a:t>
            </a:r>
            <a:r>
              <a:rPr lang="en-US" altLang="zh-CN" sz="1600" b="1" dirty="0">
                <a:solidFill>
                  <a:srgbClr val="000000"/>
                </a:solidFill>
                <a:ea typeface="Times New Roman" pitchFamily="18" charset="0"/>
                <a:cs typeface="Times New Roman" pitchFamily="18" charset="0"/>
              </a:rPr>
              <a:t>. Predictor Severity vs </a:t>
            </a:r>
            <a:r>
              <a:rPr lang="en-US" altLang="zh-CN" sz="1600" b="1" dirty="0" smtClean="0">
                <a:solidFill>
                  <a:srgbClr val="000000"/>
                </a:solidFill>
                <a:ea typeface="Times New Roman" pitchFamily="18" charset="0"/>
                <a:cs typeface="Times New Roman" pitchFamily="18" charset="0"/>
              </a:rPr>
              <a:t>Reliability</a:t>
            </a:r>
            <a:endParaRPr lang="en-US" altLang="zh-CN" sz="1600" b="1" dirty="0">
              <a:solidFill>
                <a:srgbClr val="000000"/>
              </a:solidFill>
              <a:ea typeface="Times New Roman" pitchFamily="18"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984427426"/>
              </p:ext>
            </p:extLst>
          </p:nvPr>
        </p:nvGraphicFramePr>
        <p:xfrm>
          <a:off x="205740" y="5878992"/>
          <a:ext cx="4114800" cy="609600"/>
        </p:xfrm>
        <a:graphic>
          <a:graphicData uri="http://schemas.openxmlformats.org/drawingml/2006/table">
            <a:tbl>
              <a:tblPr firstRow="1" firstCol="1" bandRow="1"/>
              <a:tblGrid>
                <a:gridCol w="415895"/>
                <a:gridCol w="574705"/>
                <a:gridCol w="441960"/>
                <a:gridCol w="457200"/>
                <a:gridCol w="449580"/>
                <a:gridCol w="449580"/>
                <a:gridCol w="441960"/>
                <a:gridCol w="426720"/>
                <a:gridCol w="457200"/>
              </a:tblGrid>
              <a:tr h="109728">
                <a:tc gridSpan="2">
                  <a:txBody>
                    <a:bodyPr/>
                    <a:lstStyle/>
                    <a:p>
                      <a:pPr marL="0" marR="0" algn="ctr">
                        <a:spcBef>
                          <a:spcPts val="0"/>
                        </a:spcBef>
                        <a:spcAft>
                          <a:spcPts val="0"/>
                        </a:spcAft>
                      </a:pPr>
                      <a:r>
                        <a:rPr lang="en-US" sz="700" dirty="0" smtClean="0">
                          <a:effectLst/>
                          <a:latin typeface="Book Antiqua"/>
                          <a:ea typeface="Times New Roman"/>
                          <a:cs typeface="Arial"/>
                        </a:rPr>
                        <a:t>Price change</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hMerge="1">
                  <a:txBody>
                    <a:bodyPr/>
                    <a:lstStyle/>
                    <a:p>
                      <a:endParaRPr lang="en-US"/>
                    </a:p>
                  </a:txBody>
                  <a:tcPr/>
                </a:tc>
                <a:tc>
                  <a:txBody>
                    <a:bodyPr/>
                    <a:lstStyle/>
                    <a:p>
                      <a:pPr marL="0" marR="0" algn="ctr">
                        <a:spcBef>
                          <a:spcPts val="0"/>
                        </a:spcBef>
                        <a:spcAft>
                          <a:spcPts val="0"/>
                        </a:spcAft>
                      </a:pPr>
                      <a:r>
                        <a:rPr lang="en-US" sz="700" dirty="0" smtClean="0">
                          <a:effectLst/>
                          <a:latin typeface="Book Antiqua"/>
                          <a:ea typeface="Times New Roman"/>
                          <a:cs typeface="Arial"/>
                        </a:rPr>
                        <a:t>0-0.5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0.5-1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800" dirty="0" smtClean="0">
                          <a:effectLst/>
                          <a:latin typeface="Calibri"/>
                          <a:ea typeface="Calibri"/>
                          <a:cs typeface="Times New Roman"/>
                        </a:rPr>
                        <a:t>1-1.5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1.5-2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2-2.5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2.5-3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109728">
                <a:tc>
                  <a:txBody>
                    <a:bodyPr/>
                    <a:lstStyle/>
                    <a:p>
                      <a:pPr marL="0" marR="0" algn="ctr">
                        <a:spcBef>
                          <a:spcPts val="0"/>
                        </a:spcBef>
                        <a:spcAft>
                          <a:spcPts val="0"/>
                        </a:spcAft>
                      </a:pPr>
                      <a:r>
                        <a:rPr lang="en-US" sz="800" dirty="0" smtClean="0">
                          <a:effectLst/>
                          <a:latin typeface="Calibri"/>
                          <a:ea typeface="Calibri"/>
                          <a:cs typeface="Times New Roman"/>
                        </a:rPr>
                        <a:t>Loan</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1.5%</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28.6%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14.3%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728">
                <a:tc gridSpan="2">
                  <a:txBody>
                    <a:bodyPr/>
                    <a:lstStyle/>
                    <a:p>
                      <a:pPr marL="0" marR="0" algn="ctr">
                        <a:spcBef>
                          <a:spcPts val="0"/>
                        </a:spcBef>
                        <a:spcAft>
                          <a:spcPts val="0"/>
                        </a:spcAft>
                      </a:pPr>
                      <a:r>
                        <a:rPr lang="en-US" sz="800" dirty="0" smtClean="0">
                          <a:effectLst/>
                          <a:latin typeface="Calibri"/>
                          <a:ea typeface="Calibri"/>
                          <a:cs typeface="Times New Roman"/>
                        </a:rPr>
                        <a:t>BTMU Downgrades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456">
                <a:tc gridSpan="2">
                  <a:txBody>
                    <a:bodyPr/>
                    <a:lstStyle/>
                    <a:p>
                      <a:pPr marL="0" marR="0" algn="ctr">
                        <a:spcBef>
                          <a:spcPts val="0"/>
                        </a:spcBef>
                        <a:spcAft>
                          <a:spcPts val="0"/>
                        </a:spcAft>
                      </a:pPr>
                      <a:r>
                        <a:rPr lang="en-US" sz="800" dirty="0" smtClean="0">
                          <a:effectLst/>
                          <a:latin typeface="Calibri"/>
                          <a:ea typeface="Calibri"/>
                          <a:cs typeface="Times New Roman"/>
                        </a:rPr>
                        <a:t>Loan Price Change Triggers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1,015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78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TextBox 1"/>
          <p:cNvSpPr txBox="1"/>
          <p:nvPr/>
        </p:nvSpPr>
        <p:spPr>
          <a:xfrm>
            <a:off x="205740" y="6675228"/>
            <a:ext cx="8286750" cy="125730"/>
          </a:xfrm>
          <a:prstGeom prst="rect">
            <a:avLst/>
          </a:prstGeom>
          <a:noFill/>
        </p:spPr>
        <p:txBody>
          <a:bodyPr wrap="square" lIns="0" tIns="0" rIns="0" bIns="0" rtlCol="0">
            <a:noAutofit/>
          </a:bodyPr>
          <a:lstStyle/>
          <a:p>
            <a:r>
              <a:rPr lang="en-US" sz="800" baseline="0" dirty="0" smtClean="0"/>
              <a:t>* Based on current </a:t>
            </a:r>
            <a:r>
              <a:rPr lang="en-US" sz="800" baseline="0" dirty="0" err="1" smtClean="0"/>
              <a:t>Loanx</a:t>
            </a:r>
            <a:r>
              <a:rPr lang="en-US" sz="800" dirty="0" smtClean="0"/>
              <a:t> ID to CDL mapping or CDS Red code to CDL mapping, it’s substantially subject to missing mapping when applied older history dates.</a:t>
            </a:r>
            <a:endParaRPr lang="en-US" sz="800" baseline="0" dirty="0" smtClean="0"/>
          </a:p>
        </p:txBody>
      </p:sp>
      <p:sp>
        <p:nvSpPr>
          <p:cNvPr id="3" name="TextBox 2"/>
          <p:cNvSpPr txBox="1"/>
          <p:nvPr/>
        </p:nvSpPr>
        <p:spPr>
          <a:xfrm>
            <a:off x="5052060" y="3309012"/>
            <a:ext cx="3939540" cy="228600"/>
          </a:xfrm>
          <a:prstGeom prst="rect">
            <a:avLst/>
          </a:prstGeom>
          <a:noFill/>
        </p:spPr>
        <p:txBody>
          <a:bodyPr wrap="square" lIns="0" tIns="0" rIns="0" bIns="0" rtlCol="0">
            <a:normAutofit lnSpcReduction="10000"/>
          </a:bodyPr>
          <a:lstStyle/>
          <a:p>
            <a:r>
              <a:rPr lang="en-US" sz="1600" baseline="0" dirty="0" smtClean="0"/>
              <a:t>Depth Filters for CDS: Depth &gt; 4</a:t>
            </a:r>
          </a:p>
        </p:txBody>
      </p:sp>
      <p:graphicFrame>
        <p:nvGraphicFramePr>
          <p:cNvPr id="4" name="Table 3"/>
          <p:cNvGraphicFramePr>
            <a:graphicFrameLocks noGrp="1"/>
          </p:cNvGraphicFramePr>
          <p:nvPr>
            <p:extLst>
              <p:ext uri="{D42A27DB-BD31-4B8C-83A1-F6EECF244321}">
                <p14:modId xmlns:p14="http://schemas.microsoft.com/office/powerpoint/2010/main" val="1856811493"/>
              </p:ext>
            </p:extLst>
          </p:nvPr>
        </p:nvGraphicFramePr>
        <p:xfrm>
          <a:off x="5061268" y="3594100"/>
          <a:ext cx="4048624" cy="474248"/>
        </p:xfrm>
        <a:graphic>
          <a:graphicData uri="http://schemas.openxmlformats.org/drawingml/2006/table">
            <a:tbl>
              <a:tblPr firstRow="1" firstCol="1" bandRow="1"/>
              <a:tblGrid>
                <a:gridCol w="438316"/>
                <a:gridCol w="322096"/>
                <a:gridCol w="125132"/>
                <a:gridCol w="395385"/>
                <a:gridCol w="395385"/>
                <a:gridCol w="395385"/>
                <a:gridCol w="395385"/>
                <a:gridCol w="395385"/>
                <a:gridCol w="395385"/>
                <a:gridCol w="395385"/>
                <a:gridCol w="395385"/>
              </a:tblGrid>
              <a:tr h="108488">
                <a:tc gridSpan="3">
                  <a:txBody>
                    <a:bodyPr/>
                    <a:lstStyle/>
                    <a:p>
                      <a:pPr marL="0" marR="0" algn="ctr">
                        <a:spcBef>
                          <a:spcPts val="0"/>
                        </a:spcBef>
                        <a:spcAft>
                          <a:spcPts val="0"/>
                        </a:spcAft>
                      </a:pPr>
                      <a:r>
                        <a:rPr lang="en-US" sz="700" dirty="0">
                          <a:effectLst/>
                          <a:latin typeface="Book Antiqua"/>
                          <a:ea typeface="Times New Roman"/>
                          <a:cs typeface="Arial"/>
                        </a:rPr>
                        <a:t>Implied Notch Diff</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700" dirty="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a:effectLst/>
                          <a:latin typeface="Book Antiqua"/>
                          <a:ea typeface="Times New Roman"/>
                          <a:cs typeface="Arial"/>
                        </a:rPr>
                        <a:t>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4</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a:effectLst/>
                          <a:latin typeface="Book Antiqua"/>
                          <a:ea typeface="Times New Roman"/>
                          <a:cs typeface="Arial"/>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a:effectLst/>
                          <a:latin typeface="Book Antiqua"/>
                          <a:ea typeface="Times New Roman"/>
                          <a:cs typeface="Arial"/>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108488">
                <a:tc rowSpan="3">
                  <a:txBody>
                    <a:bodyPr/>
                    <a:lstStyle/>
                    <a:p>
                      <a:pPr marL="0" marR="0" algn="ctr">
                        <a:spcBef>
                          <a:spcPts val="0"/>
                        </a:spcBef>
                        <a:spcAft>
                          <a:spcPts val="0"/>
                        </a:spcAft>
                      </a:pPr>
                      <a:r>
                        <a:rPr lang="en-US" sz="800" dirty="0" smtClean="0">
                          <a:effectLst/>
                          <a:latin typeface="Calibri"/>
                          <a:ea typeface="Calibri"/>
                          <a:cs typeface="Times New Roman"/>
                        </a:rPr>
                        <a:t>CDS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5.2%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7.5%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4.2%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27.8%</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700" dirty="0" smtClean="0">
                          <a:effectLst/>
                          <a:latin typeface="Book Antiqua"/>
                          <a:ea typeface="Times New Roman"/>
                          <a:cs typeface="Arial"/>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488">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D</a:t>
                      </a:r>
                      <a:endParaRPr lang="en-US" sz="800" dirty="0">
                        <a:effectLst/>
                        <a:latin typeface="Calibri"/>
                        <a:ea typeface="Calibri"/>
                        <a:cs typeface="Times New Roman"/>
                      </a:endParaRPr>
                    </a:p>
                  </a:txBody>
                  <a:tcPr marL="49866" marR="49866"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488">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T</a:t>
                      </a:r>
                      <a:endParaRPr lang="en-US" sz="800" dirty="0">
                        <a:effectLst/>
                        <a:latin typeface="Calibri"/>
                        <a:ea typeface="Calibri"/>
                        <a:cs typeface="Times New Roman"/>
                      </a:endParaRPr>
                    </a:p>
                  </a:txBody>
                  <a:tcPr marL="49866" marR="49866"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230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80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48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ight Arrow 5"/>
          <p:cNvSpPr/>
          <p:nvPr/>
        </p:nvSpPr>
        <p:spPr>
          <a:xfrm>
            <a:off x="4808220" y="3710940"/>
            <a:ext cx="228600" cy="342900"/>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endParaRPr lang="en-US"/>
          </a:p>
        </p:txBody>
      </p:sp>
      <p:sp>
        <p:nvSpPr>
          <p:cNvPr id="15" name="TextBox 14"/>
          <p:cNvSpPr txBox="1"/>
          <p:nvPr/>
        </p:nvSpPr>
        <p:spPr>
          <a:xfrm>
            <a:off x="4994910" y="893392"/>
            <a:ext cx="4053840" cy="1052566"/>
          </a:xfrm>
          <a:prstGeom prst="rect">
            <a:avLst/>
          </a:prstGeom>
          <a:noFill/>
        </p:spPr>
        <p:txBody>
          <a:bodyPr wrap="square" lIns="0" tIns="0" rIns="0" bIns="0" rtlCol="0">
            <a:normAutofit lnSpcReduction="10000"/>
          </a:bodyPr>
          <a:lstStyle/>
          <a:p>
            <a:pPr lvl="0"/>
            <a:r>
              <a:rPr lang="en-US" sz="1600" b="1" dirty="0" smtClean="0">
                <a:solidFill>
                  <a:srgbClr val="000000"/>
                </a:solidFill>
                <a:latin typeface="Arial" pitchFamily="34" charset="0"/>
                <a:ea typeface="Times New Roman" pitchFamily="18" charset="0"/>
                <a:cs typeface="Times New Roman" pitchFamily="18" charset="0"/>
              </a:rPr>
              <a:t>Exploring the effects on applying scenarios or filters </a:t>
            </a:r>
            <a:endParaRPr lang="en-US" sz="1600" b="1" dirty="0">
              <a:solidFill>
                <a:srgbClr val="000000"/>
              </a:solidFill>
              <a:latin typeface="Arial" pitchFamily="34" charset="0"/>
              <a:ea typeface="Times New Roman" pitchFamily="18" charset="0"/>
              <a:cs typeface="Times New Roman" pitchFamily="18" charset="0"/>
            </a:endParaRPr>
          </a:p>
          <a:p>
            <a:pPr marL="742950" lvl="1" indent="-285750">
              <a:buFont typeface="Wingdings" panose="05000000000000000000" pitchFamily="2" charset="2"/>
              <a:buChar char="§"/>
            </a:pPr>
            <a:r>
              <a:rPr lang="en-US" sz="1050" dirty="0" smtClean="0"/>
              <a:t>We can apply various filters or scenarios to restructure the trigger criteria.</a:t>
            </a:r>
          </a:p>
          <a:p>
            <a:pPr marL="742950" lvl="1" indent="-285750">
              <a:buFont typeface="Wingdings" panose="05000000000000000000" pitchFamily="2" charset="2"/>
              <a:buChar char="§"/>
            </a:pPr>
            <a:r>
              <a:rPr lang="en-US" sz="1050" dirty="0" smtClean="0"/>
              <a:t>we can also segregate obligors by rating/industry and apply thresholds or sensitivity for triggers differently.</a:t>
            </a:r>
          </a:p>
        </p:txBody>
      </p:sp>
      <p:sp>
        <p:nvSpPr>
          <p:cNvPr id="18" name="TextBox 17"/>
          <p:cNvSpPr txBox="1"/>
          <p:nvPr/>
        </p:nvSpPr>
        <p:spPr>
          <a:xfrm>
            <a:off x="5063490" y="5612184"/>
            <a:ext cx="3939540" cy="228600"/>
          </a:xfrm>
          <a:prstGeom prst="rect">
            <a:avLst/>
          </a:prstGeom>
          <a:noFill/>
        </p:spPr>
        <p:txBody>
          <a:bodyPr wrap="square" lIns="0" tIns="0" rIns="0" bIns="0" rtlCol="0">
            <a:normAutofit fontScale="85000" lnSpcReduction="10000"/>
          </a:bodyPr>
          <a:lstStyle/>
          <a:p>
            <a:r>
              <a:rPr lang="en-US" sz="1600" baseline="0" dirty="0" smtClean="0"/>
              <a:t>Depth Filters for Loan Price Change: Depth &gt; 4</a:t>
            </a:r>
          </a:p>
        </p:txBody>
      </p:sp>
      <p:graphicFrame>
        <p:nvGraphicFramePr>
          <p:cNvPr id="19" name="Table 18"/>
          <p:cNvGraphicFramePr>
            <a:graphicFrameLocks noGrp="1"/>
          </p:cNvGraphicFramePr>
          <p:nvPr>
            <p:extLst>
              <p:ext uri="{D42A27DB-BD31-4B8C-83A1-F6EECF244321}">
                <p14:modId xmlns:p14="http://schemas.microsoft.com/office/powerpoint/2010/main" val="2354865127"/>
              </p:ext>
            </p:extLst>
          </p:nvPr>
        </p:nvGraphicFramePr>
        <p:xfrm>
          <a:off x="5101590" y="5878884"/>
          <a:ext cx="3840480" cy="609600"/>
        </p:xfrm>
        <a:graphic>
          <a:graphicData uri="http://schemas.openxmlformats.org/drawingml/2006/table">
            <a:tbl>
              <a:tblPr firstRow="1" firstCol="1" bandRow="1"/>
              <a:tblGrid>
                <a:gridCol w="455168"/>
                <a:gridCol w="455168"/>
                <a:gridCol w="412496"/>
                <a:gridCol w="426720"/>
                <a:gridCol w="412496"/>
                <a:gridCol w="426720"/>
                <a:gridCol w="412496"/>
                <a:gridCol w="412496"/>
                <a:gridCol w="426720"/>
              </a:tblGrid>
              <a:tr h="109728">
                <a:tc gridSpan="2">
                  <a:txBody>
                    <a:bodyPr/>
                    <a:lstStyle/>
                    <a:p>
                      <a:pPr marL="0" marR="0" algn="ctr">
                        <a:spcBef>
                          <a:spcPts val="0"/>
                        </a:spcBef>
                        <a:spcAft>
                          <a:spcPts val="0"/>
                        </a:spcAft>
                      </a:pPr>
                      <a:r>
                        <a:rPr lang="en-US" sz="700" dirty="0" smtClean="0">
                          <a:effectLst/>
                          <a:latin typeface="Book Antiqua"/>
                          <a:ea typeface="Times New Roman"/>
                          <a:cs typeface="Arial"/>
                        </a:rPr>
                        <a:t>Price change</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hMerge="1">
                  <a:txBody>
                    <a:bodyPr/>
                    <a:lstStyle/>
                    <a:p>
                      <a:endParaRPr lang="en-US"/>
                    </a:p>
                  </a:txBody>
                  <a:tcPr/>
                </a:tc>
                <a:tc>
                  <a:txBody>
                    <a:bodyPr/>
                    <a:lstStyle/>
                    <a:p>
                      <a:pPr marL="0" marR="0" algn="ctr">
                        <a:spcBef>
                          <a:spcPts val="0"/>
                        </a:spcBef>
                        <a:spcAft>
                          <a:spcPts val="0"/>
                        </a:spcAft>
                      </a:pPr>
                      <a:r>
                        <a:rPr lang="en-US" sz="700" dirty="0" smtClean="0">
                          <a:effectLst/>
                          <a:latin typeface="Book Antiqua"/>
                          <a:ea typeface="Times New Roman"/>
                          <a:cs typeface="Arial"/>
                        </a:rPr>
                        <a:t>0-0.5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0.5-1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800" dirty="0" smtClean="0">
                          <a:effectLst/>
                          <a:latin typeface="Calibri"/>
                          <a:ea typeface="Calibri"/>
                          <a:cs typeface="Times New Roman"/>
                        </a:rPr>
                        <a:t>1-1.5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1.5-2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2-2.5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Times New Roman"/>
                          <a:cs typeface="Arial"/>
                        </a:rPr>
                        <a:t>2.5-3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700" dirty="0" smtClean="0">
                          <a:effectLst/>
                          <a:latin typeface="Book Antiqua"/>
                          <a:ea typeface="Calibri"/>
                          <a:cs typeface="Arial"/>
                        </a:rPr>
                        <a:t>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109728">
                <a:tc>
                  <a:txBody>
                    <a:bodyPr/>
                    <a:lstStyle/>
                    <a:p>
                      <a:pPr marL="0" marR="0" algn="ctr">
                        <a:spcBef>
                          <a:spcPts val="0"/>
                        </a:spcBef>
                        <a:spcAft>
                          <a:spcPts val="0"/>
                        </a:spcAft>
                      </a:pPr>
                      <a:r>
                        <a:rPr lang="en-US" sz="800" dirty="0" smtClean="0">
                          <a:effectLst/>
                          <a:latin typeface="Calibri"/>
                          <a:ea typeface="Calibri"/>
                          <a:cs typeface="Times New Roman"/>
                        </a:rPr>
                        <a:t>Loan</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2017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00" dirty="0" smtClean="0">
                          <a:effectLst/>
                          <a:latin typeface="Book Antiqua"/>
                          <a:ea typeface="Times New Roman"/>
                          <a:cs typeface="Arial"/>
                        </a:rPr>
                        <a:t>1.5%</a:t>
                      </a:r>
                      <a:r>
                        <a:rPr lang="en-US" sz="700" dirty="0">
                          <a:effectLst/>
                          <a:latin typeface="Book Antiqua"/>
                          <a:ea typeface="Times New Roman"/>
                          <a:cs typeface="Arial"/>
                        </a:rPr>
                        <a:t> </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700" dirty="0">
                          <a:effectLst/>
                          <a:latin typeface="Book Antiqua"/>
                          <a:ea typeface="Times New Roman"/>
                          <a:cs typeface="Arial"/>
                        </a:rPr>
                        <a:t> </a:t>
                      </a:r>
                      <a:r>
                        <a:rPr lang="en-US" sz="700" dirty="0" smtClean="0">
                          <a:effectLst/>
                          <a:latin typeface="Book Antiqua"/>
                          <a:ea typeface="Times New Roman"/>
                          <a:cs typeface="Arial"/>
                        </a:rPr>
                        <a:t>2.6%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28.6%</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20%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14.3%</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09728">
                <a:tc gridSpan="2">
                  <a:txBody>
                    <a:bodyPr/>
                    <a:lstStyle/>
                    <a:p>
                      <a:pPr marL="0" marR="0" algn="ctr">
                        <a:spcBef>
                          <a:spcPts val="0"/>
                        </a:spcBef>
                        <a:spcAft>
                          <a:spcPts val="0"/>
                        </a:spcAft>
                      </a:pPr>
                      <a:r>
                        <a:rPr lang="en-US" sz="800" dirty="0" smtClean="0">
                          <a:effectLst/>
                          <a:latin typeface="Calibri"/>
                          <a:ea typeface="Calibri"/>
                          <a:cs typeface="Times New Roman"/>
                        </a:rPr>
                        <a:t>BTMU Downgrades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15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2</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1</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19456">
                <a:tc gridSpan="2">
                  <a:txBody>
                    <a:bodyPr/>
                    <a:lstStyle/>
                    <a:p>
                      <a:pPr marL="0" marR="0" algn="ctr">
                        <a:spcBef>
                          <a:spcPts val="0"/>
                        </a:spcBef>
                        <a:spcAft>
                          <a:spcPts val="0"/>
                        </a:spcAft>
                      </a:pPr>
                      <a:r>
                        <a:rPr lang="en-US" sz="800" dirty="0" smtClean="0">
                          <a:effectLst/>
                          <a:latin typeface="Calibri"/>
                          <a:ea typeface="Calibri"/>
                          <a:cs typeface="Times New Roman"/>
                        </a:rPr>
                        <a:t>Loan Price Change Triggers</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800" dirty="0" smtClean="0">
                          <a:effectLst/>
                          <a:latin typeface="Calibri"/>
                          <a:ea typeface="Calibri"/>
                          <a:cs typeface="Times New Roman"/>
                        </a:rPr>
                        <a:t>977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77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10</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5</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8</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dirty="0" smtClean="0">
                          <a:effectLst/>
                          <a:latin typeface="Calibri"/>
                          <a:ea typeface="Calibri"/>
                          <a:cs typeface="Times New Roman"/>
                        </a:rPr>
                        <a:t>7</a:t>
                      </a:r>
                      <a:endParaRPr lang="en-US" sz="800" dirty="0">
                        <a:effectLst/>
                        <a:latin typeface="Calibri"/>
                        <a:ea typeface="Calibri"/>
                        <a:cs typeface="Times New Roman"/>
                      </a:endParaRPr>
                    </a:p>
                  </a:txBody>
                  <a:tcPr marL="49866" marR="498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21" name="Right Arrow 20"/>
          <p:cNvSpPr/>
          <p:nvPr/>
        </p:nvSpPr>
        <p:spPr>
          <a:xfrm>
            <a:off x="4808220" y="1248225"/>
            <a:ext cx="228600" cy="342900"/>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endParaRPr lang="en-US"/>
          </a:p>
        </p:txBody>
      </p:sp>
      <p:sp>
        <p:nvSpPr>
          <p:cNvPr id="22" name="Right Arrow 21"/>
          <p:cNvSpPr/>
          <p:nvPr/>
        </p:nvSpPr>
        <p:spPr>
          <a:xfrm>
            <a:off x="4808220" y="6035040"/>
            <a:ext cx="228600" cy="342900"/>
          </a:xfrm>
          <a:prstGeom prst="rightArrow">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490" y="4259580"/>
            <a:ext cx="1814207" cy="1352604"/>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748" y="2039273"/>
            <a:ext cx="1710052" cy="1269739"/>
          </a:xfrm>
          <a:prstGeom prst="rect">
            <a:avLst/>
          </a:prstGeom>
        </p:spPr>
      </p:pic>
    </p:spTree>
    <p:extLst>
      <p:ext uri="{BB962C8B-B14F-4D97-AF65-F5344CB8AC3E}">
        <p14:creationId xmlns:p14="http://schemas.microsoft.com/office/powerpoint/2010/main" val="3706473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0960" y="924403"/>
            <a:ext cx="9006840" cy="2904893"/>
          </a:xfrm>
          <a:prstGeom prst="rect">
            <a:avLst/>
          </a:prstGeom>
          <a:ln/>
        </p:spPr>
        <p:style>
          <a:lnRef idx="2">
            <a:schemeClr val="dk1"/>
          </a:lnRef>
          <a:fillRef idx="1">
            <a:schemeClr val="lt1"/>
          </a:fillRef>
          <a:effectRef idx="0">
            <a:schemeClr val="dk1"/>
          </a:effectRef>
          <a:fontRef idx="minor">
            <a:schemeClr val="dk1"/>
          </a:fontRef>
        </p:style>
        <p:txBody>
          <a:bodyPr lIns="0" tIns="0" rIns="0" bIns="0" rtlCol="0" anchor="t" anchorCtr="0"/>
          <a:lstStyle/>
          <a:p>
            <a:pPr algn="ctr"/>
            <a:endParaRPr lang="en-US"/>
          </a:p>
        </p:txBody>
      </p:sp>
      <p:sp>
        <p:nvSpPr>
          <p:cNvPr id="48" name="Content Placeholder 2"/>
          <p:cNvSpPr>
            <a:spLocks noGrp="1"/>
          </p:cNvSpPr>
          <p:nvPr>
            <p:ph idx="1"/>
          </p:nvPr>
        </p:nvSpPr>
        <p:spPr>
          <a:xfrm>
            <a:off x="60960" y="3811792"/>
            <a:ext cx="9006841" cy="2893808"/>
          </a:xfrm>
        </p:spPr>
        <p:txBody>
          <a:bodyPr/>
          <a:lstStyle/>
          <a:p>
            <a:pPr>
              <a:lnSpc>
                <a:spcPct val="100000"/>
              </a:lnSpc>
              <a:spcBef>
                <a:spcPts val="200"/>
              </a:spcBef>
            </a:pPr>
            <a:r>
              <a:rPr lang="en-US" sz="1000" dirty="0" smtClean="0"/>
              <a:t>Observations:</a:t>
            </a:r>
          </a:p>
          <a:p>
            <a:pPr marL="285750" indent="-285750">
              <a:lnSpc>
                <a:spcPct val="100000"/>
              </a:lnSpc>
              <a:spcBef>
                <a:spcPts val="200"/>
              </a:spcBef>
              <a:buFont typeface="Wingdings" panose="05000000000000000000" pitchFamily="2" charset="2"/>
              <a:buChar char="§"/>
            </a:pPr>
            <a:r>
              <a:rPr lang="en-US" sz="1000" dirty="0" smtClean="0"/>
              <a:t>SNP, Moody’s and CDS suggest to be relatively more predictive</a:t>
            </a:r>
          </a:p>
          <a:p>
            <a:pPr marL="285750" indent="-285750">
              <a:lnSpc>
                <a:spcPct val="100000"/>
              </a:lnSpc>
              <a:spcBef>
                <a:spcPts val="200"/>
              </a:spcBef>
              <a:buFont typeface="Wingdings" panose="05000000000000000000" pitchFamily="2" charset="2"/>
              <a:buChar char="§"/>
            </a:pPr>
            <a:r>
              <a:rPr lang="en-US" sz="1000" dirty="0" smtClean="0"/>
              <a:t>Current EWS doesn’t have notch threshold and sensitivity tuned, thus the performance is not optimized.</a:t>
            </a:r>
          </a:p>
          <a:p>
            <a:pPr marL="285750" indent="-285750">
              <a:lnSpc>
                <a:spcPct val="100000"/>
              </a:lnSpc>
              <a:spcBef>
                <a:spcPts val="200"/>
              </a:spcBef>
              <a:buFont typeface="Wingdings" panose="05000000000000000000" pitchFamily="2" charset="2"/>
              <a:buChar char="§"/>
            </a:pPr>
            <a:endParaRPr lang="en-US" sz="1000" dirty="0"/>
          </a:p>
          <a:p>
            <a:pPr>
              <a:lnSpc>
                <a:spcPct val="100000"/>
              </a:lnSpc>
              <a:spcBef>
                <a:spcPts val="200"/>
              </a:spcBef>
            </a:pPr>
            <a:r>
              <a:rPr lang="en-US" sz="1000" dirty="0" smtClean="0"/>
              <a:t>Strategy:</a:t>
            </a:r>
          </a:p>
          <a:p>
            <a:pPr>
              <a:lnSpc>
                <a:spcPct val="100000"/>
              </a:lnSpc>
              <a:spcBef>
                <a:spcPts val="200"/>
              </a:spcBef>
            </a:pPr>
            <a:r>
              <a:rPr lang="en-US" sz="1000" b="1" dirty="0" smtClean="0">
                <a:solidFill>
                  <a:srgbClr val="FF0000"/>
                </a:solidFill>
              </a:rPr>
              <a:t>(1)</a:t>
            </a:r>
            <a:r>
              <a:rPr lang="en-US" sz="1000" dirty="0" smtClean="0"/>
              <a:t> regression and </a:t>
            </a:r>
            <a:r>
              <a:rPr lang="en-US" sz="1000" dirty="0"/>
              <a:t>i</a:t>
            </a:r>
            <a:r>
              <a:rPr lang="en-US" sz="1000" dirty="0" smtClean="0"/>
              <a:t>nference approaches: Pros: systematical data set by CDL for quick modeling; Cons: short length of data, limited # of variables</a:t>
            </a:r>
          </a:p>
          <a:p>
            <a:pPr marL="344488" lvl="1" indent="-171450">
              <a:lnSpc>
                <a:spcPct val="100000"/>
              </a:lnSpc>
              <a:spcBef>
                <a:spcPts val="200"/>
              </a:spcBef>
              <a:buFont typeface="Wingdings" panose="05000000000000000000" pitchFamily="2" charset="2"/>
              <a:buChar char="Ø"/>
            </a:pPr>
            <a:r>
              <a:rPr lang="en-US" sz="800" dirty="0" smtClean="0"/>
              <a:t>Segmentation to classify different obligor groups for different sets of criteria.</a:t>
            </a:r>
          </a:p>
          <a:p>
            <a:pPr marL="344488" lvl="1" indent="-171450">
              <a:lnSpc>
                <a:spcPct val="100000"/>
              </a:lnSpc>
              <a:spcBef>
                <a:spcPts val="200"/>
              </a:spcBef>
              <a:buFont typeface="Wingdings" panose="05000000000000000000" pitchFamily="2" charset="2"/>
              <a:buChar char="Ø"/>
            </a:pPr>
            <a:r>
              <a:rPr lang="en-US" sz="800" dirty="0" smtClean="0"/>
              <a:t>Possibility of introduce other group-specific indicators, such as SNP </a:t>
            </a:r>
            <a:r>
              <a:rPr lang="en-US" sz="800" dirty="0" err="1" smtClean="0"/>
              <a:t>supercomposite</a:t>
            </a:r>
            <a:r>
              <a:rPr lang="en-US" sz="800" dirty="0" smtClean="0"/>
              <a:t>, CDS and EDF indexes by industry and investment grade?</a:t>
            </a:r>
          </a:p>
          <a:p>
            <a:pPr>
              <a:lnSpc>
                <a:spcPct val="100000"/>
              </a:lnSpc>
              <a:spcBef>
                <a:spcPts val="200"/>
              </a:spcBef>
            </a:pPr>
            <a:r>
              <a:rPr lang="en-US" sz="1000" b="1" dirty="0" smtClean="0">
                <a:solidFill>
                  <a:srgbClr val="FF0000"/>
                </a:solidFill>
              </a:rPr>
              <a:t>(2) </a:t>
            </a:r>
            <a:r>
              <a:rPr lang="en-US" sz="1000" dirty="0" smtClean="0"/>
              <a:t>Utilizing </a:t>
            </a:r>
            <a:r>
              <a:rPr lang="en-US" sz="1000" dirty="0">
                <a:solidFill>
                  <a:sysClr val="windowText" lastClr="000000"/>
                </a:solidFill>
              </a:rPr>
              <a:t>Moody’s Default </a:t>
            </a:r>
            <a:r>
              <a:rPr lang="en-US" sz="1000" dirty="0" smtClean="0">
                <a:solidFill>
                  <a:sysClr val="windowText" lastClr="000000"/>
                </a:solidFill>
              </a:rPr>
              <a:t>DB and other public market variables to build EWS for public companies: Pros: complete length of data set; Cons: whether this will apply to BTMU customers?</a:t>
            </a:r>
          </a:p>
          <a:p>
            <a:pPr>
              <a:lnSpc>
                <a:spcPct val="100000"/>
              </a:lnSpc>
              <a:spcBef>
                <a:spcPts val="200"/>
              </a:spcBef>
            </a:pPr>
            <a:endParaRPr lang="en-US" sz="1000" dirty="0"/>
          </a:p>
          <a:p>
            <a:pPr>
              <a:lnSpc>
                <a:spcPct val="100000"/>
              </a:lnSpc>
              <a:spcBef>
                <a:spcPts val="200"/>
              </a:spcBef>
            </a:pPr>
            <a:r>
              <a:rPr lang="en-US" sz="1000" dirty="0" smtClean="0"/>
              <a:t>Data issue:</a:t>
            </a:r>
          </a:p>
          <a:p>
            <a:pPr marL="285750" indent="-285750">
              <a:lnSpc>
                <a:spcPct val="100000"/>
              </a:lnSpc>
              <a:spcBef>
                <a:spcPts val="200"/>
              </a:spcBef>
              <a:buFont typeface="Wingdings" panose="05000000000000000000" pitchFamily="2" charset="2"/>
              <a:buChar char="§"/>
            </a:pPr>
            <a:r>
              <a:rPr lang="en-US" sz="1000" dirty="0" smtClean="0"/>
              <a:t>Depth data are not linked properly due to the lack of linkage among Red Code, Loan Ticker and CDL</a:t>
            </a:r>
          </a:p>
          <a:p>
            <a:pPr marL="458788" lvl="1" indent="-285750">
              <a:lnSpc>
                <a:spcPct val="100000"/>
              </a:lnSpc>
              <a:spcBef>
                <a:spcPts val="200"/>
              </a:spcBef>
              <a:buFont typeface="Wingdings" panose="05000000000000000000" pitchFamily="2" charset="2"/>
              <a:buChar char="ü"/>
            </a:pPr>
            <a:r>
              <a:rPr lang="en-US" sz="900" dirty="0" smtClean="0"/>
              <a:t>Resolution is obtained: OBIEE maintains the mapping and CSG is getting the access (10/3).</a:t>
            </a:r>
          </a:p>
          <a:p>
            <a:pPr marL="458788" lvl="1" indent="-285750">
              <a:lnSpc>
                <a:spcPct val="100000"/>
              </a:lnSpc>
              <a:spcBef>
                <a:spcPts val="200"/>
              </a:spcBef>
              <a:buFont typeface="Wingdings" panose="05000000000000000000" pitchFamily="2" charset="2"/>
              <a:buChar char="ü"/>
            </a:pPr>
            <a:r>
              <a:rPr lang="en-US" sz="900" dirty="0" smtClean="0"/>
              <a:t>Next step: Currently, the mapping is as of current date; it would introduce missing mapping when applied retrospectively. We will download and apply historical mapping once access to OBIEE is granted. In that case, Loan depth and CDS depth will be more complete.</a:t>
            </a:r>
          </a:p>
          <a:p>
            <a:pPr marL="285750" indent="-285750">
              <a:lnSpc>
                <a:spcPct val="100000"/>
              </a:lnSpc>
              <a:spcBef>
                <a:spcPts val="200"/>
              </a:spcBef>
              <a:buFont typeface="Wingdings" panose="05000000000000000000" pitchFamily="2" charset="2"/>
              <a:buChar char="§"/>
            </a:pPr>
            <a:r>
              <a:rPr lang="en-US" sz="1000" dirty="0" smtClean="0"/>
              <a:t>BIR is linked with CDL by Moody’s ID. But for some reason, the data quality is low</a:t>
            </a:r>
          </a:p>
        </p:txBody>
      </p:sp>
      <p:sp>
        <p:nvSpPr>
          <p:cNvPr id="2" name="Title 1"/>
          <p:cNvSpPr>
            <a:spLocks noGrp="1"/>
          </p:cNvSpPr>
          <p:nvPr>
            <p:ph type="title"/>
          </p:nvPr>
        </p:nvSpPr>
        <p:spPr/>
        <p:txBody>
          <a:bodyPr/>
          <a:lstStyle/>
          <a:p>
            <a:r>
              <a:rPr lang="en-US" dirty="0" smtClean="0"/>
              <a:t>Data Map, Observations and Strategy</a:t>
            </a:r>
            <a:endParaRPr lang="en-US" dirty="0"/>
          </a:p>
        </p:txBody>
      </p:sp>
      <p:sp>
        <p:nvSpPr>
          <p:cNvPr id="5" name="Slide Number Placeholder 4"/>
          <p:cNvSpPr>
            <a:spLocks noGrp="1"/>
          </p:cNvSpPr>
          <p:nvPr>
            <p:ph type="sldNum" sz="quarter" idx="13"/>
          </p:nvPr>
        </p:nvSpPr>
        <p:spPr>
          <a:xfrm>
            <a:off x="8574088" y="6537960"/>
            <a:ext cx="182562" cy="180975"/>
          </a:xfrm>
        </p:spPr>
        <p:txBody>
          <a:bodyPr/>
          <a:lstStyle/>
          <a:p>
            <a:pPr>
              <a:defRPr/>
            </a:pPr>
            <a:fld id="{7A33CD0C-9CEF-4342-8DD1-C8BD5D6FB050}" type="slidenum">
              <a:rPr lang="en-US" smtClean="0"/>
              <a:pPr>
                <a:defRPr/>
              </a:pPr>
              <a:t>16</a:t>
            </a:fld>
            <a:endParaRPr lang="en-US" dirty="0"/>
          </a:p>
        </p:txBody>
      </p:sp>
      <p:sp>
        <p:nvSpPr>
          <p:cNvPr id="6" name="Rounded Rectangle 5"/>
          <p:cNvSpPr/>
          <p:nvPr/>
        </p:nvSpPr>
        <p:spPr>
          <a:xfrm>
            <a:off x="123821" y="2209922"/>
            <a:ext cx="1802922" cy="5618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spAutoFit/>
          </a:bodyPr>
          <a:lstStyle/>
          <a:p>
            <a:pPr algn="ctr"/>
            <a:r>
              <a:rPr lang="en-US" sz="1100" dirty="0">
                <a:solidFill>
                  <a:sysClr val="windowText" lastClr="000000"/>
                </a:solidFill>
              </a:rPr>
              <a:t>Moody’s Default </a:t>
            </a:r>
            <a:r>
              <a:rPr lang="en-US" sz="1100" dirty="0" smtClean="0">
                <a:solidFill>
                  <a:sysClr val="windowText" lastClr="000000"/>
                </a:solidFill>
              </a:rPr>
              <a:t>DB:</a:t>
            </a:r>
          </a:p>
          <a:p>
            <a:pPr algn="ctr"/>
            <a:r>
              <a:rPr lang="en-US" sz="1100" dirty="0" smtClean="0">
                <a:solidFill>
                  <a:sysClr val="windowText" lastClr="000000"/>
                </a:solidFill>
              </a:rPr>
              <a:t>Obligors and Debt Ratings as early as 1920</a:t>
            </a:r>
            <a:endParaRPr lang="en-US" sz="1100" dirty="0">
              <a:solidFill>
                <a:sysClr val="windowText" lastClr="000000"/>
              </a:solidFill>
            </a:endParaRPr>
          </a:p>
        </p:txBody>
      </p:sp>
      <p:sp>
        <p:nvSpPr>
          <p:cNvPr id="7" name="Rounded Rectangle 6"/>
          <p:cNvSpPr/>
          <p:nvPr/>
        </p:nvSpPr>
        <p:spPr>
          <a:xfrm>
            <a:off x="6080761" y="2209922"/>
            <a:ext cx="1877628" cy="5618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spAutoFit/>
          </a:bodyPr>
          <a:lstStyle/>
          <a:p>
            <a:pPr algn="ctr"/>
            <a:r>
              <a:rPr lang="en-US" sz="1100" dirty="0" smtClean="0">
                <a:solidFill>
                  <a:sysClr val="windowText" lastClr="000000"/>
                </a:solidFill>
              </a:rPr>
              <a:t>BTMU </a:t>
            </a:r>
            <a:r>
              <a:rPr lang="en-US" sz="1100" dirty="0" err="1" smtClean="0">
                <a:solidFill>
                  <a:sysClr val="windowText" lastClr="000000"/>
                </a:solidFill>
              </a:rPr>
              <a:t>SuperDealFile</a:t>
            </a:r>
            <a:r>
              <a:rPr lang="en-US" sz="1100" dirty="0" smtClean="0">
                <a:solidFill>
                  <a:sysClr val="windowText" lastClr="000000"/>
                </a:solidFill>
              </a:rPr>
              <a:t>:</a:t>
            </a:r>
          </a:p>
          <a:p>
            <a:pPr algn="ctr"/>
            <a:r>
              <a:rPr lang="en-US" sz="1100" dirty="0" smtClean="0">
                <a:solidFill>
                  <a:sysClr val="windowText" lastClr="000000"/>
                </a:solidFill>
              </a:rPr>
              <a:t>BTMU instrument data from 03/2013</a:t>
            </a:r>
            <a:endParaRPr lang="en-US" sz="1100" dirty="0">
              <a:solidFill>
                <a:sysClr val="windowText" lastClr="000000"/>
              </a:solidFill>
            </a:endParaRPr>
          </a:p>
        </p:txBody>
      </p:sp>
      <p:cxnSp>
        <p:nvCxnSpPr>
          <p:cNvPr id="9" name="Straight Arrow Connector 8"/>
          <p:cNvCxnSpPr>
            <a:stCxn id="34" idx="3"/>
            <a:endCxn id="7" idx="1"/>
          </p:cNvCxnSpPr>
          <p:nvPr/>
        </p:nvCxnSpPr>
        <p:spPr>
          <a:xfrm flipV="1">
            <a:off x="5217779" y="2490850"/>
            <a:ext cx="862982" cy="1"/>
          </a:xfrm>
          <a:prstGeom prst="straightConnector1">
            <a:avLst/>
          </a:prstGeom>
          <a:ln w="28575">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645913" y="1798354"/>
            <a:ext cx="938814" cy="692497"/>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r>
              <a:rPr lang="en-US" sz="900" baseline="0" dirty="0" smtClean="0"/>
              <a:t>Moody’s ID vs CDL:</a:t>
            </a:r>
          </a:p>
          <a:p>
            <a:pPr algn="ctr"/>
            <a:r>
              <a:rPr lang="en-US" sz="900" dirty="0" smtClean="0"/>
              <a:t>533 CDLs are able to map to Moody’s Obligors</a:t>
            </a:r>
            <a:endParaRPr lang="en-US" sz="900" baseline="0" dirty="0" smtClean="0"/>
          </a:p>
        </p:txBody>
      </p:sp>
      <p:sp>
        <p:nvSpPr>
          <p:cNvPr id="12" name="Rounded Rectangle 11"/>
          <p:cNvSpPr/>
          <p:nvPr/>
        </p:nvSpPr>
        <p:spPr>
          <a:xfrm>
            <a:off x="6080761" y="924403"/>
            <a:ext cx="1877628" cy="5618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spAutoFit/>
          </a:bodyPr>
          <a:lstStyle/>
          <a:p>
            <a:pPr algn="ctr"/>
            <a:r>
              <a:rPr lang="en-US" sz="1100" dirty="0" smtClean="0">
                <a:solidFill>
                  <a:sysClr val="windowText" lastClr="000000"/>
                </a:solidFill>
              </a:rPr>
              <a:t>OBIEE Risk Tech Data:</a:t>
            </a:r>
          </a:p>
          <a:p>
            <a:pPr algn="ctr"/>
            <a:r>
              <a:rPr lang="en-US" sz="1100" dirty="0" smtClean="0">
                <a:solidFill>
                  <a:sysClr val="windowText" lastClr="000000"/>
                </a:solidFill>
              </a:rPr>
              <a:t>SNP, Moody’s, CDS, Loan</a:t>
            </a:r>
          </a:p>
          <a:p>
            <a:pPr algn="ctr"/>
            <a:r>
              <a:rPr lang="en-US" sz="1100" dirty="0" smtClean="0">
                <a:solidFill>
                  <a:sysClr val="windowText" lastClr="000000"/>
                </a:solidFill>
              </a:rPr>
              <a:t>From 03/2014</a:t>
            </a:r>
            <a:endParaRPr lang="en-US" sz="1100" dirty="0">
              <a:solidFill>
                <a:sysClr val="windowText" lastClr="000000"/>
              </a:solidFill>
            </a:endParaRPr>
          </a:p>
        </p:txBody>
      </p:sp>
      <p:cxnSp>
        <p:nvCxnSpPr>
          <p:cNvPr id="13" name="Straight Arrow Connector 12"/>
          <p:cNvCxnSpPr>
            <a:stCxn id="12" idx="2"/>
            <a:endCxn id="7" idx="0"/>
          </p:cNvCxnSpPr>
          <p:nvPr/>
        </p:nvCxnSpPr>
        <p:spPr>
          <a:xfrm>
            <a:off x="7019575" y="1486259"/>
            <a:ext cx="0" cy="723663"/>
          </a:xfrm>
          <a:prstGeom prst="straightConnector1">
            <a:avLst/>
          </a:prstGeom>
          <a:ln w="28575">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019575" y="1636325"/>
            <a:ext cx="1138981" cy="41549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r>
              <a:rPr lang="en-US" sz="900" baseline="0" dirty="0" smtClean="0"/>
              <a:t>CDL customers are  systematically with external rating data. </a:t>
            </a:r>
          </a:p>
        </p:txBody>
      </p:sp>
      <p:sp>
        <p:nvSpPr>
          <p:cNvPr id="18" name="Rounded Rectangle 17"/>
          <p:cNvSpPr/>
          <p:nvPr/>
        </p:nvSpPr>
        <p:spPr>
          <a:xfrm>
            <a:off x="3584727" y="3211717"/>
            <a:ext cx="2176455" cy="561856"/>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spAutoFit/>
          </a:bodyPr>
          <a:lstStyle/>
          <a:p>
            <a:pPr algn="ctr"/>
            <a:r>
              <a:rPr lang="en-US" sz="1100" dirty="0">
                <a:solidFill>
                  <a:sysClr val="windowText" lastClr="000000"/>
                </a:solidFill>
              </a:rPr>
              <a:t>Moody's Historic BIR </a:t>
            </a:r>
            <a:r>
              <a:rPr lang="en-US" sz="1100" dirty="0" smtClean="0">
                <a:solidFill>
                  <a:sysClr val="windowText" lastClr="000000"/>
                </a:solidFill>
              </a:rPr>
              <a:t>Data:</a:t>
            </a:r>
          </a:p>
          <a:p>
            <a:pPr algn="ctr"/>
            <a:r>
              <a:rPr lang="en-US" sz="1100" dirty="0" smtClean="0">
                <a:solidFill>
                  <a:sysClr val="windowText" lastClr="000000"/>
                </a:solidFill>
              </a:rPr>
              <a:t>Historical Bond Rating data from 08/2001</a:t>
            </a:r>
            <a:endParaRPr lang="en-US" sz="1100" dirty="0">
              <a:solidFill>
                <a:sysClr val="windowText" lastClr="000000"/>
              </a:solidFill>
            </a:endParaRPr>
          </a:p>
        </p:txBody>
      </p:sp>
      <p:cxnSp>
        <p:nvCxnSpPr>
          <p:cNvPr id="19" name="Straight Arrow Connector 18"/>
          <p:cNvCxnSpPr>
            <a:stCxn id="6" idx="2"/>
            <a:endCxn id="18" idx="1"/>
          </p:cNvCxnSpPr>
          <p:nvPr/>
        </p:nvCxnSpPr>
        <p:spPr>
          <a:xfrm>
            <a:off x="1025282" y="2771778"/>
            <a:ext cx="2559445" cy="720867"/>
          </a:xfrm>
          <a:prstGeom prst="straightConnector1">
            <a:avLst/>
          </a:prstGeom>
          <a:ln w="28575">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506932" y="3248477"/>
            <a:ext cx="1138981" cy="27699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r>
              <a:rPr lang="en-US" sz="900" baseline="0" dirty="0" smtClean="0"/>
              <a:t>Can be linked very well</a:t>
            </a:r>
            <a:r>
              <a:rPr lang="en-US" sz="900" dirty="0" smtClean="0"/>
              <a:t> by Moody’s ID</a:t>
            </a:r>
            <a:endParaRPr lang="en-US" sz="900" baseline="0" dirty="0" smtClean="0"/>
          </a:p>
        </p:txBody>
      </p:sp>
      <p:cxnSp>
        <p:nvCxnSpPr>
          <p:cNvPr id="23" name="Straight Arrow Connector 22"/>
          <p:cNvCxnSpPr>
            <a:stCxn id="34" idx="2"/>
            <a:endCxn id="18" idx="0"/>
          </p:cNvCxnSpPr>
          <p:nvPr/>
        </p:nvCxnSpPr>
        <p:spPr>
          <a:xfrm>
            <a:off x="4672955" y="2584493"/>
            <a:ext cx="0" cy="627224"/>
          </a:xfrm>
          <a:prstGeom prst="straightConnector1">
            <a:avLst/>
          </a:prstGeom>
          <a:ln w="28575">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672954" y="2773736"/>
            <a:ext cx="1138981" cy="27699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ctr">
            <a:spAutoFit/>
          </a:bodyPr>
          <a:lstStyle/>
          <a:p>
            <a:pPr algn="ctr"/>
            <a:r>
              <a:rPr lang="en-US" sz="900" dirty="0" smtClean="0"/>
              <a:t>7571 (about 24.8%)</a:t>
            </a:r>
            <a:r>
              <a:rPr lang="en-US" sz="900" baseline="0" dirty="0" smtClean="0"/>
              <a:t> of CDL can be mapped</a:t>
            </a:r>
          </a:p>
        </p:txBody>
      </p:sp>
      <p:sp>
        <p:nvSpPr>
          <p:cNvPr id="34" name="Rounded Rectangle 33"/>
          <p:cNvSpPr/>
          <p:nvPr/>
        </p:nvSpPr>
        <p:spPr>
          <a:xfrm>
            <a:off x="4128131" y="2397208"/>
            <a:ext cx="1089648" cy="187285"/>
          </a:xfrm>
          <a:prstGeom prst="round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spAutoFit/>
          </a:bodyPr>
          <a:lstStyle/>
          <a:p>
            <a:pPr algn="ctr"/>
            <a:r>
              <a:rPr lang="en-US" sz="1100" dirty="0" smtClean="0">
                <a:solidFill>
                  <a:sysClr val="windowText" lastClr="000000"/>
                </a:solidFill>
              </a:rPr>
              <a:t>CDL System</a:t>
            </a:r>
            <a:endParaRPr lang="en-US" sz="1100" dirty="0">
              <a:solidFill>
                <a:sysClr val="windowText" lastClr="000000"/>
              </a:solidFill>
            </a:endParaRPr>
          </a:p>
        </p:txBody>
      </p:sp>
      <p:cxnSp>
        <p:nvCxnSpPr>
          <p:cNvPr id="39" name="Straight Arrow Connector 38"/>
          <p:cNvCxnSpPr>
            <a:stCxn id="6" idx="3"/>
            <a:endCxn id="34" idx="1"/>
          </p:cNvCxnSpPr>
          <p:nvPr/>
        </p:nvCxnSpPr>
        <p:spPr>
          <a:xfrm>
            <a:off x="1926743" y="2490850"/>
            <a:ext cx="2201388" cy="1"/>
          </a:xfrm>
          <a:prstGeom prst="straightConnector1">
            <a:avLst/>
          </a:prstGeom>
          <a:ln w="28575">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783355" y="1706897"/>
            <a:ext cx="236220" cy="274354"/>
          </a:xfrm>
          <a:prstGeom prst="rect">
            <a:avLst/>
          </a:prstGeom>
          <a:noFill/>
        </p:spPr>
        <p:txBody>
          <a:bodyPr wrap="square" lIns="0" tIns="0" rIns="0" bIns="0" rtlCol="0">
            <a:normAutofit fontScale="92500"/>
          </a:bodyPr>
          <a:lstStyle/>
          <a:p>
            <a:r>
              <a:rPr lang="en-US" sz="1600" b="1" baseline="0" dirty="0" smtClean="0">
                <a:solidFill>
                  <a:srgbClr val="FF0000"/>
                </a:solidFill>
              </a:rPr>
              <a:t>(1)</a:t>
            </a:r>
          </a:p>
        </p:txBody>
      </p:sp>
      <p:sp>
        <p:nvSpPr>
          <p:cNvPr id="50" name="TextBox 49"/>
          <p:cNvSpPr txBox="1"/>
          <p:nvPr/>
        </p:nvSpPr>
        <p:spPr>
          <a:xfrm>
            <a:off x="2791217" y="2995034"/>
            <a:ext cx="236220" cy="274354"/>
          </a:xfrm>
          <a:prstGeom prst="rect">
            <a:avLst/>
          </a:prstGeom>
          <a:noFill/>
        </p:spPr>
        <p:txBody>
          <a:bodyPr wrap="square" lIns="0" tIns="0" rIns="0" bIns="0" rtlCol="0">
            <a:normAutofit fontScale="92500"/>
          </a:bodyPr>
          <a:lstStyle/>
          <a:p>
            <a:r>
              <a:rPr lang="en-US" sz="1600" b="1" baseline="0" dirty="0" smtClean="0">
                <a:solidFill>
                  <a:srgbClr val="FF0000"/>
                </a:solidFill>
              </a:rPr>
              <a:t>(2)</a:t>
            </a:r>
          </a:p>
        </p:txBody>
      </p:sp>
    </p:spTree>
    <p:extLst>
      <p:ext uri="{BB962C8B-B14F-4D97-AF65-F5344CB8AC3E}">
        <p14:creationId xmlns:p14="http://schemas.microsoft.com/office/powerpoint/2010/main" val="348286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864" y="4038594"/>
            <a:ext cx="5132717" cy="2202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991100" y="5341620"/>
            <a:ext cx="1188720" cy="495300"/>
          </a:xfrm>
          <a:prstGeom prst="rect">
            <a:avLst/>
          </a:prstGeom>
          <a:noFill/>
          <a:ln>
            <a:solidFill>
              <a:srgbClr val="00B0F0"/>
            </a:solidFill>
          </a:ln>
        </p:spPr>
        <p:style>
          <a:lnRef idx="2">
            <a:schemeClr val="accent3"/>
          </a:lnRef>
          <a:fillRef idx="1">
            <a:schemeClr val="lt1"/>
          </a:fillRef>
          <a:effectRef idx="0">
            <a:schemeClr val="accent3"/>
          </a:effectRef>
          <a:fontRef idx="minor">
            <a:schemeClr val="dk1"/>
          </a:fontRef>
        </p:style>
        <p:txBody>
          <a:bodyPr lIns="0" tIns="0" rIns="0" bIns="0" rtlCol="0" anchor="t" anchorCtr="0"/>
          <a:lstStyle/>
          <a:p>
            <a:pPr algn="ctr"/>
            <a:endParaRPr lang="en-US"/>
          </a:p>
        </p:txBody>
      </p:sp>
      <p:sp>
        <p:nvSpPr>
          <p:cNvPr id="2" name="Title 1"/>
          <p:cNvSpPr>
            <a:spLocks noGrp="1"/>
          </p:cNvSpPr>
          <p:nvPr>
            <p:ph type="title"/>
          </p:nvPr>
        </p:nvSpPr>
        <p:spPr/>
        <p:txBody>
          <a:bodyPr/>
          <a:lstStyle/>
          <a:p>
            <a:r>
              <a:rPr lang="en-US" sz="1800" dirty="0" smtClean="0"/>
              <a:t>Analysis case: Logistic regression to project possiblity of BTMU downgrades</a:t>
            </a:r>
            <a:endParaRPr lang="en-US" sz="1800" dirty="0"/>
          </a:p>
        </p:txBody>
      </p:sp>
      <p:sp>
        <p:nvSpPr>
          <p:cNvPr id="5" name="Slide Number Placeholder 4"/>
          <p:cNvSpPr>
            <a:spLocks noGrp="1"/>
          </p:cNvSpPr>
          <p:nvPr>
            <p:ph type="sldNum" sz="quarter" idx="13"/>
          </p:nvPr>
        </p:nvSpPr>
        <p:spPr>
          <a:xfrm>
            <a:off x="7819708" y="6522720"/>
            <a:ext cx="182562" cy="180975"/>
          </a:xfrm>
        </p:spPr>
        <p:txBody>
          <a:bodyPr/>
          <a:lstStyle/>
          <a:p>
            <a:pPr>
              <a:defRPr/>
            </a:pPr>
            <a:fld id="{7A33CD0C-9CEF-4342-8DD1-C8BD5D6FB050}" type="slidenum">
              <a:rPr lang="en-US" smtClean="0"/>
              <a:pPr>
                <a:defRPr/>
              </a:pPr>
              <a:t>17</a:t>
            </a:fld>
            <a:endParaRPr lang="en-US" dirty="0"/>
          </a:p>
        </p:txBody>
      </p:sp>
      <p:sp>
        <p:nvSpPr>
          <p:cNvPr id="7" name="Rectangle 2"/>
          <p:cNvSpPr>
            <a:spLocks noChangeArrowheads="1"/>
          </p:cNvSpPr>
          <p:nvPr/>
        </p:nvSpPr>
        <p:spPr bwMode="auto">
          <a:xfrm>
            <a:off x="182881" y="921819"/>
            <a:ext cx="865632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smtClean="0">
                <a:solidFill>
                  <a:srgbClr val="000000"/>
                </a:solidFill>
                <a:ea typeface="Times New Roman" pitchFamily="18" charset="0"/>
                <a:cs typeface="Times New Roman" pitchFamily="18" charset="0"/>
              </a:rPr>
              <a:t>I. Market Indicators Selection and Preparation</a:t>
            </a:r>
            <a:endParaRPr lang="en-US" altLang="zh-CN" sz="1600" dirty="0"/>
          </a:p>
          <a:p>
            <a:pPr marL="628650" lvl="1" indent="-171450" defTabSz="914400" eaLnBrk="0" hangingPunct="0">
              <a:buSzPct val="100000"/>
              <a:buFont typeface="Wingdings" panose="05000000000000000000" pitchFamily="2" charset="2"/>
              <a:buChar char="Ø"/>
            </a:pPr>
            <a:r>
              <a:rPr lang="en-US" sz="1100" u="sng" dirty="0" smtClean="0">
                <a:solidFill>
                  <a:srgbClr val="000000"/>
                </a:solidFill>
                <a:latin typeface="Times New Roman" pitchFamily="18" charset="0"/>
                <a:ea typeface="Book Antiqua" pitchFamily="18" charset="0"/>
                <a:cs typeface="Times New Roman" pitchFamily="18" charset="0"/>
              </a:rPr>
              <a:t>Market indicators from Risk Tech</a:t>
            </a:r>
            <a:r>
              <a:rPr lang="en-US" sz="1100" dirty="0" smtClean="0">
                <a:solidFill>
                  <a:srgbClr val="000000"/>
                </a:solidFill>
                <a:latin typeface="Times New Roman" pitchFamily="18" charset="0"/>
                <a:ea typeface="Book Antiqua" pitchFamily="18" charset="0"/>
                <a:cs typeface="Times New Roman" pitchFamily="18" charset="0"/>
              </a:rPr>
              <a:t>: </a:t>
            </a:r>
            <a:r>
              <a:rPr lang="en-US" sz="1100" dirty="0" smtClean="0">
                <a:solidFill>
                  <a:srgbClr val="00B0F0"/>
                </a:solidFill>
                <a:latin typeface="Times New Roman" pitchFamily="18" charset="0"/>
                <a:ea typeface="Book Antiqua" pitchFamily="18" charset="0"/>
                <a:cs typeface="Times New Roman" pitchFamily="18" charset="0"/>
              </a:rPr>
              <a:t>EDF </a:t>
            </a:r>
            <a:r>
              <a:rPr lang="en-US" sz="1100" dirty="0">
                <a:solidFill>
                  <a:srgbClr val="00B0F0"/>
                </a:solidFill>
                <a:latin typeface="Times New Roman" pitchFamily="18" charset="0"/>
                <a:ea typeface="Book Antiqua" pitchFamily="18" charset="0"/>
                <a:cs typeface="Times New Roman" pitchFamily="18" charset="0"/>
              </a:rPr>
              <a:t>Implied BTMU Rating</a:t>
            </a:r>
            <a:r>
              <a:rPr lang="en-US" sz="1100" dirty="0">
                <a:solidFill>
                  <a:srgbClr val="000000"/>
                </a:solidFill>
                <a:latin typeface="Times New Roman" pitchFamily="18" charset="0"/>
                <a:ea typeface="Book Antiqua" pitchFamily="18" charset="0"/>
                <a:cs typeface="Times New Roman" pitchFamily="18" charset="0"/>
              </a:rPr>
              <a:t>, </a:t>
            </a:r>
            <a:r>
              <a:rPr lang="en-US" sz="1100" dirty="0">
                <a:solidFill>
                  <a:srgbClr val="00B0F0"/>
                </a:solidFill>
                <a:latin typeface="Times New Roman" pitchFamily="18" charset="0"/>
                <a:ea typeface="Book Antiqua" pitchFamily="18" charset="0"/>
                <a:cs typeface="Times New Roman" pitchFamily="18" charset="0"/>
              </a:rPr>
              <a:t>CDS Implied BTMU Rating</a:t>
            </a:r>
            <a:r>
              <a:rPr lang="en-US" sz="1100" dirty="0">
                <a:solidFill>
                  <a:srgbClr val="000000"/>
                </a:solidFill>
                <a:latin typeface="Times New Roman" pitchFamily="18" charset="0"/>
                <a:ea typeface="Book Antiqua" pitchFamily="18" charset="0"/>
                <a:cs typeface="Times New Roman" pitchFamily="18" charset="0"/>
              </a:rPr>
              <a:t>, </a:t>
            </a:r>
            <a:r>
              <a:rPr lang="en-US" sz="1100" dirty="0">
                <a:solidFill>
                  <a:srgbClr val="00B0F0"/>
                </a:solidFill>
                <a:latin typeface="Times New Roman" pitchFamily="18" charset="0"/>
                <a:ea typeface="Book Antiqua" pitchFamily="18" charset="0"/>
                <a:cs typeface="Times New Roman" pitchFamily="18" charset="0"/>
              </a:rPr>
              <a:t>Moody’s Implied BTMU Rating</a:t>
            </a:r>
            <a:r>
              <a:rPr lang="en-US" sz="1100" dirty="0">
                <a:solidFill>
                  <a:srgbClr val="000000"/>
                </a:solidFill>
                <a:latin typeface="Times New Roman" pitchFamily="18" charset="0"/>
                <a:ea typeface="Book Antiqua" pitchFamily="18" charset="0"/>
                <a:cs typeface="Times New Roman" pitchFamily="18" charset="0"/>
              </a:rPr>
              <a:t>, </a:t>
            </a:r>
            <a:r>
              <a:rPr lang="en-US" sz="1100" dirty="0">
                <a:solidFill>
                  <a:srgbClr val="00B0F0"/>
                </a:solidFill>
                <a:latin typeface="Times New Roman" pitchFamily="18" charset="0"/>
                <a:ea typeface="Book Antiqua" pitchFamily="18" charset="0"/>
                <a:cs typeface="Times New Roman" pitchFamily="18" charset="0"/>
              </a:rPr>
              <a:t>S&amp;P Implied BTMU </a:t>
            </a:r>
            <a:r>
              <a:rPr lang="en-US" sz="1100" dirty="0" smtClean="0">
                <a:solidFill>
                  <a:srgbClr val="00B0F0"/>
                </a:solidFill>
                <a:latin typeface="Times New Roman" pitchFamily="18" charset="0"/>
                <a:ea typeface="Book Antiqua" pitchFamily="18" charset="0"/>
                <a:cs typeface="Times New Roman" pitchFamily="18" charset="0"/>
              </a:rPr>
              <a:t>Rating</a:t>
            </a:r>
            <a:r>
              <a:rPr lang="en-US" sz="1100" dirty="0" smtClean="0">
                <a:solidFill>
                  <a:srgbClr val="000000"/>
                </a:solidFill>
                <a:latin typeface="Times New Roman" pitchFamily="18" charset="0"/>
                <a:ea typeface="Book Antiqua" pitchFamily="18" charset="0"/>
                <a:cs typeface="Times New Roman" pitchFamily="18" charset="0"/>
              </a:rPr>
              <a:t>.</a:t>
            </a:r>
          </a:p>
          <a:p>
            <a:pPr marL="628650" lvl="1" indent="-171450" defTabSz="914400" eaLnBrk="0" hangingPunct="0">
              <a:buSzPct val="100000"/>
              <a:buFont typeface="Wingdings" panose="05000000000000000000" pitchFamily="2" charset="2"/>
              <a:buChar char="Ø"/>
            </a:pPr>
            <a:r>
              <a:rPr lang="en-US" sz="1100" u="sng" dirty="0" smtClean="0">
                <a:solidFill>
                  <a:srgbClr val="000000"/>
                </a:solidFill>
                <a:latin typeface="Times New Roman" pitchFamily="18" charset="0"/>
                <a:ea typeface="Book Antiqua" pitchFamily="18" charset="0"/>
                <a:cs typeface="Times New Roman" pitchFamily="18" charset="0"/>
              </a:rPr>
              <a:t>Extract downward changes of market indicators</a:t>
            </a:r>
            <a:r>
              <a:rPr lang="en-US" sz="1100" dirty="0" smtClean="0">
                <a:solidFill>
                  <a:srgbClr val="000000"/>
                </a:solidFill>
                <a:latin typeface="Times New Roman" pitchFamily="18" charset="0"/>
                <a:ea typeface="Book Antiqua" pitchFamily="18" charset="0"/>
                <a:cs typeface="Times New Roman" pitchFamily="18" charset="0"/>
              </a:rPr>
              <a:t>: cases when any of the market indicators changes downward, and the size of changes.</a:t>
            </a:r>
            <a:endParaRPr lang="en-US" sz="1100" dirty="0">
              <a:solidFill>
                <a:srgbClr val="000000"/>
              </a:solidFill>
              <a:latin typeface="Times New Roman" pitchFamily="18" charset="0"/>
              <a:ea typeface="Book Antiqua" pitchFamily="18" charset="0"/>
              <a:cs typeface="Times New Roman" pitchFamily="18" charset="0"/>
            </a:endParaRPr>
          </a:p>
          <a:p>
            <a:pPr marL="628650" lvl="1" indent="-171450" defTabSz="914400" eaLnBrk="0" hangingPunct="0">
              <a:buSzPct val="100000"/>
              <a:buFont typeface="Wingdings" panose="05000000000000000000" pitchFamily="2" charset="2"/>
              <a:buChar char="Ø"/>
            </a:pPr>
            <a:r>
              <a:rPr lang="en-US" sz="1100" u="sng" dirty="0" smtClean="0">
                <a:solidFill>
                  <a:srgbClr val="000000"/>
                </a:solidFill>
                <a:latin typeface="Times New Roman" pitchFamily="18" charset="0"/>
                <a:ea typeface="Book Antiqua" pitchFamily="18" charset="0"/>
                <a:cs typeface="Times New Roman" pitchFamily="18" charset="0"/>
              </a:rPr>
              <a:t>Evaluate occurrence of BTMU downgrade</a:t>
            </a:r>
            <a:r>
              <a:rPr lang="en-US" sz="1100" dirty="0" smtClean="0">
                <a:solidFill>
                  <a:srgbClr val="000000"/>
                </a:solidFill>
                <a:latin typeface="Times New Roman" pitchFamily="18" charset="0"/>
                <a:ea typeface="Book Antiqua" pitchFamily="18" charset="0"/>
                <a:cs typeface="Times New Roman" pitchFamily="18" charset="0"/>
              </a:rPr>
              <a:t>: the outcome that BTMU downgraded the obligor within next 3-month is considered to be the target event to early warn</a:t>
            </a:r>
            <a:endParaRPr lang="en-US" sz="1100" dirty="0">
              <a:solidFill>
                <a:srgbClr val="000000"/>
              </a:solidFill>
              <a:latin typeface="Times New Roman" pitchFamily="18" charset="0"/>
              <a:ea typeface="Book Antiqua" pitchFamily="18" charset="0"/>
              <a:cs typeface="Times New Roman" pitchFamily="18" charset="0"/>
            </a:endParaRPr>
          </a:p>
        </p:txBody>
      </p:sp>
      <p:sp>
        <p:nvSpPr>
          <p:cNvPr id="8" name="Rectangle 2"/>
          <p:cNvSpPr>
            <a:spLocks noChangeArrowheads="1"/>
          </p:cNvSpPr>
          <p:nvPr/>
        </p:nvSpPr>
        <p:spPr bwMode="auto">
          <a:xfrm>
            <a:off x="182880" y="2238126"/>
            <a:ext cx="560832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smtClean="0">
                <a:solidFill>
                  <a:srgbClr val="000000"/>
                </a:solidFill>
                <a:cs typeface="Times New Roman" pitchFamily="18" charset="0"/>
              </a:rPr>
              <a:t>II. Downgrade and Downgrade Notch Analysis</a:t>
            </a:r>
          </a:p>
          <a:p>
            <a:pPr marL="628650" lvl="1" indent="-171450" defTabSz="914400" eaLnBrk="0" hangingPunct="0">
              <a:buSzPct val="100000"/>
              <a:buFont typeface="Wingdings" panose="05000000000000000000" pitchFamily="2" charset="2"/>
              <a:buChar char="§"/>
            </a:pPr>
            <a:r>
              <a:rPr lang="en-US" altLang="en-US" sz="1100" dirty="0" smtClean="0">
                <a:solidFill>
                  <a:srgbClr val="000000"/>
                </a:solidFill>
                <a:latin typeface="Times New Roman" pitchFamily="18" charset="0"/>
                <a:ea typeface="Book Antiqua" pitchFamily="18" charset="0"/>
                <a:cs typeface="Times New Roman" pitchFamily="18" charset="0"/>
              </a:rPr>
              <a:t>814 BTMU downgrades occurred in the total 9,755 Obligor-Month-Year records given any of the 4 market indicator changes.</a:t>
            </a:r>
          </a:p>
          <a:p>
            <a:pPr marL="628650" lvl="1" indent="-171450" defTabSz="914400" eaLnBrk="0" hangingPunct="0">
              <a:buSzPct val="100000"/>
              <a:buFont typeface="Wingdings" panose="05000000000000000000" pitchFamily="2" charset="2"/>
              <a:buChar char="§"/>
            </a:pPr>
            <a:r>
              <a:rPr lang="en-US" altLang="en-US" sz="1100" dirty="0" smtClean="0">
                <a:solidFill>
                  <a:srgbClr val="000000"/>
                </a:solidFill>
                <a:latin typeface="Times New Roman" pitchFamily="18" charset="0"/>
                <a:ea typeface="Book Antiqua" pitchFamily="18" charset="0"/>
                <a:cs typeface="Times New Roman" pitchFamily="18" charset="0"/>
              </a:rPr>
              <a:t>Percentage of downgrade cases is 814/9755 = 8% in the sample data.</a:t>
            </a:r>
          </a:p>
        </p:txBody>
      </p:sp>
      <p:pic>
        <p:nvPicPr>
          <p:cNvPr id="10" name="Picture 1" descr="C:\Users\ru89110\Documents\PWG EW\10.1\Meeting\downgrade with variab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052" y="2153487"/>
            <a:ext cx="2821660" cy="197444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83055" y="4162627"/>
            <a:ext cx="4632785" cy="1785104"/>
          </a:xfrm>
          <a:prstGeom prst="rect">
            <a:avLst/>
          </a:prstGeom>
        </p:spPr>
        <p:txBody>
          <a:bodyPr wrap="square">
            <a:spAutoFit/>
          </a:bodyPr>
          <a:lstStyle/>
          <a:p>
            <a:pPr lvl="0" defTabSz="914400" eaLnBrk="0" hangingPunct="0"/>
            <a:r>
              <a:rPr lang="en-US" altLang="zh-CN" sz="1100" b="1" dirty="0" smtClean="0">
                <a:solidFill>
                  <a:srgbClr val="000000"/>
                </a:solidFill>
                <a:cs typeface="Times New Roman" pitchFamily="18" charset="0"/>
              </a:rPr>
              <a:t>III. Logistic Regression for Downgrade Class Prediction</a:t>
            </a:r>
            <a:endParaRPr lang="en-US" altLang="zh-CN" sz="1100" b="1" dirty="0">
              <a:solidFill>
                <a:srgbClr val="000000"/>
              </a:solidFill>
              <a:cs typeface="Times New Roman" pitchFamily="18" charset="0"/>
            </a:endParaRPr>
          </a:p>
          <a:p>
            <a:pPr lvl="0" defTabSz="914400" eaLnBrk="0" hangingPunct="0"/>
            <a:endParaRPr lang="en-US" altLang="zh-CN" sz="1100" b="1" dirty="0">
              <a:solidFill>
                <a:srgbClr val="000000"/>
              </a:solidFill>
              <a:cs typeface="Times New Roman" pitchFamily="18" charset="0"/>
            </a:endParaRPr>
          </a:p>
          <a:p>
            <a:pPr marL="628650" lvl="1" indent="-171450" defTabSz="914400" eaLnBrk="0" hangingPunct="0">
              <a:buSzPct val="100000"/>
              <a:buFont typeface="Wingdings" panose="05000000000000000000" pitchFamily="2" charset="2"/>
              <a:buChar char="ü"/>
            </a:pPr>
            <a:r>
              <a:rPr lang="en-US" altLang="en-US" sz="1100" u="sng" dirty="0" smtClean="0">
                <a:solidFill>
                  <a:srgbClr val="000000"/>
                </a:solidFill>
                <a:latin typeface="Times New Roman" pitchFamily="18" charset="0"/>
                <a:ea typeface="Book Antiqua" pitchFamily="18" charset="0"/>
                <a:cs typeface="Times New Roman" pitchFamily="18" charset="0"/>
              </a:rPr>
              <a:t>Predictors</a:t>
            </a:r>
            <a:r>
              <a:rPr lang="en-US" altLang="en-US" sz="1100" dirty="0" smtClean="0">
                <a:solidFill>
                  <a:srgbClr val="000000"/>
                </a:solidFill>
                <a:latin typeface="Times New Roman" pitchFamily="18" charset="0"/>
                <a:ea typeface="Book Antiqua" pitchFamily="18" charset="0"/>
                <a:cs typeface="Times New Roman" pitchFamily="18" charset="0"/>
              </a:rPr>
              <a:t>: the size of  changes of  4BTMU implied ratings</a:t>
            </a:r>
          </a:p>
          <a:p>
            <a:pPr lvl="1" defTabSz="914400" eaLnBrk="0" hangingPunct="0">
              <a:buSzPct val="100000"/>
            </a:pPr>
            <a:endParaRPr lang="en-US" sz="1100" dirty="0">
              <a:solidFill>
                <a:srgbClr val="000000"/>
              </a:solidFill>
              <a:latin typeface="Times New Roman" pitchFamily="18" charset="0"/>
              <a:ea typeface="Book Antiqua" pitchFamily="18" charset="0"/>
              <a:cs typeface="Times New Roman" pitchFamily="18" charset="0"/>
            </a:endParaRPr>
          </a:p>
          <a:p>
            <a:pPr marL="628650" lvl="1" indent="-171450" defTabSz="914400" eaLnBrk="0" hangingPunct="0">
              <a:buSzPct val="100000"/>
              <a:buFont typeface="Wingdings" panose="05000000000000000000" pitchFamily="2" charset="2"/>
              <a:buChar char="ü"/>
            </a:pPr>
            <a:r>
              <a:rPr lang="en-US" altLang="en-US" sz="1100" u="sng" dirty="0" smtClean="0">
                <a:solidFill>
                  <a:srgbClr val="000000"/>
                </a:solidFill>
                <a:latin typeface="Times New Roman" pitchFamily="18" charset="0"/>
                <a:ea typeface="Book Antiqua" pitchFamily="18" charset="0"/>
                <a:cs typeface="Times New Roman" pitchFamily="18" charset="0"/>
              </a:rPr>
              <a:t>Dependent variable</a:t>
            </a:r>
            <a:r>
              <a:rPr lang="en-US" altLang="en-US" sz="1100" dirty="0" smtClean="0">
                <a:solidFill>
                  <a:srgbClr val="000000"/>
                </a:solidFill>
                <a:latin typeface="Times New Roman" pitchFamily="18" charset="0"/>
                <a:ea typeface="Book Antiqua" pitchFamily="18" charset="0"/>
                <a:cs typeface="Times New Roman" pitchFamily="18" charset="0"/>
              </a:rPr>
              <a:t>:</a:t>
            </a:r>
            <a:br>
              <a:rPr lang="en-US" altLang="en-US" sz="1100" dirty="0" smtClean="0">
                <a:solidFill>
                  <a:srgbClr val="000000"/>
                </a:solidFill>
                <a:latin typeface="Times New Roman" pitchFamily="18" charset="0"/>
                <a:ea typeface="Book Antiqua" pitchFamily="18" charset="0"/>
                <a:cs typeface="Times New Roman" pitchFamily="18" charset="0"/>
              </a:rPr>
            </a:br>
            <a:r>
              <a:rPr lang="en-US" altLang="en-US" sz="1100" dirty="0" smtClean="0">
                <a:solidFill>
                  <a:srgbClr val="000000"/>
                </a:solidFill>
                <a:latin typeface="Times New Roman" pitchFamily="18" charset="0"/>
                <a:ea typeface="Book Antiqua" pitchFamily="18" charset="0"/>
                <a:cs typeface="Times New Roman" pitchFamily="18" charset="0"/>
              </a:rPr>
              <a:t>0: The CDL customer is not downgraded at the time point</a:t>
            </a:r>
          </a:p>
          <a:p>
            <a:pPr marL="631825" lvl="1" defTabSz="914400" eaLnBrk="0" hangingPunct="0">
              <a:buSzPct val="100000"/>
            </a:pPr>
            <a:r>
              <a:rPr lang="en-US" altLang="en-US" sz="1100" dirty="0" smtClean="0">
                <a:solidFill>
                  <a:srgbClr val="000000"/>
                </a:solidFill>
                <a:latin typeface="Times New Roman" pitchFamily="18" charset="0"/>
                <a:ea typeface="Book Antiqua" pitchFamily="18" charset="0"/>
                <a:cs typeface="Times New Roman" pitchFamily="18" charset="0"/>
              </a:rPr>
              <a:t>1: The CDL customer is downgraded at the time point or within three time periods forward. </a:t>
            </a:r>
          </a:p>
          <a:p>
            <a:pPr lvl="1" defTabSz="914400" eaLnBrk="0" hangingPunct="0">
              <a:buSzPct val="100000"/>
            </a:pPr>
            <a:endParaRPr lang="en-US" altLang="en-US" sz="1100" dirty="0" smtClean="0">
              <a:solidFill>
                <a:srgbClr val="000000"/>
              </a:solidFill>
              <a:latin typeface="Times New Roman" pitchFamily="18" charset="0"/>
              <a:ea typeface="Book Antiqua" pitchFamily="18" charset="0"/>
              <a:cs typeface="Times New Roman" pitchFamily="18" charset="0"/>
            </a:endParaRPr>
          </a:p>
          <a:p>
            <a:pPr marL="628650" lvl="1" indent="-171450" defTabSz="914400" eaLnBrk="0" hangingPunct="0">
              <a:buSzPct val="100000"/>
              <a:buFont typeface="Arial" panose="020B0604020202020204" pitchFamily="34" charset="0"/>
              <a:buChar char="•"/>
            </a:pPr>
            <a:endParaRPr lang="en-US" altLang="en-US" sz="1100" dirty="0">
              <a:solidFill>
                <a:srgbClr val="000000"/>
              </a:solidFill>
              <a:latin typeface="Times New Roman" pitchFamily="18" charset="0"/>
              <a:ea typeface="Book Antiqua" pitchFamily="18" charset="0"/>
              <a:cs typeface="Times New Roman" pitchFamily="18" charset="0"/>
            </a:endParaRPr>
          </a:p>
        </p:txBody>
      </p:sp>
      <p:sp>
        <p:nvSpPr>
          <p:cNvPr id="14" name="Rectangle 13"/>
          <p:cNvSpPr/>
          <p:nvPr/>
        </p:nvSpPr>
        <p:spPr>
          <a:xfrm>
            <a:off x="182880" y="6132248"/>
            <a:ext cx="7528560" cy="938719"/>
          </a:xfrm>
          <a:prstGeom prst="rect">
            <a:avLst/>
          </a:prstGeom>
        </p:spPr>
        <p:txBody>
          <a:bodyPr wrap="square">
            <a:spAutoFit/>
          </a:bodyPr>
          <a:lstStyle/>
          <a:p>
            <a:pPr lvl="0" defTabSz="914400" eaLnBrk="0" hangingPunct="0"/>
            <a:r>
              <a:rPr lang="en-US" altLang="zh-CN" sz="1100" b="1" dirty="0" smtClean="0">
                <a:solidFill>
                  <a:srgbClr val="000000"/>
                </a:solidFill>
                <a:cs typeface="Times New Roman" pitchFamily="18" charset="0"/>
              </a:rPr>
              <a:t>IV. Performance</a:t>
            </a:r>
            <a:endParaRPr lang="en-US" altLang="zh-CN" sz="1100" b="1" dirty="0">
              <a:solidFill>
                <a:srgbClr val="000000"/>
              </a:solidFill>
              <a:cs typeface="Times New Roman" pitchFamily="18" charset="0"/>
            </a:endParaRPr>
          </a:p>
          <a:p>
            <a:pPr marL="628650" lvl="1" indent="-171450" defTabSz="914400" eaLnBrk="0" hangingPunct="0">
              <a:buSzPct val="100000"/>
              <a:buFont typeface="Wingdings" panose="05000000000000000000" pitchFamily="2" charset="2"/>
              <a:buChar char="§"/>
            </a:pPr>
            <a:r>
              <a:rPr lang="en-US" altLang="en-US" sz="1100" dirty="0" smtClean="0">
                <a:solidFill>
                  <a:srgbClr val="000000"/>
                </a:solidFill>
                <a:latin typeface="Times New Roman" pitchFamily="18" charset="0"/>
                <a:ea typeface="Book Antiqua" pitchFamily="18" charset="0"/>
                <a:cs typeface="Times New Roman" pitchFamily="18" charset="0"/>
              </a:rPr>
              <a:t>Accuracy: 56%  (Accuracy= correctly projected downgrade and no downgrade cases/ Total cases)</a:t>
            </a:r>
          </a:p>
          <a:p>
            <a:pPr marL="628650" lvl="1" indent="-171450" defTabSz="914400" eaLnBrk="0" hangingPunct="0">
              <a:buSzPct val="100000"/>
              <a:buFont typeface="Wingdings" panose="05000000000000000000" pitchFamily="2" charset="2"/>
              <a:buChar char="§"/>
            </a:pPr>
            <a:r>
              <a:rPr lang="en-US" altLang="en-US" sz="1100" dirty="0" smtClean="0">
                <a:solidFill>
                  <a:srgbClr val="000000"/>
                </a:solidFill>
                <a:latin typeface="Times New Roman" pitchFamily="18" charset="0"/>
                <a:ea typeface="Book Antiqua" pitchFamily="18" charset="0"/>
                <a:cs typeface="Times New Roman" pitchFamily="18" charset="0"/>
              </a:rPr>
              <a:t>Precision: 37% (Precision= actual downgrades / total </a:t>
            </a:r>
            <a:r>
              <a:rPr lang="en-US" altLang="en-US" sz="1100" dirty="0">
                <a:solidFill>
                  <a:srgbClr val="000000"/>
                </a:solidFill>
                <a:latin typeface="Times New Roman" pitchFamily="18" charset="0"/>
                <a:ea typeface="Book Antiqua" pitchFamily="18" charset="0"/>
                <a:cs typeface="Times New Roman" pitchFamily="18" charset="0"/>
              </a:rPr>
              <a:t>t</a:t>
            </a:r>
            <a:r>
              <a:rPr lang="en-US" altLang="en-US" sz="1100" dirty="0" smtClean="0">
                <a:solidFill>
                  <a:srgbClr val="000000"/>
                </a:solidFill>
                <a:latin typeface="Times New Roman" pitchFamily="18" charset="0"/>
                <a:ea typeface="Book Antiqua" pitchFamily="18" charset="0"/>
                <a:cs typeface="Times New Roman" pitchFamily="18" charset="0"/>
              </a:rPr>
              <a:t>riggers)</a:t>
            </a:r>
          </a:p>
          <a:p>
            <a:pPr marL="628650" lvl="1" indent="-171450" defTabSz="914400" eaLnBrk="0" hangingPunct="0">
              <a:buSzPct val="100000"/>
              <a:buFont typeface="Wingdings" panose="05000000000000000000" pitchFamily="2" charset="2"/>
              <a:buChar char="§"/>
            </a:pPr>
            <a:r>
              <a:rPr lang="en-US" altLang="en-US" sz="1100" dirty="0" smtClean="0">
                <a:solidFill>
                  <a:srgbClr val="000000"/>
                </a:solidFill>
                <a:latin typeface="Times New Roman" pitchFamily="18" charset="0"/>
                <a:ea typeface="Book Antiqua" pitchFamily="18" charset="0"/>
                <a:cs typeface="Times New Roman" pitchFamily="18" charset="0"/>
              </a:rPr>
              <a:t>Recall: 57% (</a:t>
            </a:r>
            <a:r>
              <a:rPr lang="en-US" altLang="en-US" sz="1100" dirty="0">
                <a:solidFill>
                  <a:srgbClr val="000000"/>
                </a:solidFill>
                <a:latin typeface="Times New Roman" pitchFamily="18" charset="0"/>
                <a:ea typeface="Book Antiqua" pitchFamily="18" charset="0"/>
                <a:cs typeface="Times New Roman" pitchFamily="18" charset="0"/>
              </a:rPr>
              <a:t>Recall= </a:t>
            </a:r>
            <a:r>
              <a:rPr lang="en-US" altLang="en-US" sz="1100" dirty="0" smtClean="0">
                <a:solidFill>
                  <a:srgbClr val="000000"/>
                </a:solidFill>
                <a:latin typeface="Times New Roman" pitchFamily="18" charset="0"/>
                <a:ea typeface="Book Antiqua" pitchFamily="18" charset="0"/>
                <a:cs typeface="Times New Roman" pitchFamily="18" charset="0"/>
              </a:rPr>
              <a:t>downgrades preceded by triggers / actual </a:t>
            </a:r>
            <a:r>
              <a:rPr lang="en-US" altLang="en-US" sz="1100" dirty="0">
                <a:solidFill>
                  <a:srgbClr val="000000"/>
                </a:solidFill>
                <a:latin typeface="Times New Roman" pitchFamily="18" charset="0"/>
                <a:ea typeface="Book Antiqua" pitchFamily="18" charset="0"/>
                <a:cs typeface="Times New Roman" pitchFamily="18" charset="0"/>
              </a:rPr>
              <a:t>downgrades)</a:t>
            </a:r>
            <a:endParaRPr lang="en-US" altLang="en-US" sz="1100" dirty="0" smtClean="0">
              <a:solidFill>
                <a:srgbClr val="000000"/>
              </a:solidFill>
              <a:latin typeface="Times New Roman" pitchFamily="18" charset="0"/>
              <a:ea typeface="Book Antiqua" pitchFamily="18" charset="0"/>
              <a:cs typeface="Times New Roman" pitchFamily="18" charset="0"/>
            </a:endParaRPr>
          </a:p>
          <a:p>
            <a:pPr marL="628650" lvl="1" indent="-171450" defTabSz="914400" eaLnBrk="0" hangingPunct="0">
              <a:buSzPct val="100000"/>
              <a:buFont typeface="Arial" panose="020B0604020202020204" pitchFamily="34" charset="0"/>
              <a:buChar char="•"/>
            </a:pPr>
            <a:endParaRPr lang="en-US" altLang="en-US" sz="1100" dirty="0">
              <a:solidFill>
                <a:srgbClr val="000000"/>
              </a:solidFill>
              <a:latin typeface="Times New Roman" pitchFamily="18" charset="0"/>
              <a:ea typeface="Book Antiqua" pitchFamily="18" charset="0"/>
              <a:cs typeface="Times New Roman" pitchFamily="18" charset="0"/>
            </a:endParaRPr>
          </a:p>
        </p:txBody>
      </p:sp>
    </p:spTree>
    <p:extLst>
      <p:ext uri="{BB962C8B-B14F-4D97-AF65-F5344CB8AC3E}">
        <p14:creationId xmlns:p14="http://schemas.microsoft.com/office/powerpoint/2010/main" val="160052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Project Gantt Chart</a:t>
            </a:r>
            <a:endParaRPr lang="en-US" dirty="0"/>
          </a:p>
        </p:txBody>
      </p:sp>
      <p:sp>
        <p:nvSpPr>
          <p:cNvPr id="5" name="Slide Number Placeholder 4"/>
          <p:cNvSpPr>
            <a:spLocks noGrp="1"/>
          </p:cNvSpPr>
          <p:nvPr>
            <p:ph type="sldNum" sz="quarter" idx="13"/>
          </p:nvPr>
        </p:nvSpPr>
        <p:spPr>
          <a:xfrm>
            <a:off x="7819708" y="6522720"/>
            <a:ext cx="182562" cy="180975"/>
          </a:xfrm>
        </p:spPr>
        <p:txBody>
          <a:bodyPr/>
          <a:lstStyle/>
          <a:p>
            <a:pPr>
              <a:defRPr/>
            </a:pPr>
            <a:fld id="{7A33CD0C-9CEF-4342-8DD1-C8BD5D6FB050}" type="slidenum">
              <a:rPr lang="en-US" smtClean="0"/>
              <a:pPr>
                <a:defRPr/>
              </a:pPr>
              <a:t>18</a:t>
            </a:fld>
            <a:endParaRPr lang="en-US" dirty="0"/>
          </a:p>
        </p:txBody>
      </p:sp>
      <p:sp>
        <p:nvSpPr>
          <p:cNvPr id="11" name="Rectangle 10"/>
          <p:cNvSpPr/>
          <p:nvPr/>
        </p:nvSpPr>
        <p:spPr>
          <a:xfrm>
            <a:off x="80962" y="5433060"/>
            <a:ext cx="7592378" cy="1061829"/>
          </a:xfrm>
          <a:prstGeom prst="rect">
            <a:avLst/>
          </a:prstGeom>
        </p:spPr>
        <p:txBody>
          <a:bodyPr wrap="square">
            <a:spAutoFit/>
          </a:bodyPr>
          <a:lstStyle/>
          <a:p>
            <a:r>
              <a:rPr lang="en-US" sz="900" b="1" dirty="0" smtClean="0"/>
              <a:t>Key Milestones:</a:t>
            </a:r>
          </a:p>
          <a:p>
            <a:r>
              <a:rPr lang="en-US" sz="900" dirty="0" smtClean="0"/>
              <a:t>1</a:t>
            </a:r>
            <a:r>
              <a:rPr lang="en-US" sz="900" dirty="0"/>
              <a:t>) Data acquisition: </a:t>
            </a:r>
            <a:r>
              <a:rPr lang="en-US" sz="900" dirty="0" smtClean="0"/>
              <a:t>(</a:t>
            </a:r>
            <a:r>
              <a:rPr lang="en-US" sz="900" dirty="0"/>
              <a:t>Risk Tech</a:t>
            </a:r>
            <a:r>
              <a:rPr lang="en-US" sz="900" dirty="0" smtClean="0"/>
              <a:t>) (Ongoing)</a:t>
            </a:r>
            <a:r>
              <a:rPr lang="en-US" sz="900" dirty="0"/>
              <a:t/>
            </a:r>
            <a:br>
              <a:rPr lang="en-US" sz="900" dirty="0"/>
            </a:br>
            <a:r>
              <a:rPr lang="en-US" sz="900" dirty="0"/>
              <a:t>2) Data quality check and screening (might involve some iterations with Risk Tech team): </a:t>
            </a:r>
            <a:r>
              <a:rPr lang="en-US" sz="900" dirty="0" smtClean="0"/>
              <a:t>( </a:t>
            </a:r>
            <a:r>
              <a:rPr lang="en-US" sz="900" dirty="0"/>
              <a:t>CSG and Risk Tech</a:t>
            </a:r>
            <a:r>
              <a:rPr lang="en-US" sz="900" dirty="0" smtClean="0"/>
              <a:t>) (Ongoing)</a:t>
            </a:r>
            <a:r>
              <a:rPr lang="en-US" sz="900" dirty="0"/>
              <a:t/>
            </a:r>
            <a:br>
              <a:rPr lang="en-US" sz="900" dirty="0"/>
            </a:br>
            <a:r>
              <a:rPr lang="en-US" sz="900" dirty="0"/>
              <a:t>3) Existing process rerunning and results presentation: </a:t>
            </a:r>
            <a:r>
              <a:rPr lang="en-US" sz="900" dirty="0" smtClean="0"/>
              <a:t>(CSG </a:t>
            </a:r>
            <a:r>
              <a:rPr lang="en-US" sz="900" dirty="0"/>
              <a:t>&amp; CPM</a:t>
            </a:r>
            <a:r>
              <a:rPr lang="en-US" sz="900" dirty="0" smtClean="0"/>
              <a:t>) (Done)</a:t>
            </a:r>
            <a:r>
              <a:rPr lang="en-US" sz="900" dirty="0"/>
              <a:t/>
            </a:r>
            <a:br>
              <a:rPr lang="en-US" sz="900" dirty="0"/>
            </a:br>
            <a:r>
              <a:rPr lang="en-US" sz="900" dirty="0"/>
              <a:t>4) Existing process rerunning by incorporating new data fields and results presentation: </a:t>
            </a:r>
            <a:r>
              <a:rPr lang="en-US" sz="900" dirty="0" smtClean="0"/>
              <a:t>(CSG </a:t>
            </a:r>
            <a:r>
              <a:rPr lang="en-US" sz="900" dirty="0"/>
              <a:t>&amp; CPM</a:t>
            </a:r>
            <a:r>
              <a:rPr lang="en-US" sz="900" dirty="0" smtClean="0"/>
              <a:t>) </a:t>
            </a:r>
            <a:r>
              <a:rPr lang="en-US" sz="900" dirty="0"/>
              <a:t>(Ongoing</a:t>
            </a:r>
            <a:r>
              <a:rPr lang="en-US" sz="900" dirty="0" smtClean="0"/>
              <a:t>)</a:t>
            </a:r>
            <a:r>
              <a:rPr lang="en-US" sz="900" dirty="0"/>
              <a:t/>
            </a:r>
            <a:br>
              <a:rPr lang="en-US" sz="900" dirty="0"/>
            </a:br>
            <a:r>
              <a:rPr lang="en-US" sz="900" dirty="0"/>
              <a:t>5) Improvements exploration, further analysis and plans discussion: </a:t>
            </a:r>
            <a:r>
              <a:rPr lang="en-US" sz="900" dirty="0" smtClean="0"/>
              <a:t>(CSG </a:t>
            </a:r>
            <a:r>
              <a:rPr lang="en-US" sz="900" dirty="0"/>
              <a:t>&amp; CPM</a:t>
            </a:r>
            <a:r>
              <a:rPr lang="en-US" sz="900" dirty="0" smtClean="0"/>
              <a:t>) (Started)</a:t>
            </a:r>
            <a:r>
              <a:rPr lang="en-US" sz="900" dirty="0"/>
              <a:t/>
            </a:r>
            <a:br>
              <a:rPr lang="en-US" sz="900" dirty="0"/>
            </a:br>
            <a:r>
              <a:rPr lang="en-US" sz="900" dirty="0"/>
              <a:t>6) Developments and Implementation: </a:t>
            </a:r>
            <a:r>
              <a:rPr lang="en-US" sz="900" dirty="0" smtClean="0"/>
              <a:t> </a:t>
            </a:r>
            <a:r>
              <a:rPr lang="en-US" sz="900" dirty="0"/>
              <a:t>(CSG &amp; CPM</a:t>
            </a:r>
            <a:r>
              <a:rPr lang="en-US" sz="900" dirty="0" smtClean="0"/>
              <a:t>) (To Start)</a:t>
            </a:r>
            <a:endParaRPr lang="en-US" sz="900"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 y="946204"/>
            <a:ext cx="9036228" cy="454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83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r>
              <a:rPr lang="en-US" sz="2000" dirty="0" smtClean="0"/>
              <a:t>Appendix and Archives</a:t>
            </a:r>
            <a:endParaRPr lang="en-US" sz="2000"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19</a:t>
            </a:fld>
            <a:endParaRPr lang="en-US" dirty="0"/>
          </a:p>
        </p:txBody>
      </p:sp>
    </p:spTree>
    <p:extLst>
      <p:ext uri="{BB962C8B-B14F-4D97-AF65-F5344CB8AC3E}">
        <p14:creationId xmlns:p14="http://schemas.microsoft.com/office/powerpoint/2010/main" val="161091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384" y="295156"/>
            <a:ext cx="8228012" cy="385762"/>
          </a:xfrm>
        </p:spPr>
        <p:txBody>
          <a:bodyPr/>
          <a:lstStyle/>
          <a:p>
            <a:r>
              <a:rPr lang="en-US" dirty="0" smtClean="0"/>
              <a:t>Sampling Methodology and Analysis</a:t>
            </a:r>
            <a:endParaRPr lang="en-US" dirty="0"/>
          </a:p>
        </p:txBody>
      </p:sp>
      <p:sp>
        <p:nvSpPr>
          <p:cNvPr id="5" name="Slide Number Placeholder 4"/>
          <p:cNvSpPr>
            <a:spLocks noGrp="1"/>
          </p:cNvSpPr>
          <p:nvPr>
            <p:ph type="sldNum" sz="quarter" idx="13"/>
          </p:nvPr>
        </p:nvSpPr>
        <p:spPr>
          <a:xfrm>
            <a:off x="8686800" y="6629400"/>
            <a:ext cx="182562" cy="180975"/>
          </a:xfrm>
        </p:spPr>
        <p:txBody>
          <a:bodyPr/>
          <a:lstStyle/>
          <a:p>
            <a:pPr>
              <a:defRPr/>
            </a:pPr>
            <a:fld id="{7A33CD0C-9CEF-4342-8DD1-C8BD5D6FB050}" type="slidenum">
              <a:rPr lang="en-US" smtClean="0"/>
              <a:pPr>
                <a:defRPr/>
              </a:pPr>
              <a:t>2</a:t>
            </a:fld>
            <a:endParaRPr lang="en-US" dirty="0"/>
          </a:p>
        </p:txBody>
      </p:sp>
      <p:sp>
        <p:nvSpPr>
          <p:cNvPr id="9" name="Rectangle 2"/>
          <p:cNvSpPr>
            <a:spLocks noChangeArrowheads="1"/>
          </p:cNvSpPr>
          <p:nvPr/>
        </p:nvSpPr>
        <p:spPr bwMode="auto">
          <a:xfrm>
            <a:off x="182880" y="1408017"/>
            <a:ext cx="594105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smtClean="0">
                <a:solidFill>
                  <a:srgbClr val="000000"/>
                </a:solidFill>
                <a:ea typeface="Times New Roman" pitchFamily="18" charset="0"/>
                <a:cs typeface="Times New Roman" pitchFamily="18" charset="0"/>
              </a:rPr>
              <a:t>BTM Borrower </a:t>
            </a:r>
            <a:r>
              <a:rPr lang="en-US" altLang="zh-CN" sz="1100" b="1" dirty="0" err="1" smtClean="0">
                <a:solidFill>
                  <a:srgbClr val="000000"/>
                </a:solidFill>
                <a:ea typeface="Times New Roman" pitchFamily="18" charset="0"/>
                <a:cs typeface="Times New Roman" pitchFamily="18" charset="0"/>
              </a:rPr>
              <a:t>Rtg</a:t>
            </a:r>
            <a:r>
              <a:rPr lang="en-US" altLang="zh-CN" sz="1100" b="1" dirty="0" smtClean="0">
                <a:solidFill>
                  <a:srgbClr val="000000"/>
                </a:solidFill>
                <a:ea typeface="Times New Roman" pitchFamily="18" charset="0"/>
                <a:cs typeface="Times New Roman" pitchFamily="18" charset="0"/>
              </a:rPr>
              <a:t> Analysis</a:t>
            </a:r>
            <a:endParaRPr lang="en-US" altLang="zh-CN" sz="1600" dirty="0"/>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 </a:t>
            </a:r>
            <a:r>
              <a:rPr lang="en-US" altLang="en-US" sz="1100" dirty="0" smtClean="0">
                <a:solidFill>
                  <a:srgbClr val="000000"/>
                </a:solidFill>
                <a:latin typeface="Times New Roman" pitchFamily="18" charset="0"/>
                <a:ea typeface="Book Antiqua" pitchFamily="18" charset="0"/>
                <a:cs typeface="Times New Roman" pitchFamily="18" charset="0"/>
              </a:rPr>
              <a:t>Detecting </a:t>
            </a:r>
            <a:r>
              <a:rPr lang="en-US" altLang="en-US" sz="1100" dirty="0">
                <a:solidFill>
                  <a:srgbClr val="000000"/>
                </a:solidFill>
                <a:latin typeface="Times New Roman" pitchFamily="18" charset="0"/>
                <a:ea typeface="Book Antiqua" pitchFamily="18" charset="0"/>
                <a:cs typeface="Times New Roman" pitchFamily="18" charset="0"/>
              </a:rPr>
              <a:t>the downgrade case by comparing the rating of adjacent period for </a:t>
            </a:r>
            <a:r>
              <a:rPr lang="en-US" altLang="en-US" sz="1100" dirty="0" smtClean="0">
                <a:solidFill>
                  <a:srgbClr val="000000"/>
                </a:solidFill>
                <a:latin typeface="Times New Roman" pitchFamily="18" charset="0"/>
                <a:ea typeface="Book Antiqua" pitchFamily="18" charset="0"/>
                <a:cs typeface="Times New Roman" pitchFamily="18" charset="0"/>
              </a:rPr>
              <a:t>each </a:t>
            </a:r>
            <a:r>
              <a:rPr lang="en-US" altLang="en-US" sz="1100" dirty="0">
                <a:solidFill>
                  <a:srgbClr val="000000"/>
                </a:solidFill>
                <a:latin typeface="Times New Roman" pitchFamily="18" charset="0"/>
                <a:ea typeface="Book Antiqua" pitchFamily="18" charset="0"/>
                <a:cs typeface="Times New Roman" pitchFamily="18" charset="0"/>
              </a:rPr>
              <a:t>obligor. </a:t>
            </a: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lang="en-US" altLang="en-US" sz="1100" dirty="0">
                <a:solidFill>
                  <a:srgbClr val="000000"/>
                </a:solidFill>
                <a:latin typeface="Times New Roman" pitchFamily="18" charset="0"/>
                <a:ea typeface="Book Antiqua" pitchFamily="18" charset="0"/>
                <a:cs typeface="Times New Roman" pitchFamily="18" charset="0"/>
              </a:rPr>
              <a:t> 2693 </a:t>
            </a:r>
            <a:r>
              <a:rPr lang="en-US" altLang="en-US" sz="1100" dirty="0" smtClean="0">
                <a:solidFill>
                  <a:srgbClr val="000000"/>
                </a:solidFill>
                <a:latin typeface="Times New Roman" pitchFamily="18" charset="0"/>
                <a:ea typeface="Book Antiqua" pitchFamily="18" charset="0"/>
                <a:cs typeface="Times New Roman" pitchFamily="18" charset="0"/>
              </a:rPr>
              <a:t>downgrade cases </a:t>
            </a:r>
            <a:r>
              <a:rPr lang="en-US" altLang="en-US" sz="1100" dirty="0">
                <a:solidFill>
                  <a:srgbClr val="000000"/>
                </a:solidFill>
                <a:latin typeface="Times New Roman" pitchFamily="18" charset="0"/>
                <a:ea typeface="Book Antiqua" pitchFamily="18" charset="0"/>
                <a:cs typeface="Times New Roman" pitchFamily="18" charset="0"/>
              </a:rPr>
              <a:t>for overall 152259 per obligor/ time-period documented ratings. </a:t>
            </a: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lang="en-US" altLang="en-US" sz="1100" dirty="0" smtClean="0">
                <a:solidFill>
                  <a:srgbClr val="000000"/>
                </a:solidFill>
                <a:latin typeface="Times New Roman" pitchFamily="18" charset="0"/>
                <a:ea typeface="Book Antiqua" pitchFamily="18" charset="0"/>
                <a:cs typeface="Times New Roman" pitchFamily="18" charset="0"/>
              </a:rPr>
              <a:t> Percentage of downgrade cases is 0.000657. </a:t>
            </a: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lang="en-US" altLang="en-US" sz="1100" dirty="0" smtClean="0">
                <a:solidFill>
                  <a:srgbClr val="000000"/>
                </a:solidFill>
                <a:latin typeface="Times New Roman" pitchFamily="18" charset="0"/>
                <a:ea typeface="Book Antiqua" pitchFamily="18" charset="0"/>
                <a:cs typeface="Times New Roman" pitchFamily="18" charset="0"/>
              </a:rPr>
              <a:t> </a:t>
            </a:r>
            <a:r>
              <a:rPr lang="en-US" altLang="en-US" sz="1100" dirty="0">
                <a:solidFill>
                  <a:srgbClr val="000000"/>
                </a:solidFill>
                <a:latin typeface="Times New Roman" pitchFamily="18" charset="0"/>
                <a:ea typeface="Book Antiqua" pitchFamily="18" charset="0"/>
                <a:cs typeface="Times New Roman" pitchFamily="18" charset="0"/>
              </a:rPr>
              <a:t>Downgrade notch is calculated for each downgrade case.</a:t>
            </a:r>
          </a:p>
        </p:txBody>
      </p:sp>
      <p:sp>
        <p:nvSpPr>
          <p:cNvPr id="11" name="Rectangle 2"/>
          <p:cNvSpPr>
            <a:spLocks noChangeArrowheads="1"/>
          </p:cNvSpPr>
          <p:nvPr/>
        </p:nvSpPr>
        <p:spPr bwMode="auto">
          <a:xfrm>
            <a:off x="380195" y="4674657"/>
            <a:ext cx="4984804"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smtClean="0">
                <a:solidFill>
                  <a:srgbClr val="000000"/>
                </a:solidFill>
                <a:cs typeface="Times New Roman" pitchFamily="18" charset="0"/>
              </a:rPr>
              <a:t>Market Indicators (Original Dataset)</a:t>
            </a:r>
          </a:p>
          <a:p>
            <a:pPr lvl="0" defTabSz="914400" eaLnBrk="0" hangingPunct="0"/>
            <a:endParaRPr lang="en-US" altLang="zh-CN" sz="1600" dirty="0" smtClean="0"/>
          </a:p>
        </p:txBody>
      </p:sp>
      <p:sp>
        <p:nvSpPr>
          <p:cNvPr id="12" name="Rectangle 2"/>
          <p:cNvSpPr>
            <a:spLocks noChangeArrowheads="1"/>
          </p:cNvSpPr>
          <p:nvPr/>
        </p:nvSpPr>
        <p:spPr bwMode="auto">
          <a:xfrm>
            <a:off x="182880" y="956876"/>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b="1" dirty="0" smtClean="0">
                <a:solidFill>
                  <a:srgbClr val="000000"/>
                </a:solidFill>
                <a:ea typeface="Times New Roman" pitchFamily="18" charset="0"/>
                <a:cs typeface="Times New Roman" pitchFamily="18" charset="0"/>
              </a:rPr>
              <a:t>I. Original Dataset</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C:\Users\ru89110\Documents\PWG EW\10.1\Meeting\original downgra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 y="2529085"/>
            <a:ext cx="3282260" cy="21455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6225" y="2651400"/>
            <a:ext cx="1930701" cy="17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1829687200"/>
              </p:ext>
            </p:extLst>
          </p:nvPr>
        </p:nvGraphicFramePr>
        <p:xfrm>
          <a:off x="380194" y="5011948"/>
          <a:ext cx="6702093" cy="1526756"/>
        </p:xfrm>
        <a:graphic>
          <a:graphicData uri="http://schemas.openxmlformats.org/drawingml/2006/table">
            <a:tbl>
              <a:tblPr firstCol="1" bandRow="1">
                <a:tableStyleId>{68D230F3-CF80-4859-8CE7-A43EE81993B5}</a:tableStyleId>
              </a:tblPr>
              <a:tblGrid>
                <a:gridCol w="1675526"/>
                <a:gridCol w="1157320"/>
                <a:gridCol w="2012354"/>
                <a:gridCol w="1856893"/>
              </a:tblGrid>
              <a:tr h="269092">
                <a:tc>
                  <a:txBody>
                    <a:bodyPr/>
                    <a:lstStyle/>
                    <a:p>
                      <a:pPr marL="0" marR="0" algn="l" defTabSz="457200" rtl="0" eaLnBrk="1" latinLnBrk="0" hangingPunct="1">
                        <a:spcBef>
                          <a:spcPts val="0"/>
                        </a:spcBef>
                        <a:spcAft>
                          <a:spcPts val="0"/>
                        </a:spcAft>
                      </a:pPr>
                      <a:r>
                        <a:rPr lang="en-US" sz="900" b="0" kern="1200" dirty="0" smtClean="0">
                          <a:effectLst/>
                          <a:latin typeface="Times New Roman" panose="02020603050405020304" pitchFamily="18" charset="0"/>
                          <a:cs typeface="Times New Roman" panose="02020603050405020304" pitchFamily="18" charset="0"/>
                        </a:rPr>
                        <a:t>EDF Implied BTMU Rating</a:t>
                      </a:r>
                      <a:endParaRPr lang="en-US" sz="9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r>
                        <a:rPr lang="en-US" sz="900" b="0" kern="1200" dirty="0" smtClean="0">
                          <a:effectLst/>
                          <a:latin typeface="Times New Roman" panose="02020603050405020304" pitchFamily="18" charset="0"/>
                          <a:cs typeface="Times New Roman" panose="02020603050405020304" pitchFamily="18" charset="0"/>
                        </a:rPr>
                        <a:t>EDF Notch</a:t>
                      </a:r>
                      <a:endParaRPr lang="en-US" sz="9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r>
                        <a:rPr lang="en-US" sz="900" b="0" kern="1200" dirty="0" smtClean="0">
                          <a:effectLst/>
                          <a:latin typeface="Times New Roman" panose="02020603050405020304" pitchFamily="18" charset="0"/>
                          <a:cs typeface="Times New Roman" panose="02020603050405020304" pitchFamily="18" charset="0"/>
                        </a:rPr>
                        <a:t>EDF Value</a:t>
                      </a:r>
                      <a:endParaRPr lang="en-US" sz="9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r>
                        <a:rPr lang="en-US" sz="900" b="0" kern="1200" dirty="0" smtClean="0">
                          <a:effectLst/>
                          <a:latin typeface="Times New Roman" panose="02020603050405020304" pitchFamily="18" charset="0"/>
                          <a:cs typeface="Times New Roman" panose="02020603050405020304" pitchFamily="18" charset="0"/>
                        </a:rPr>
                        <a:t>Notch Diff EDF Implied vs BTMU</a:t>
                      </a:r>
                      <a:endParaRPr lang="en-US" sz="9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b"/>
                </a:tc>
              </a:tr>
              <a:tr h="260683">
                <a:tc>
                  <a:txBody>
                    <a:bodyPr/>
                    <a:lstStyle/>
                    <a:p>
                      <a:pPr marL="0" marR="0" algn="l" defTabSz="457200" rtl="0" eaLnBrk="1" latinLnBrk="0" hangingPunct="1">
                        <a:spcBef>
                          <a:spcPts val="0"/>
                        </a:spcBef>
                        <a:spcAft>
                          <a:spcPts val="0"/>
                        </a:spcAft>
                      </a:pPr>
                      <a:r>
                        <a:rPr lang="en-US" sz="900" b="0" kern="1200" dirty="0" smtClean="0">
                          <a:solidFill>
                            <a:schemeClr val="tx1"/>
                          </a:solidFill>
                          <a:effectLst/>
                          <a:latin typeface="Times New Roman" panose="02020603050405020304" pitchFamily="18" charset="0"/>
                          <a:ea typeface="Calibri"/>
                          <a:cs typeface="Times New Roman" panose="02020603050405020304" pitchFamily="18" charset="0"/>
                        </a:rPr>
                        <a:t>CDS Implied BTMU Rating</a:t>
                      </a:r>
                      <a:endParaRPr lang="en-US" sz="900" b="0" kern="1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r>
                        <a:rPr lang="en-US" sz="900" b="0" kern="1200" dirty="0" smtClean="0">
                          <a:solidFill>
                            <a:schemeClr val="tx1"/>
                          </a:solidFill>
                          <a:effectLst/>
                          <a:latin typeface="Times New Roman" panose="02020603050405020304" pitchFamily="18" charset="0"/>
                          <a:ea typeface="Calibri"/>
                          <a:cs typeface="Times New Roman" panose="02020603050405020304" pitchFamily="18" charset="0"/>
                        </a:rPr>
                        <a:t>CDS Spread (5yr)</a:t>
                      </a:r>
                      <a:endParaRPr lang="en-US" sz="900" b="0" kern="1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r>
                        <a:rPr lang="en-US" sz="900" b="0" kern="1200" dirty="0" smtClean="0">
                          <a:solidFill>
                            <a:schemeClr val="tx1"/>
                          </a:solidFill>
                          <a:effectLst/>
                          <a:latin typeface="Times New Roman" panose="02020603050405020304" pitchFamily="18" charset="0"/>
                          <a:ea typeface="Calibri"/>
                          <a:cs typeface="Times New Roman" panose="02020603050405020304" pitchFamily="18" charset="0"/>
                        </a:rPr>
                        <a:t>Notch Diff CDS Implied vs BTMU</a:t>
                      </a:r>
                      <a:endParaRPr lang="en-US" sz="900" b="0" kern="1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defTabSz="457200" rtl="0" eaLnBrk="1" latinLnBrk="0" hangingPunct="1">
                        <a:spcBef>
                          <a:spcPts val="0"/>
                        </a:spcBef>
                        <a:spcAft>
                          <a:spcPts val="0"/>
                        </a:spcAft>
                      </a:pPr>
                      <a:endParaRPr lang="en-US" sz="900" b="0" kern="1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nchor="b"/>
                </a:tc>
              </a:tr>
              <a:tr h="246602">
                <a:tc>
                  <a:txBody>
                    <a:bodyPr/>
                    <a:lstStyle/>
                    <a:p>
                      <a:pPr marL="0" marR="0" algn="l">
                        <a:spcBef>
                          <a:spcPts val="0"/>
                        </a:spcBef>
                        <a:spcAft>
                          <a:spcPts val="0"/>
                        </a:spcAft>
                      </a:pPr>
                      <a:r>
                        <a:rPr lang="en-US" sz="900" b="0" dirty="0" smtClean="0">
                          <a:effectLst/>
                          <a:latin typeface="Times New Roman" panose="02020603050405020304" pitchFamily="18" charset="0"/>
                          <a:cs typeface="Times New Roman" panose="02020603050405020304" pitchFamily="18" charset="0"/>
                        </a:rPr>
                        <a:t>Moody’s Implied BTMU Rating </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900" b="0" dirty="0" smtClean="0">
                          <a:effectLst/>
                          <a:latin typeface="Times New Roman" panose="02020603050405020304" pitchFamily="18" charset="0"/>
                          <a:cs typeface="Times New Roman" panose="02020603050405020304" pitchFamily="18" charset="0"/>
                        </a:rPr>
                        <a:t>Moody’s LT Rating</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900" b="0" dirty="0" smtClean="0">
                          <a:effectLst/>
                          <a:latin typeface="Times New Roman" panose="02020603050405020304" pitchFamily="18" charset="0"/>
                          <a:cs typeface="Times New Roman" panose="02020603050405020304" pitchFamily="18" charset="0"/>
                        </a:rPr>
                        <a:t>Notch Diff </a:t>
                      </a:r>
                      <a:r>
                        <a:rPr lang="en-US" sz="900" b="0" dirty="0" err="1" smtClean="0">
                          <a:effectLst/>
                          <a:latin typeface="Times New Roman" panose="02020603050405020304" pitchFamily="18" charset="0"/>
                          <a:cs typeface="Times New Roman" panose="02020603050405020304" pitchFamily="18" charset="0"/>
                        </a:rPr>
                        <a:t>Moodys</a:t>
                      </a:r>
                      <a:r>
                        <a:rPr lang="en-US" sz="900" b="0" dirty="0" smtClean="0">
                          <a:effectLst/>
                          <a:latin typeface="Times New Roman" panose="02020603050405020304" pitchFamily="18" charset="0"/>
                          <a:cs typeface="Times New Roman" panose="02020603050405020304" pitchFamily="18" charset="0"/>
                        </a:rPr>
                        <a:t> Implied vs BTMU </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r>
              <a:tr h="232913">
                <a:tc>
                  <a:txBody>
                    <a:bodyPr/>
                    <a:lstStyle/>
                    <a:p>
                      <a:pPr marL="0" marR="0" algn="l">
                        <a:spcBef>
                          <a:spcPts val="0"/>
                        </a:spcBef>
                        <a:spcAft>
                          <a:spcPts val="0"/>
                        </a:spcAft>
                      </a:pPr>
                      <a:r>
                        <a:rPr lang="en-US" sz="900" b="0" dirty="0" smtClean="0">
                          <a:effectLst/>
                          <a:latin typeface="Times New Roman" panose="02020603050405020304" pitchFamily="18" charset="0"/>
                          <a:cs typeface="Times New Roman" panose="02020603050405020304" pitchFamily="18" charset="0"/>
                        </a:rPr>
                        <a:t>S&amp;P Implied BTMU Rating</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900" b="0" dirty="0" smtClean="0">
                          <a:effectLst/>
                          <a:latin typeface="Times New Roman" panose="02020603050405020304" pitchFamily="18" charset="0"/>
                          <a:cs typeface="Times New Roman" panose="02020603050405020304" pitchFamily="18" charset="0"/>
                        </a:rPr>
                        <a:t>S&amp;P LT Rating</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l">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r>
              <a:tr h="267419">
                <a:tc>
                  <a:txBody>
                    <a:bodyPr/>
                    <a:lstStyle/>
                    <a:p>
                      <a:pPr marL="0" marR="0" algn="l">
                        <a:spcBef>
                          <a:spcPts val="0"/>
                        </a:spcBef>
                        <a:spcAft>
                          <a:spcPts val="0"/>
                        </a:spcAft>
                      </a:pPr>
                      <a:r>
                        <a:rPr lang="en-US" sz="900" b="0" dirty="0" smtClean="0">
                          <a:effectLst/>
                          <a:latin typeface="Times New Roman" panose="02020603050405020304" pitchFamily="18" charset="0"/>
                          <a:cs typeface="Times New Roman" panose="02020603050405020304" pitchFamily="18" charset="0"/>
                        </a:rPr>
                        <a:t>BIR</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ctr">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ctr">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ctr">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r>
              <a:tr h="250047">
                <a:tc>
                  <a:txBody>
                    <a:bodyPr/>
                    <a:lstStyle/>
                    <a:p>
                      <a:pPr marL="0" marR="0" algn="l">
                        <a:spcBef>
                          <a:spcPts val="0"/>
                        </a:spcBef>
                        <a:spcAft>
                          <a:spcPts val="0"/>
                        </a:spcAft>
                      </a:pPr>
                      <a:r>
                        <a:rPr lang="en-US" sz="900" b="0" dirty="0" smtClean="0">
                          <a:effectLst/>
                          <a:latin typeface="Times New Roman" panose="02020603050405020304" pitchFamily="18" charset="0"/>
                          <a:ea typeface="Calibri"/>
                          <a:cs typeface="Times New Roman" panose="02020603050405020304" pitchFamily="18" charset="0"/>
                        </a:rPr>
                        <a:t>Secondary </a:t>
                      </a:r>
                      <a:r>
                        <a:rPr lang="en-US" sz="900" b="0" baseline="0" dirty="0" smtClean="0">
                          <a:effectLst/>
                          <a:latin typeface="Times New Roman" panose="02020603050405020304" pitchFamily="18" charset="0"/>
                          <a:ea typeface="Calibri"/>
                          <a:cs typeface="Times New Roman" panose="02020603050405020304" pitchFamily="18" charset="0"/>
                        </a:rPr>
                        <a:t> </a:t>
                      </a:r>
                      <a:r>
                        <a:rPr lang="en-US" sz="900" b="0" dirty="0" smtClean="0">
                          <a:effectLst/>
                          <a:latin typeface="Times New Roman" panose="02020603050405020304" pitchFamily="18" charset="0"/>
                          <a:ea typeface="Calibri"/>
                          <a:cs typeface="Times New Roman" panose="02020603050405020304" pitchFamily="18" charset="0"/>
                        </a:rPr>
                        <a:t>Loan Average Price </a:t>
                      </a: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ctr">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ctr">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gn="ctr">
                        <a:spcBef>
                          <a:spcPts val="0"/>
                        </a:spcBef>
                        <a:spcAft>
                          <a:spcPts val="0"/>
                        </a:spcAft>
                      </a:pPr>
                      <a:endParaRPr lang="en-US" sz="900" b="0" dirty="0">
                        <a:effectLst/>
                        <a:latin typeface="Times New Roman" panose="02020603050405020304" pitchFamily="18" charset="0"/>
                        <a:ea typeface="Calibri"/>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097109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Grouping for CDL Customer ID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1043142"/>
              </p:ext>
            </p:extLst>
          </p:nvPr>
        </p:nvGraphicFramePr>
        <p:xfrm>
          <a:off x="312139" y="1943072"/>
          <a:ext cx="8229601" cy="1083124"/>
        </p:xfrm>
        <a:graphic>
          <a:graphicData uri="http://schemas.openxmlformats.org/drawingml/2006/table">
            <a:tbl>
              <a:tblPr>
                <a:tableStyleId>{16D9F66E-5EB9-4882-86FB-DCBF35E3C3E4}</a:tableStyleId>
              </a:tblPr>
              <a:tblGrid>
                <a:gridCol w="1473529"/>
                <a:gridCol w="966159"/>
                <a:gridCol w="595222"/>
                <a:gridCol w="1854680"/>
                <a:gridCol w="992037"/>
                <a:gridCol w="1268083"/>
                <a:gridCol w="1079891"/>
              </a:tblGrid>
              <a:tr h="263615">
                <a:tc>
                  <a:txBody>
                    <a:bodyPr/>
                    <a:lstStyle/>
                    <a:p>
                      <a:pPr algn="ctr" fontAlgn="b"/>
                      <a:r>
                        <a:rPr lang="en-US" sz="1000" b="1" u="none" strike="noStrike" dirty="0">
                          <a:effectLst/>
                          <a:latin typeface="+mj-lt"/>
                        </a:rPr>
                        <a:t>Industries</a:t>
                      </a:r>
                      <a:endParaRPr lang="en-US" sz="1000" b="1" i="0" u="none" strike="noStrike" dirty="0">
                        <a:solidFill>
                          <a:srgbClr val="000000"/>
                        </a:solidFill>
                        <a:effectLst/>
                        <a:latin typeface="+mj-lt"/>
                      </a:endParaRPr>
                    </a:p>
                  </a:txBody>
                  <a:tcPr marL="7735" marR="7735" marT="7735" marB="0" anchor="b"/>
                </a:tc>
                <a:tc>
                  <a:txBody>
                    <a:bodyPr/>
                    <a:lstStyle/>
                    <a:p>
                      <a:pPr algn="ctr" fontAlgn="b"/>
                      <a:r>
                        <a:rPr lang="en-US" sz="900" b="1" u="none" strike="noStrike" dirty="0">
                          <a:effectLst/>
                        </a:rPr>
                        <a:t>Electricity Utility</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Bank</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Independent Power Renewable Electricity Producers</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Food Product</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Trading Company Distribution</a:t>
                      </a:r>
                      <a:endParaRPr lang="en-US" sz="900" b="1" i="0" u="none" strike="noStrike" dirty="0">
                        <a:solidFill>
                          <a:srgbClr val="000000"/>
                        </a:solidFill>
                        <a:effectLst/>
                        <a:latin typeface="Calibri"/>
                      </a:endParaRPr>
                    </a:p>
                  </a:txBody>
                  <a:tcPr marL="7735" marR="7735" marT="7735" marB="0" anchor="b"/>
                </a:tc>
                <a:tc>
                  <a:txBody>
                    <a:bodyPr/>
                    <a:lstStyle/>
                    <a:p>
                      <a:pPr algn="ctr" fontAlgn="b"/>
                      <a:r>
                        <a:rPr lang="en-US" sz="900" b="1" u="none" strike="noStrike" dirty="0">
                          <a:effectLst/>
                        </a:rPr>
                        <a:t>Auto Components</a:t>
                      </a:r>
                      <a:endParaRPr lang="en-US" sz="900" b="1" i="0" u="none" strike="noStrike" dirty="0">
                        <a:solidFill>
                          <a:srgbClr val="000000"/>
                        </a:solidFill>
                        <a:effectLst/>
                        <a:latin typeface="Calibri"/>
                      </a:endParaRPr>
                    </a:p>
                  </a:txBody>
                  <a:tcPr marL="7735" marR="7735" marT="7735" marB="0" anchor="b"/>
                </a:tc>
              </a:tr>
              <a:tr h="257605">
                <a:tc>
                  <a:txBody>
                    <a:bodyPr/>
                    <a:lstStyle/>
                    <a:p>
                      <a:pPr algn="ctr" fontAlgn="b"/>
                      <a:r>
                        <a:rPr lang="en-US" sz="1000" b="0" u="none" strike="noStrike" dirty="0">
                          <a:effectLst/>
                          <a:latin typeface="+mj-lt"/>
                        </a:rPr>
                        <a:t>No Downgrade Counts </a:t>
                      </a:r>
                      <a:endParaRPr lang="en-US" sz="1000" b="0" i="0" u="none" strike="noStrike" dirty="0">
                        <a:solidFill>
                          <a:srgbClr val="000000"/>
                        </a:solidFill>
                        <a:effectLst/>
                        <a:latin typeface="+mj-lt"/>
                      </a:endParaRPr>
                    </a:p>
                  </a:txBody>
                  <a:tcPr marL="7735" marR="7735" marT="7735" marB="0" anchor="b"/>
                </a:tc>
                <a:tc>
                  <a:txBody>
                    <a:bodyPr/>
                    <a:lstStyle/>
                    <a:p>
                      <a:pPr algn="ctr" fontAlgn="b"/>
                      <a:r>
                        <a:rPr lang="en-US" sz="900" u="none" strike="noStrike" dirty="0">
                          <a:effectLst/>
                        </a:rPr>
                        <a:t>8751</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7894</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a:effectLst/>
                        </a:rPr>
                        <a:t>4291</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3464</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3402</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11827</a:t>
                      </a:r>
                      <a:endParaRPr lang="en-US" sz="900" b="0" i="0" u="none" strike="noStrike">
                        <a:solidFill>
                          <a:srgbClr val="000000"/>
                        </a:solidFill>
                        <a:effectLst/>
                        <a:latin typeface="Calibri"/>
                      </a:endParaRPr>
                    </a:p>
                  </a:txBody>
                  <a:tcPr marL="7735" marR="7735" marT="7735" marB="0" anchor="b"/>
                </a:tc>
              </a:tr>
              <a:tr h="284672">
                <a:tc>
                  <a:txBody>
                    <a:bodyPr/>
                    <a:lstStyle/>
                    <a:p>
                      <a:pPr algn="ctr" fontAlgn="b"/>
                      <a:r>
                        <a:rPr lang="en-US" sz="1000" u="none" strike="noStrike" dirty="0">
                          <a:effectLst/>
                          <a:latin typeface="+mj-lt"/>
                        </a:rPr>
                        <a:t>Downgrade Counts</a:t>
                      </a:r>
                      <a:endParaRPr lang="en-US" sz="1000" b="0" i="0" u="none" strike="noStrike" dirty="0">
                        <a:solidFill>
                          <a:srgbClr val="000000"/>
                        </a:solidFill>
                        <a:effectLst/>
                        <a:latin typeface="+mj-lt"/>
                      </a:endParaRPr>
                    </a:p>
                  </a:txBody>
                  <a:tcPr marL="7735" marR="7735" marT="7735" marB="0" anchor="b"/>
                </a:tc>
                <a:tc>
                  <a:txBody>
                    <a:bodyPr/>
                    <a:lstStyle/>
                    <a:p>
                      <a:pPr algn="ctr" fontAlgn="b"/>
                      <a:r>
                        <a:rPr lang="en-US" sz="900" u="none" strike="noStrike">
                          <a:effectLst/>
                        </a:rPr>
                        <a:t>135</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59</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dirty="0">
                          <a:effectLst/>
                        </a:rPr>
                        <a:t>59</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a:effectLst/>
                        </a:rPr>
                        <a:t>59</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71</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a:effectLst/>
                        </a:rPr>
                        <a:t>187</a:t>
                      </a:r>
                      <a:endParaRPr lang="en-US" sz="900" b="0" i="0" u="none" strike="noStrike">
                        <a:solidFill>
                          <a:srgbClr val="000000"/>
                        </a:solidFill>
                        <a:effectLst/>
                        <a:latin typeface="Calibri"/>
                      </a:endParaRPr>
                    </a:p>
                  </a:txBody>
                  <a:tcPr marL="7735" marR="7735" marT="7735" marB="0" anchor="b"/>
                </a:tc>
              </a:tr>
              <a:tr h="258792">
                <a:tc>
                  <a:txBody>
                    <a:bodyPr/>
                    <a:lstStyle/>
                    <a:p>
                      <a:pPr algn="ctr" fontAlgn="b"/>
                      <a:r>
                        <a:rPr lang="en-US" sz="1000" u="none" strike="noStrike" dirty="0">
                          <a:effectLst/>
                          <a:latin typeface="+mj-lt"/>
                        </a:rPr>
                        <a:t>Downgrade Percentage</a:t>
                      </a:r>
                      <a:endParaRPr lang="en-US" sz="1000" b="0" i="0" u="none" strike="noStrike" dirty="0">
                        <a:solidFill>
                          <a:srgbClr val="000000"/>
                        </a:solidFill>
                        <a:effectLst/>
                        <a:latin typeface="+mj-lt"/>
                      </a:endParaRPr>
                    </a:p>
                  </a:txBody>
                  <a:tcPr marL="7735" marR="7735" marT="7735" marB="0" anchor="b"/>
                </a:tc>
                <a:tc>
                  <a:txBody>
                    <a:bodyPr/>
                    <a:lstStyle/>
                    <a:p>
                      <a:pPr algn="ctr" fontAlgn="b"/>
                      <a:r>
                        <a:rPr lang="en-US" sz="900" u="none" strike="noStrike" dirty="0">
                          <a:effectLst/>
                        </a:rPr>
                        <a:t>1.52%</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a:effectLst/>
                        </a:rPr>
                        <a:t>0.74%</a:t>
                      </a:r>
                      <a:endParaRPr lang="en-US" sz="900" b="0" i="0" u="none" strike="noStrike">
                        <a:solidFill>
                          <a:srgbClr val="000000"/>
                        </a:solidFill>
                        <a:effectLst/>
                        <a:latin typeface="Calibri"/>
                      </a:endParaRPr>
                    </a:p>
                  </a:txBody>
                  <a:tcPr marL="7735" marR="7735" marT="7735" marB="0" anchor="b"/>
                </a:tc>
                <a:tc>
                  <a:txBody>
                    <a:bodyPr/>
                    <a:lstStyle/>
                    <a:p>
                      <a:pPr algn="ctr" fontAlgn="b"/>
                      <a:r>
                        <a:rPr lang="en-US" sz="900" u="none" strike="noStrike" dirty="0">
                          <a:effectLst/>
                        </a:rPr>
                        <a:t>1.36%</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1.67%</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2.04%</a:t>
                      </a:r>
                      <a:endParaRPr lang="en-US" sz="900" b="0" i="0" u="none" strike="noStrike" dirty="0">
                        <a:solidFill>
                          <a:srgbClr val="000000"/>
                        </a:solidFill>
                        <a:effectLst/>
                        <a:latin typeface="Calibri"/>
                      </a:endParaRPr>
                    </a:p>
                  </a:txBody>
                  <a:tcPr marL="7735" marR="7735" marT="7735" marB="0" anchor="b"/>
                </a:tc>
                <a:tc>
                  <a:txBody>
                    <a:bodyPr/>
                    <a:lstStyle/>
                    <a:p>
                      <a:pPr algn="ctr" fontAlgn="b"/>
                      <a:r>
                        <a:rPr lang="en-US" sz="900" u="none" strike="noStrike" dirty="0">
                          <a:effectLst/>
                        </a:rPr>
                        <a:t>1.56%</a:t>
                      </a:r>
                      <a:endParaRPr lang="en-US" sz="900" b="0" i="0" u="none" strike="noStrike" dirty="0">
                        <a:solidFill>
                          <a:srgbClr val="000000"/>
                        </a:solidFill>
                        <a:effectLst/>
                        <a:latin typeface="Calibri"/>
                      </a:endParaRPr>
                    </a:p>
                  </a:txBody>
                  <a:tcPr marL="7735" marR="7735" marT="7735" marB="0" anchor="b"/>
                </a:tc>
              </a:tr>
            </a:tbl>
          </a:graphicData>
        </a:graphic>
      </p:graphicFrame>
      <p:sp>
        <p:nvSpPr>
          <p:cNvPr id="4" name="Text Placeholder 3"/>
          <p:cNvSpPr>
            <a:spLocks noGrp="1"/>
          </p:cNvSpPr>
          <p:nvPr>
            <p:ph type="body" sz="quarter" idx="12"/>
          </p:nvPr>
        </p:nvSpPr>
        <p:spPr>
          <a:xfrm>
            <a:off x="914400" y="4424205"/>
            <a:ext cx="8229600" cy="241690"/>
          </a:xfrm>
        </p:spPr>
        <p:txBody>
          <a:bodyPr/>
          <a:lstStyle/>
          <a:p>
            <a:endParaRPr lang="en-US" dirty="0"/>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20</a:t>
            </a:fld>
            <a:endParaRPr lang="en-US" dirty="0"/>
          </a:p>
        </p:txBody>
      </p:sp>
      <p:sp>
        <p:nvSpPr>
          <p:cNvPr id="7" name="Rectangle 6"/>
          <p:cNvSpPr/>
          <p:nvPr/>
        </p:nvSpPr>
        <p:spPr>
          <a:xfrm>
            <a:off x="0" y="964470"/>
            <a:ext cx="6970143" cy="769441"/>
          </a:xfrm>
          <a:prstGeom prst="rect">
            <a:avLst/>
          </a:prstGeom>
        </p:spPr>
        <p:txBody>
          <a:bodyPr wrap="square">
            <a:spAutoFit/>
          </a:bodyPr>
          <a:lstStyle/>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Mapping each CDL Customer ID into industries based on GICS</a:t>
            </a:r>
            <a:r>
              <a:rPr lang="en-US" sz="1100" dirty="0" smtClean="0">
                <a:solidFill>
                  <a:srgbClr val="000000"/>
                </a:solidFill>
                <a:latin typeface="Times New Roman" pitchFamily="18" charset="0"/>
                <a:ea typeface="Book Antiqua" pitchFamily="18" charset="0"/>
                <a:cs typeface="Times New Roman" pitchFamily="18" charset="0"/>
              </a:rPr>
              <a:t>.</a:t>
            </a:r>
          </a:p>
          <a:p>
            <a:pPr lvl="1" defTabSz="914400" eaLnBrk="0" hangingPunct="0">
              <a:buSzPct val="100000"/>
            </a:pPr>
            <a:r>
              <a:rPr lang="en-US" altLang="zh-CN" sz="1100" dirty="0">
                <a:solidFill>
                  <a:srgbClr val="000000"/>
                </a:solidFill>
                <a:latin typeface="Times New Roman" pitchFamily="18" charset="0"/>
                <a:ea typeface="Book Antiqua" pitchFamily="18" charset="0"/>
                <a:cs typeface="Times New Roman" pitchFamily="18" charset="0"/>
              </a:rPr>
              <a:t>* Industries with over 3000 appearances in the data are selected (multiple obligors are included )</a:t>
            </a:r>
            <a:endParaRPr lang="en-US" sz="1100" dirty="0">
              <a:solidFill>
                <a:srgbClr val="000000"/>
              </a:solidFill>
              <a:latin typeface="Times New Roman" pitchFamily="18" charset="0"/>
              <a:ea typeface="Book Antiqua" pitchFamily="18" charset="0"/>
              <a:cs typeface="Times New Roman" pitchFamily="18" charset="0"/>
            </a:endParaRPr>
          </a:p>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Analyze the downgrade </a:t>
            </a:r>
            <a:r>
              <a:rPr lang="en-US" sz="1100" dirty="0" smtClean="0">
                <a:solidFill>
                  <a:srgbClr val="000000"/>
                </a:solidFill>
                <a:latin typeface="Times New Roman" pitchFamily="18" charset="0"/>
                <a:ea typeface="Book Antiqua" pitchFamily="18" charset="0"/>
                <a:cs typeface="Times New Roman" pitchFamily="18" charset="0"/>
              </a:rPr>
              <a:t>intensity by </a:t>
            </a:r>
            <a:r>
              <a:rPr lang="en-US" sz="1100" dirty="0">
                <a:solidFill>
                  <a:srgbClr val="000000"/>
                </a:solidFill>
                <a:latin typeface="Times New Roman" pitchFamily="18" charset="0"/>
                <a:ea typeface="Book Antiqua" pitchFamily="18" charset="0"/>
                <a:cs typeface="Times New Roman" pitchFamily="18" charset="0"/>
              </a:rPr>
              <a:t>industries.</a:t>
            </a:r>
          </a:p>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Detecting the trend of market </a:t>
            </a:r>
            <a:r>
              <a:rPr lang="en-US" sz="1100" dirty="0" smtClean="0">
                <a:solidFill>
                  <a:srgbClr val="000000"/>
                </a:solidFill>
                <a:latin typeface="Times New Roman" pitchFamily="18" charset="0"/>
                <a:ea typeface="Book Antiqua" pitchFamily="18" charset="0"/>
                <a:cs typeface="Times New Roman" pitchFamily="18" charset="0"/>
              </a:rPr>
              <a:t>variables by </a:t>
            </a:r>
            <a:r>
              <a:rPr lang="en-US" sz="1100" dirty="0">
                <a:solidFill>
                  <a:srgbClr val="000000"/>
                </a:solidFill>
                <a:latin typeface="Times New Roman" pitchFamily="18" charset="0"/>
                <a:ea typeface="Book Antiqua" pitchFamily="18" charset="0"/>
                <a:cs typeface="Times New Roman" pitchFamily="18" charset="0"/>
              </a:rPr>
              <a:t>industries for CDL </a:t>
            </a:r>
            <a:r>
              <a:rPr lang="en-US" sz="1100" dirty="0" smtClean="0">
                <a:solidFill>
                  <a:srgbClr val="000000"/>
                </a:solidFill>
                <a:latin typeface="Times New Roman" pitchFamily="18" charset="0"/>
                <a:ea typeface="Book Antiqua" pitchFamily="18" charset="0"/>
                <a:cs typeface="Times New Roman" pitchFamily="18" charset="0"/>
              </a:rPr>
              <a:t>Customers.</a:t>
            </a:r>
            <a:endParaRPr lang="en-US" dirty="0"/>
          </a:p>
        </p:txBody>
      </p:sp>
      <p:sp>
        <p:nvSpPr>
          <p:cNvPr id="8" name="Rectangle 7"/>
          <p:cNvSpPr/>
          <p:nvPr/>
        </p:nvSpPr>
        <p:spPr>
          <a:xfrm>
            <a:off x="596808" y="3244333"/>
            <a:ext cx="1343638" cy="246221"/>
          </a:xfrm>
          <a:prstGeom prst="rect">
            <a:avLst/>
          </a:prstGeom>
        </p:spPr>
        <p:txBody>
          <a:bodyPr wrap="none">
            <a:spAutoFit/>
          </a:bodyPr>
          <a:lstStyle/>
          <a:p>
            <a:pPr lvl="0" defTabSz="914400" eaLnBrk="0" hangingPunct="0"/>
            <a:r>
              <a:rPr lang="en-US" altLang="en-US" sz="1000" b="1" dirty="0" smtClean="0">
                <a:latin typeface="Arial" pitchFamily="34" charset="0"/>
                <a:cs typeface="Arial" pitchFamily="34" charset="0"/>
              </a:rPr>
              <a:t>Downgrade Trends</a:t>
            </a:r>
            <a:endParaRPr lang="en-US" altLang="en-US" sz="1000" b="1" dirty="0">
              <a:latin typeface="Arial" pitchFamily="34" charset="0"/>
              <a:cs typeface="Arial"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59" y="3490554"/>
            <a:ext cx="7009523" cy="26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63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21</a:t>
            </a:fld>
            <a:endParaRPr lang="en-US" dirty="0"/>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320" y="1995292"/>
            <a:ext cx="8120576" cy="302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03448" y="1080254"/>
            <a:ext cx="2698303" cy="369332"/>
          </a:xfrm>
          <a:prstGeom prst="rect">
            <a:avLst/>
          </a:prstGeom>
        </p:spPr>
        <p:txBody>
          <a:bodyPr wrap="none">
            <a:spAutoFit/>
          </a:bodyPr>
          <a:lstStyle/>
          <a:p>
            <a:pPr lvl="0" defTabSz="914400" eaLnBrk="0" hangingPunct="0"/>
            <a:r>
              <a:rPr lang="en-US" altLang="en-US" b="1" dirty="0">
                <a:latin typeface="Arial" pitchFamily="34" charset="0"/>
                <a:cs typeface="Arial" pitchFamily="34" charset="0"/>
              </a:rPr>
              <a:t>Market Variable Trends</a:t>
            </a:r>
          </a:p>
        </p:txBody>
      </p:sp>
    </p:spTree>
    <p:extLst>
      <p:ext uri="{BB962C8B-B14F-4D97-AF65-F5344CB8AC3E}">
        <p14:creationId xmlns:p14="http://schemas.microsoft.com/office/powerpoint/2010/main" val="1716641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22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23" y="4037161"/>
            <a:ext cx="8632861" cy="262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4222" y="1007648"/>
            <a:ext cx="8632861" cy="285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79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23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24" y="370936"/>
            <a:ext cx="8420010" cy="295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24" y="3462882"/>
            <a:ext cx="8420010" cy="313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24</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592" y="440996"/>
            <a:ext cx="8162086" cy="312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91" y="3719376"/>
            <a:ext cx="8162087" cy="296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168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View of EWS Back testing for FY 2017</a:t>
            </a:r>
          </a:p>
        </p:txBody>
      </p:sp>
      <p:sp>
        <p:nvSpPr>
          <p:cNvPr id="5" name="Slide Number Placeholder 4"/>
          <p:cNvSpPr>
            <a:spLocks noGrp="1"/>
          </p:cNvSpPr>
          <p:nvPr>
            <p:ph type="sldNum" sz="quarter" idx="13"/>
          </p:nvPr>
        </p:nvSpPr>
        <p:spPr>
          <a:xfrm>
            <a:off x="8686800" y="6629400"/>
            <a:ext cx="182562" cy="180975"/>
          </a:xfrm>
        </p:spPr>
        <p:txBody>
          <a:bodyPr/>
          <a:lstStyle/>
          <a:p>
            <a:pPr>
              <a:defRPr/>
            </a:pPr>
            <a:fld id="{7A33CD0C-9CEF-4342-8DD1-C8BD5D6FB050}" type="slidenum">
              <a:rPr lang="en-US" smtClean="0"/>
              <a:pPr>
                <a:defRPr/>
              </a:pPr>
              <a:t>25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92934185"/>
              </p:ext>
            </p:extLst>
          </p:nvPr>
        </p:nvGraphicFramePr>
        <p:xfrm>
          <a:off x="182880" y="2467258"/>
          <a:ext cx="6592570" cy="538480"/>
        </p:xfrm>
        <a:graphic>
          <a:graphicData uri="http://schemas.openxmlformats.org/drawingml/2006/table">
            <a:tbl>
              <a:tblPr firstRow="1" firstCol="1" bandRow="1"/>
              <a:tblGrid>
                <a:gridCol w="1266825"/>
                <a:gridCol w="677545"/>
                <a:gridCol w="747395"/>
                <a:gridCol w="897255"/>
                <a:gridCol w="897255"/>
                <a:gridCol w="897255"/>
                <a:gridCol w="1209040"/>
              </a:tblGrid>
              <a:tr h="182880">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Potential EWS</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CDS</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Loan Price</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Moody's</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SNP</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Triggers Exist</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r>
              <a:tr h="177800">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1590</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702</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1,046</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249</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1,119</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816</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1,348</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800">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100.0%</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44.2%</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65.8%</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16.3%</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70.4%</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51.3%</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84.8%</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2"/>
          <p:cNvSpPr>
            <a:spLocks noChangeArrowheads="1"/>
          </p:cNvSpPr>
          <p:nvPr/>
        </p:nvSpPr>
        <p:spPr bwMode="auto">
          <a:xfrm>
            <a:off x="182880" y="1400322"/>
            <a:ext cx="53864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a:solidFill>
                  <a:srgbClr val="000000"/>
                </a:solidFill>
                <a:ea typeface="Times New Roman" pitchFamily="18" charset="0"/>
                <a:cs typeface="Times New Roman" pitchFamily="18" charset="0"/>
              </a:rPr>
              <a:t>Predictor Coverage as of March 31, 2016</a:t>
            </a:r>
            <a:endParaRPr lang="en-US" altLang="zh-CN" sz="1600" dirty="0"/>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242 of portfolio obligors (15.2%) are not covered by any EWS market indicators.</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1,348 obligors are within EWS scope and are covered by at least one trigger.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EDFs cover 65.8% of the portfolio.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Over the longer term, 2.8% of obligors are downgraded each month on average.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34978964"/>
              </p:ext>
            </p:extLst>
          </p:nvPr>
        </p:nvGraphicFramePr>
        <p:xfrm>
          <a:off x="182880" y="4433218"/>
          <a:ext cx="6592570" cy="538480"/>
        </p:xfrm>
        <a:graphic>
          <a:graphicData uri="http://schemas.openxmlformats.org/drawingml/2006/table">
            <a:tbl>
              <a:tblPr firstRow="1" firstCol="1" bandRow="1"/>
              <a:tblGrid>
                <a:gridCol w="1266825"/>
                <a:gridCol w="677545"/>
                <a:gridCol w="747395"/>
                <a:gridCol w="897255"/>
                <a:gridCol w="897255"/>
                <a:gridCol w="897255"/>
                <a:gridCol w="1209040"/>
              </a:tblGrid>
              <a:tr h="182880">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Potential EWS</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CDS</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Loan Price</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Moody's</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SNP</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Triggers Exist</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4"/>
                    </a:solidFill>
                  </a:tcPr>
                </a:tc>
              </a:tr>
              <a:tr h="177800">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1612</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655</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1,011</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237</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1,062</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Calibri"/>
                          <a:cs typeface="Times New Roman"/>
                        </a:rPr>
                        <a:t>1118</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1,291</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7800">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100.0%</a:t>
                      </a:r>
                      <a:endParaRPr lang="en-US"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40.6%</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62.7%</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14.7%</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65.9%</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69.4%</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80.1%</a:t>
                      </a:r>
                      <a:endParaRPr lang="en-US"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2"/>
          <p:cNvSpPr>
            <a:spLocks noChangeArrowheads="1"/>
          </p:cNvSpPr>
          <p:nvPr/>
        </p:nvSpPr>
        <p:spPr bwMode="auto">
          <a:xfrm>
            <a:off x="182880" y="3211592"/>
            <a:ext cx="53864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a:solidFill>
                  <a:srgbClr val="000000"/>
                </a:solidFill>
                <a:ea typeface="Times New Roman" pitchFamily="18" charset="0"/>
                <a:cs typeface="Times New Roman" pitchFamily="18" charset="0"/>
              </a:rPr>
              <a:t>Predictor Coverage as of March 31, 2017</a:t>
            </a:r>
            <a:endParaRPr lang="en-US" altLang="zh-CN" sz="1600" dirty="0"/>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lang="en-US" altLang="en-US" sz="1100" dirty="0" smtClean="0">
                <a:solidFill>
                  <a:srgbClr val="000000"/>
                </a:solidFill>
                <a:latin typeface="Times New Roman" pitchFamily="18" charset="0"/>
                <a:ea typeface="Book Antiqua" pitchFamily="18" charset="0"/>
                <a:cs typeface="Times New Roman" pitchFamily="18" charset="0"/>
              </a:rPr>
              <a:t>321</a:t>
            </a: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 of portfolio obligors (19.9%) are not covered by any EWS market indicators.</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1,291 obligors are within EWS scope and are covered by at least one trigger.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EDFs cover 62.7% of the portfolio.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defTabSz="914400" rtl="0" eaLnBrk="0" fontAlgn="base" latinLnBrk="0" hangingPunct="0">
              <a:lnSpc>
                <a:spcPct val="100000"/>
              </a:lnSpc>
              <a:spcBef>
                <a:spcPct val="0"/>
              </a:spcBef>
              <a:spcAft>
                <a:spcPct val="0"/>
              </a:spcAft>
              <a:buClrTx/>
              <a:buSzPct val="100000"/>
              <a:buFontTx/>
              <a:buAutoNum type="arabicParenBoth"/>
              <a:tabLst/>
            </a:pPr>
            <a:r>
              <a:rPr kumimoji="0" lang="en-US" altLang="en-US" sz="1100" b="0" i="0" u="none" strike="noStrike" cap="none" normalizeH="0" baseline="0" dirty="0" smtClean="0">
                <a:ln>
                  <a:noFill/>
                </a:ln>
                <a:solidFill>
                  <a:srgbClr val="000000"/>
                </a:solidFill>
                <a:effectLst/>
                <a:latin typeface="Times New Roman" pitchFamily="18" charset="0"/>
                <a:ea typeface="Book Antiqua" pitchFamily="18" charset="0"/>
                <a:cs typeface="Times New Roman" pitchFamily="18" charset="0"/>
              </a:rPr>
              <a:t>Over the longer term, 1.6% of obligors are downgraded each month on average.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2"/>
          <p:cNvSpPr>
            <a:spLocks noChangeArrowheads="1"/>
          </p:cNvSpPr>
          <p:nvPr/>
        </p:nvSpPr>
        <p:spPr bwMode="auto">
          <a:xfrm>
            <a:off x="182880" y="956876"/>
            <a:ext cx="25058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b="1" dirty="0" smtClean="0">
                <a:solidFill>
                  <a:srgbClr val="000000"/>
                </a:solidFill>
                <a:ea typeface="Times New Roman" pitchFamily="18" charset="0"/>
                <a:cs typeface="Times New Roman" pitchFamily="18" charset="0"/>
              </a:rPr>
              <a:t>I. Predictor Coverage</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00856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82880" y="1093309"/>
            <a:ext cx="51331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987425" algn="l"/>
              </a:tabLst>
              <a:defRPr>
                <a:solidFill>
                  <a:schemeClr val="tx1"/>
                </a:solidFill>
                <a:latin typeface="Arial" pitchFamily="34" charset="0"/>
                <a:cs typeface="Arial" pitchFamily="34" charset="0"/>
              </a:defRPr>
            </a:lvl1pPr>
            <a:lvl2pPr>
              <a:tabLst>
                <a:tab pos="987425" algn="l"/>
              </a:tabLst>
              <a:defRPr>
                <a:solidFill>
                  <a:schemeClr val="tx1"/>
                </a:solidFill>
                <a:latin typeface="Arial" pitchFamily="34" charset="0"/>
                <a:cs typeface="Arial" pitchFamily="34" charset="0"/>
              </a:defRPr>
            </a:lvl2pPr>
            <a:lvl3pPr>
              <a:tabLst>
                <a:tab pos="987425" algn="l"/>
              </a:tabLst>
              <a:defRPr>
                <a:solidFill>
                  <a:schemeClr val="tx1"/>
                </a:solidFill>
                <a:latin typeface="Arial" pitchFamily="34" charset="0"/>
                <a:cs typeface="Arial" pitchFamily="34" charset="0"/>
              </a:defRPr>
            </a:lvl3pPr>
            <a:lvl4pPr>
              <a:tabLst>
                <a:tab pos="987425" algn="l"/>
              </a:tabLst>
              <a:defRPr>
                <a:solidFill>
                  <a:schemeClr val="tx1"/>
                </a:solidFill>
                <a:latin typeface="Arial" pitchFamily="34" charset="0"/>
                <a:cs typeface="Arial" pitchFamily="34" charset="0"/>
              </a:defRPr>
            </a:lvl4pPr>
            <a:lvl5pPr>
              <a:tabLst>
                <a:tab pos="987425" algn="l"/>
              </a:tabLst>
              <a:defRPr>
                <a:solidFill>
                  <a:schemeClr val="tx1"/>
                </a:solidFill>
                <a:latin typeface="Arial" pitchFamily="34" charset="0"/>
                <a:cs typeface="Arial" pitchFamily="34" charset="0"/>
              </a:defRPr>
            </a:lvl5pPr>
            <a:lvl6pPr fontAlgn="base">
              <a:spcBef>
                <a:spcPct val="0"/>
              </a:spcBef>
              <a:spcAft>
                <a:spcPct val="0"/>
              </a:spcAft>
              <a:tabLst>
                <a:tab pos="987425" algn="l"/>
              </a:tabLst>
              <a:defRPr>
                <a:solidFill>
                  <a:schemeClr val="tx1"/>
                </a:solidFill>
                <a:latin typeface="Arial" pitchFamily="34" charset="0"/>
                <a:cs typeface="Arial" pitchFamily="34" charset="0"/>
              </a:defRPr>
            </a:lvl6pPr>
            <a:lvl7pPr fontAlgn="base">
              <a:spcBef>
                <a:spcPct val="0"/>
              </a:spcBef>
              <a:spcAft>
                <a:spcPct val="0"/>
              </a:spcAft>
              <a:tabLst>
                <a:tab pos="987425" algn="l"/>
              </a:tabLst>
              <a:defRPr>
                <a:solidFill>
                  <a:schemeClr val="tx1"/>
                </a:solidFill>
                <a:latin typeface="Arial" pitchFamily="34" charset="0"/>
                <a:cs typeface="Arial" pitchFamily="34" charset="0"/>
              </a:defRPr>
            </a:lvl7pPr>
            <a:lvl8pPr fontAlgn="base">
              <a:spcBef>
                <a:spcPct val="0"/>
              </a:spcBef>
              <a:spcAft>
                <a:spcPct val="0"/>
              </a:spcAft>
              <a:tabLst>
                <a:tab pos="987425" algn="l"/>
              </a:tabLst>
              <a:defRPr>
                <a:solidFill>
                  <a:schemeClr val="tx1"/>
                </a:solidFill>
                <a:latin typeface="Arial" pitchFamily="34" charset="0"/>
                <a:cs typeface="Arial" pitchFamily="34" charset="0"/>
              </a:defRPr>
            </a:lvl8pPr>
            <a:lvl9pPr fontAlgn="base">
              <a:spcBef>
                <a:spcPct val="0"/>
              </a:spcBef>
              <a:spcAft>
                <a:spcPct val="0"/>
              </a:spcAft>
              <a:tabLst>
                <a:tab pos="98742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87425" algn="l"/>
              </a:tabLst>
            </a:pPr>
            <a:r>
              <a:rPr kumimoji="0" lang="en-US" altLang="zh-CN" sz="1200" b="1"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 of total number</a:t>
            </a:r>
            <a:r>
              <a:rPr kumimoji="0" lang="en-US" altLang="zh-CN" sz="1200" b="1" i="0" u="none" strike="noStrike" cap="none" normalizeH="0" dirty="0" smtClean="0">
                <a:ln>
                  <a:noFill/>
                </a:ln>
                <a:solidFill>
                  <a:srgbClr val="000000"/>
                </a:solidFill>
                <a:effectLst/>
                <a:latin typeface="Arial" pitchFamily="34" charset="0"/>
                <a:ea typeface="Times New Roman" pitchFamily="18" charset="0"/>
                <a:cs typeface="Times New Roman" pitchFamily="18" charset="0"/>
              </a:rPr>
              <a:t> of </a:t>
            </a:r>
            <a:r>
              <a:rPr kumimoji="0" lang="en-US" altLang="zh-CN" sz="1200" b="1"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BTMU Downgrade projected</a:t>
            </a:r>
            <a:r>
              <a:rPr kumimoji="0" lang="en-US" altLang="zh-CN" sz="1200" b="1" i="0" u="none" strike="noStrike" cap="none" normalizeH="0" dirty="0" smtClean="0">
                <a:ln>
                  <a:noFill/>
                </a:ln>
                <a:solidFill>
                  <a:srgbClr val="000000"/>
                </a:solidFill>
                <a:effectLst/>
                <a:latin typeface="Arial" pitchFamily="34" charset="0"/>
                <a:ea typeface="Times New Roman" pitchFamily="18" charset="0"/>
                <a:cs typeface="Times New Roman" pitchFamily="18" charset="0"/>
              </a:rPr>
              <a:t> by EW </a:t>
            </a:r>
            <a:r>
              <a:rPr kumimoji="0" lang="en-US" altLang="zh-CN" sz="1200" b="1"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Indicators*</a:t>
            </a:r>
            <a:endParaRPr kumimoji="0" lang="en-US" altLang="zh-CN" sz="1100" i="0" u="none" strike="noStrike" cap="none" normalizeH="0" baseline="0" dirty="0" smtClean="0">
              <a:ln>
                <a:noFill/>
              </a:ln>
              <a:solidFill>
                <a:schemeClr val="tx1"/>
              </a:solidFill>
              <a:effectLst/>
              <a:latin typeface="Arial" pitchFamily="34" charset="0"/>
              <a:cs typeface="Arial" pitchFamily="34" charset="0"/>
            </a:endParaRPr>
          </a:p>
        </p:txBody>
      </p:sp>
      <p:sp>
        <p:nvSpPr>
          <p:cNvPr id="2" name="Title 1"/>
          <p:cNvSpPr>
            <a:spLocks noGrp="1"/>
          </p:cNvSpPr>
          <p:nvPr>
            <p:ph type="title"/>
          </p:nvPr>
        </p:nvSpPr>
        <p:spPr>
          <a:xfrm>
            <a:off x="182880" y="395288"/>
            <a:ext cx="8228012" cy="385762"/>
          </a:xfrm>
        </p:spPr>
        <p:txBody>
          <a:bodyPr/>
          <a:lstStyle/>
          <a:p>
            <a:r>
              <a:rPr lang="en-US" dirty="0" smtClean="0"/>
              <a:t>Quick View of EWS Back testing for FY 2017</a:t>
            </a:r>
            <a:endParaRPr lang="en-US" dirty="0"/>
          </a:p>
        </p:txBody>
      </p:sp>
      <p:sp>
        <p:nvSpPr>
          <p:cNvPr id="5" name="Slide Number Placeholder 4"/>
          <p:cNvSpPr>
            <a:spLocks noGrp="1"/>
          </p:cNvSpPr>
          <p:nvPr>
            <p:ph type="sldNum" sz="quarter" idx="13"/>
          </p:nvPr>
        </p:nvSpPr>
        <p:spPr>
          <a:xfrm>
            <a:off x="8686800" y="6629400"/>
            <a:ext cx="182562" cy="180975"/>
          </a:xfrm>
        </p:spPr>
        <p:txBody>
          <a:bodyPr/>
          <a:lstStyle/>
          <a:p>
            <a:pPr>
              <a:defRPr/>
            </a:pPr>
            <a:fld id="{7A33CD0C-9CEF-4342-8DD1-C8BD5D6FB050}" type="slidenum">
              <a:rPr lang="en-US" smtClean="0"/>
              <a:pPr>
                <a:defRPr/>
              </a:pPr>
              <a:t>26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89248390"/>
              </p:ext>
            </p:extLst>
          </p:nvPr>
        </p:nvGraphicFramePr>
        <p:xfrm>
          <a:off x="182880" y="1342604"/>
          <a:ext cx="5725476" cy="1756146"/>
        </p:xfrm>
        <a:graphic>
          <a:graphicData uri="http://schemas.openxmlformats.org/drawingml/2006/table">
            <a:tbl>
              <a:tblPr firstRow="1" firstCol="1" bandRow="1"/>
              <a:tblGrid>
                <a:gridCol w="422910"/>
                <a:gridCol w="802322"/>
                <a:gridCol w="497522"/>
                <a:gridCol w="497522"/>
                <a:gridCol w="724535"/>
                <a:gridCol w="724535"/>
                <a:gridCol w="724535"/>
                <a:gridCol w="607060"/>
                <a:gridCol w="724535"/>
              </a:tblGrid>
              <a:tr h="232146">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Year</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Any Trigger</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CDS</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EDF</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 1MV</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 3MV</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Loan Price</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Moody's</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SNP</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2008</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64.0%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51.5%</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60.7%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31.6%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50.4%</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95.5%</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3.4%</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1.1%</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2009</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42.7%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31.6%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43.0%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5.8%</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7.6%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38.1%</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14.6%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10.6%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2.3%</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3.6%</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2011</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21.4%</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7.6%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18.4%</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6.1%</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3.3%</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2012</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30.3%</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12.1%</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27.0%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6.3%</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6.3%</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2.8%</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2.7%</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2013</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9.1%</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26.3%</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7.0%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2014</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15.7%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9.7%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5.8%</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4.7%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0.0%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3.6%</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1.5%</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2015</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47.10%</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62%</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24%</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18%</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15%</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12%</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2016</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32.3%</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37.8%</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19.9%</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7.7%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4.8%</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10.5%</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1.9</a:t>
                      </a:r>
                      <a:r>
                        <a:rPr lang="en-US" sz="1000" dirty="0" smtClean="0">
                          <a:solidFill>
                            <a:srgbClr val="000000"/>
                          </a:solidFill>
                          <a:effectLst/>
                          <a:latin typeface="Times New Roman"/>
                          <a:ea typeface="Times New Roman"/>
                          <a:cs typeface="Times New Roman"/>
                        </a:rPr>
                        <a:t>%</a:t>
                      </a:r>
                      <a:r>
                        <a:rPr lang="en-US" sz="1000" dirty="0">
                          <a:solidFill>
                            <a:srgbClr val="000000"/>
                          </a:solidFill>
                          <a:effectLst/>
                          <a:latin typeface="Times New Roman"/>
                          <a:ea typeface="Times New Roman"/>
                          <a:cs typeface="Times New Roman"/>
                        </a:rPr>
                        <a:t> </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521">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2017</a:t>
                      </a:r>
                      <a:endParaRPr lang="en-US" sz="110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smtClean="0">
                          <a:solidFill>
                            <a:srgbClr val="000000"/>
                          </a:solidFill>
                          <a:effectLst/>
                          <a:latin typeface="Times New Roman"/>
                          <a:ea typeface="Times New Roman"/>
                          <a:cs typeface="Times New Roman"/>
                        </a:rPr>
                        <a:t>22.3%</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20.9%</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23.0%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7.5%</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14.4%</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0.0%</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3.2%</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1.1%</a:t>
                      </a:r>
                      <a:endParaRPr lang="en-US" sz="1100" dirty="0">
                        <a:effectLst/>
                        <a:latin typeface="Book Antiqua"/>
                        <a:ea typeface="Book Antiqu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82880" y="3881189"/>
            <a:ext cx="54809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950913" algn="l"/>
              </a:tabLst>
              <a:defRPr>
                <a:solidFill>
                  <a:schemeClr val="tx1"/>
                </a:solidFill>
                <a:latin typeface="Arial" pitchFamily="34" charset="0"/>
                <a:cs typeface="Arial" pitchFamily="34" charset="0"/>
              </a:defRPr>
            </a:lvl1pPr>
            <a:lvl2pPr>
              <a:tabLst>
                <a:tab pos="950913" algn="l"/>
              </a:tabLst>
              <a:defRPr>
                <a:solidFill>
                  <a:schemeClr val="tx1"/>
                </a:solidFill>
                <a:latin typeface="Arial" pitchFamily="34" charset="0"/>
                <a:cs typeface="Arial" pitchFamily="34" charset="0"/>
              </a:defRPr>
            </a:lvl2pPr>
            <a:lvl3pPr>
              <a:tabLst>
                <a:tab pos="950913" algn="l"/>
              </a:tabLst>
              <a:defRPr>
                <a:solidFill>
                  <a:schemeClr val="tx1"/>
                </a:solidFill>
                <a:latin typeface="Arial" pitchFamily="34" charset="0"/>
                <a:cs typeface="Arial" pitchFamily="34" charset="0"/>
              </a:defRPr>
            </a:lvl3pPr>
            <a:lvl4pPr>
              <a:tabLst>
                <a:tab pos="950913" algn="l"/>
              </a:tabLst>
              <a:defRPr>
                <a:solidFill>
                  <a:schemeClr val="tx1"/>
                </a:solidFill>
                <a:latin typeface="Arial" pitchFamily="34" charset="0"/>
                <a:cs typeface="Arial" pitchFamily="34" charset="0"/>
              </a:defRPr>
            </a:lvl4pPr>
            <a:lvl5pPr>
              <a:tabLst>
                <a:tab pos="950913" algn="l"/>
              </a:tabLst>
              <a:defRPr>
                <a:solidFill>
                  <a:schemeClr val="tx1"/>
                </a:solidFill>
                <a:latin typeface="Arial" pitchFamily="34" charset="0"/>
                <a:cs typeface="Arial" pitchFamily="34" charset="0"/>
              </a:defRPr>
            </a:lvl5pPr>
            <a:lvl6pPr fontAlgn="base">
              <a:spcBef>
                <a:spcPct val="0"/>
              </a:spcBef>
              <a:spcAft>
                <a:spcPct val="0"/>
              </a:spcAft>
              <a:tabLst>
                <a:tab pos="950913" algn="l"/>
              </a:tabLst>
              <a:defRPr>
                <a:solidFill>
                  <a:schemeClr val="tx1"/>
                </a:solidFill>
                <a:latin typeface="Arial" pitchFamily="34" charset="0"/>
                <a:cs typeface="Arial" pitchFamily="34" charset="0"/>
              </a:defRPr>
            </a:lvl6pPr>
            <a:lvl7pPr fontAlgn="base">
              <a:spcBef>
                <a:spcPct val="0"/>
              </a:spcBef>
              <a:spcAft>
                <a:spcPct val="0"/>
              </a:spcAft>
              <a:tabLst>
                <a:tab pos="950913" algn="l"/>
              </a:tabLst>
              <a:defRPr>
                <a:solidFill>
                  <a:schemeClr val="tx1"/>
                </a:solidFill>
                <a:latin typeface="Arial" pitchFamily="34" charset="0"/>
                <a:cs typeface="Arial" pitchFamily="34" charset="0"/>
              </a:defRPr>
            </a:lvl7pPr>
            <a:lvl8pPr fontAlgn="base">
              <a:spcBef>
                <a:spcPct val="0"/>
              </a:spcBef>
              <a:spcAft>
                <a:spcPct val="0"/>
              </a:spcAft>
              <a:tabLst>
                <a:tab pos="950913" algn="l"/>
              </a:tabLst>
              <a:defRPr>
                <a:solidFill>
                  <a:schemeClr val="tx1"/>
                </a:solidFill>
                <a:latin typeface="Arial" pitchFamily="34" charset="0"/>
                <a:cs typeface="Arial" pitchFamily="34" charset="0"/>
              </a:defRPr>
            </a:lvl8pPr>
            <a:lvl9pPr fontAlgn="base">
              <a:spcBef>
                <a:spcPct val="0"/>
              </a:spcBef>
              <a:spcAft>
                <a:spcPct val="0"/>
              </a:spcAft>
              <a:tabLst>
                <a:tab pos="950913"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950913" algn="l"/>
              </a:tabLst>
            </a:pPr>
            <a:r>
              <a:rPr kumimoji="0" lang="en-US" altLang="zh-CN" sz="1200" b="1"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 of total number of EW</a:t>
            </a:r>
            <a:r>
              <a:rPr kumimoji="0" lang="en-US" altLang="zh-CN" sz="1200" b="1" i="0" u="none" strike="noStrike" cap="none" normalizeH="0" dirty="0" smtClean="0">
                <a:ln>
                  <a:noFill/>
                </a:ln>
                <a:solidFill>
                  <a:srgbClr val="000000"/>
                </a:solidFill>
                <a:effectLst/>
                <a:latin typeface="Arial" pitchFamily="34" charset="0"/>
                <a:ea typeface="Times New Roman" pitchFamily="18" charset="0"/>
                <a:cs typeface="Times New Roman" pitchFamily="18" charset="0"/>
              </a:rPr>
              <a:t> t</a:t>
            </a:r>
            <a:r>
              <a:rPr kumimoji="0" lang="en-US" altLang="zh-CN" sz="1200" b="1"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rPr>
              <a:t>riggers correctly projected BTMU downgrade**</a:t>
            </a:r>
          </a:p>
        </p:txBody>
      </p:sp>
      <p:graphicFrame>
        <p:nvGraphicFramePr>
          <p:cNvPr id="9" name="Table 8"/>
          <p:cNvGraphicFramePr>
            <a:graphicFrameLocks noGrp="1"/>
          </p:cNvGraphicFramePr>
          <p:nvPr>
            <p:extLst>
              <p:ext uri="{D42A27DB-BD31-4B8C-83A1-F6EECF244321}">
                <p14:modId xmlns:p14="http://schemas.microsoft.com/office/powerpoint/2010/main" val="2906801722"/>
              </p:ext>
            </p:extLst>
          </p:nvPr>
        </p:nvGraphicFramePr>
        <p:xfrm>
          <a:off x="182880" y="4121905"/>
          <a:ext cx="5443855" cy="2089785"/>
        </p:xfrm>
        <a:graphic>
          <a:graphicData uri="http://schemas.openxmlformats.org/drawingml/2006/table">
            <a:tbl>
              <a:tblPr firstRow="1" firstCol="1" bandRow="1"/>
              <a:tblGrid>
                <a:gridCol w="414973"/>
                <a:gridCol w="799147"/>
                <a:gridCol w="497840"/>
                <a:gridCol w="497840"/>
                <a:gridCol w="705485"/>
                <a:gridCol w="705485"/>
                <a:gridCol w="721360"/>
                <a:gridCol w="603885"/>
                <a:gridCol w="497840"/>
              </a:tblGrid>
              <a:tr h="260985">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Year</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Any Trigger</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CDS</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 1MV</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EDF 3MV</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Loan Price</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a:solidFill>
                            <a:srgbClr val="000000"/>
                          </a:solidFill>
                          <a:effectLst/>
                          <a:latin typeface="Times New Roman"/>
                          <a:ea typeface="Times New Roman"/>
                          <a:cs typeface="Times New Roman"/>
                        </a:rPr>
                        <a:t>Moody's</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1000" dirty="0">
                          <a:solidFill>
                            <a:srgbClr val="000000"/>
                          </a:solidFill>
                          <a:effectLst/>
                          <a:latin typeface="Times New Roman"/>
                          <a:ea typeface="Times New Roman"/>
                          <a:cs typeface="Times New Roman"/>
                        </a:rPr>
                        <a:t>SNP</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2008</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23.1%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35.7%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27.1%</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25.6%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29.0%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20.5%</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19.6%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2009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13.7%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14.6%</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16.0%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30.4%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12.0%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3.6%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25.0%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2010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7.2%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12.2%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6.0%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7.7%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2011</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5.7%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12.0%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5.7%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5.0%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6.3%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25.0%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7.7%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2012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8.3%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9.9%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9.7%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9.1%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4.2%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7.7%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60.0%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2013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19.7%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2014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3.6%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2.8%</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0.0%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2015</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9%</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15%</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2016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5.6%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17.4%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13.8%</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14.6%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solidFill>
                            <a:srgbClr val="000000"/>
                          </a:solidFill>
                          <a:effectLst/>
                          <a:latin typeface="Times New Roman"/>
                          <a:ea typeface="Times New Roman"/>
                          <a:cs typeface="Times New Roman"/>
                        </a:rPr>
                        <a:t>13.2%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20.2%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33.3%</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2017</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 </a:t>
                      </a:r>
                      <a:r>
                        <a:rPr lang="en-US" sz="900" dirty="0" smtClean="0">
                          <a:solidFill>
                            <a:srgbClr val="000000"/>
                          </a:solidFill>
                          <a:effectLst/>
                          <a:latin typeface="Times New Roman"/>
                          <a:ea typeface="Times New Roman"/>
                          <a:cs typeface="Times New Roman"/>
                        </a:rPr>
                        <a:t>3.8%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4.9%</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4.6%</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4.4%</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3.8%</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0.0%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4.0%</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solidFill>
                            <a:srgbClr val="000000"/>
                          </a:solidFill>
                          <a:effectLst/>
                          <a:latin typeface="Times New Roman"/>
                          <a:ea typeface="Times New Roman"/>
                          <a:cs typeface="Times New Roman"/>
                        </a:rPr>
                        <a:t>11.1%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ectangle 2"/>
          <p:cNvSpPr>
            <a:spLocks noChangeArrowheads="1"/>
          </p:cNvSpPr>
          <p:nvPr/>
        </p:nvSpPr>
        <p:spPr bwMode="auto">
          <a:xfrm>
            <a:off x="182880" y="3173647"/>
            <a:ext cx="4899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987425" algn="l"/>
              </a:tabLst>
              <a:defRPr>
                <a:solidFill>
                  <a:schemeClr val="tx1"/>
                </a:solidFill>
                <a:latin typeface="Arial" pitchFamily="34" charset="0"/>
                <a:cs typeface="Arial" pitchFamily="34" charset="0"/>
              </a:defRPr>
            </a:lvl1pPr>
            <a:lvl2pPr>
              <a:tabLst>
                <a:tab pos="987425" algn="l"/>
              </a:tabLst>
              <a:defRPr>
                <a:solidFill>
                  <a:schemeClr val="tx1"/>
                </a:solidFill>
                <a:latin typeface="Arial" pitchFamily="34" charset="0"/>
                <a:cs typeface="Arial" pitchFamily="34" charset="0"/>
              </a:defRPr>
            </a:lvl2pPr>
            <a:lvl3pPr>
              <a:tabLst>
                <a:tab pos="987425" algn="l"/>
              </a:tabLst>
              <a:defRPr>
                <a:solidFill>
                  <a:schemeClr val="tx1"/>
                </a:solidFill>
                <a:latin typeface="Arial" pitchFamily="34" charset="0"/>
                <a:cs typeface="Arial" pitchFamily="34" charset="0"/>
              </a:defRPr>
            </a:lvl3pPr>
            <a:lvl4pPr>
              <a:tabLst>
                <a:tab pos="987425" algn="l"/>
              </a:tabLst>
              <a:defRPr>
                <a:solidFill>
                  <a:schemeClr val="tx1"/>
                </a:solidFill>
                <a:latin typeface="Arial" pitchFamily="34" charset="0"/>
                <a:cs typeface="Arial" pitchFamily="34" charset="0"/>
              </a:defRPr>
            </a:lvl4pPr>
            <a:lvl5pPr>
              <a:tabLst>
                <a:tab pos="987425" algn="l"/>
              </a:tabLst>
              <a:defRPr>
                <a:solidFill>
                  <a:schemeClr val="tx1"/>
                </a:solidFill>
                <a:latin typeface="Arial" pitchFamily="34" charset="0"/>
                <a:cs typeface="Arial" pitchFamily="34" charset="0"/>
              </a:defRPr>
            </a:lvl5pPr>
            <a:lvl6pPr fontAlgn="base">
              <a:spcBef>
                <a:spcPct val="0"/>
              </a:spcBef>
              <a:spcAft>
                <a:spcPct val="0"/>
              </a:spcAft>
              <a:tabLst>
                <a:tab pos="987425" algn="l"/>
              </a:tabLst>
              <a:defRPr>
                <a:solidFill>
                  <a:schemeClr val="tx1"/>
                </a:solidFill>
                <a:latin typeface="Arial" pitchFamily="34" charset="0"/>
                <a:cs typeface="Arial" pitchFamily="34" charset="0"/>
              </a:defRPr>
            </a:lvl6pPr>
            <a:lvl7pPr fontAlgn="base">
              <a:spcBef>
                <a:spcPct val="0"/>
              </a:spcBef>
              <a:spcAft>
                <a:spcPct val="0"/>
              </a:spcAft>
              <a:tabLst>
                <a:tab pos="987425" algn="l"/>
              </a:tabLst>
              <a:defRPr>
                <a:solidFill>
                  <a:schemeClr val="tx1"/>
                </a:solidFill>
                <a:latin typeface="Arial" pitchFamily="34" charset="0"/>
                <a:cs typeface="Arial" pitchFamily="34" charset="0"/>
              </a:defRPr>
            </a:lvl7pPr>
            <a:lvl8pPr fontAlgn="base">
              <a:spcBef>
                <a:spcPct val="0"/>
              </a:spcBef>
              <a:spcAft>
                <a:spcPct val="0"/>
              </a:spcAft>
              <a:tabLst>
                <a:tab pos="987425" algn="l"/>
              </a:tabLst>
              <a:defRPr>
                <a:solidFill>
                  <a:schemeClr val="tx1"/>
                </a:solidFill>
                <a:latin typeface="Arial" pitchFamily="34" charset="0"/>
                <a:cs typeface="Arial" pitchFamily="34" charset="0"/>
              </a:defRPr>
            </a:lvl8pPr>
            <a:lvl9pPr fontAlgn="base">
              <a:spcBef>
                <a:spcPct val="0"/>
              </a:spcBef>
              <a:spcAft>
                <a:spcPct val="0"/>
              </a:spcAft>
              <a:tabLst>
                <a:tab pos="987425" algn="l"/>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87425" algn="l"/>
              </a:tabLst>
            </a:pPr>
            <a:r>
              <a:rPr kumimoji="0" lang="en-US" altLang="zh-CN" sz="8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Within three months before downgrade</a:t>
            </a:r>
            <a:endParaRPr kumimoji="0" lang="en-US" altLang="zh-CN" sz="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87425" algn="l"/>
              </a:tabLst>
            </a:pPr>
            <a:r>
              <a:rPr kumimoji="0" lang="en-US" altLang="zh-CN" sz="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 = downgraded preceded by specific trigger / the downgrade cases with specific trigger exist</a:t>
            </a:r>
            <a:r>
              <a:rPr kumimoji="0" lang="en-US" altLang="zh-CN" sz="6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2"/>
          <p:cNvSpPr>
            <a:spLocks noChangeArrowheads="1"/>
          </p:cNvSpPr>
          <p:nvPr/>
        </p:nvSpPr>
        <p:spPr bwMode="auto">
          <a:xfrm>
            <a:off x="182880" y="801608"/>
            <a:ext cx="23006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b="1" dirty="0" smtClean="0">
                <a:solidFill>
                  <a:srgbClr val="000000"/>
                </a:solidFill>
                <a:ea typeface="Times New Roman" pitchFamily="18" charset="0"/>
                <a:cs typeface="Times New Roman" pitchFamily="18" charset="0"/>
              </a:rPr>
              <a:t>II</a:t>
            </a:r>
            <a:r>
              <a:rPr lang="en-US" altLang="zh-CN" b="1" dirty="0">
                <a:solidFill>
                  <a:srgbClr val="000000"/>
                </a:solidFill>
                <a:ea typeface="Times New Roman" pitchFamily="18" charset="0"/>
                <a:cs typeface="Times New Roman" pitchFamily="18" charset="0"/>
              </a:rPr>
              <a:t>. </a:t>
            </a:r>
            <a:r>
              <a:rPr lang="en-US" altLang="zh-CN" b="1" dirty="0" smtClean="0">
                <a:solidFill>
                  <a:srgbClr val="000000"/>
                </a:solidFill>
                <a:ea typeface="Times New Roman" pitchFamily="18" charset="0"/>
                <a:cs typeface="Times New Roman" pitchFamily="18" charset="0"/>
              </a:rPr>
              <a:t>Trigger </a:t>
            </a:r>
            <a:r>
              <a:rPr lang="en-US" altLang="zh-CN" b="1" dirty="0">
                <a:solidFill>
                  <a:srgbClr val="000000"/>
                </a:solidFill>
                <a:ea typeface="Times New Roman" pitchFamily="18" charset="0"/>
                <a:cs typeface="Times New Roman" pitchFamily="18" charset="0"/>
              </a:rPr>
              <a:t>Evidence</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82880" y="6190269"/>
            <a:ext cx="4572000" cy="461665"/>
          </a:xfrm>
          <a:prstGeom prst="rect">
            <a:avLst/>
          </a:prstGeom>
        </p:spPr>
        <p:txBody>
          <a:bodyPr>
            <a:spAutoFit/>
          </a:bodyPr>
          <a:lstStyle/>
          <a:p>
            <a:pPr fontAlgn="b"/>
            <a:r>
              <a:rPr lang="en-US" sz="600" b="1" dirty="0"/>
              <a:t>** Downgrade happen within three months after trigger</a:t>
            </a:r>
            <a:endParaRPr lang="en-US" sz="600" dirty="0"/>
          </a:p>
          <a:p>
            <a:pPr fontAlgn="b"/>
            <a:r>
              <a:rPr lang="en-US" sz="600" b="1" dirty="0"/>
              <a:t>** Count of times Trigger breaches</a:t>
            </a:r>
            <a:endParaRPr lang="en-US" sz="600" dirty="0"/>
          </a:p>
          <a:p>
            <a:pPr fontAlgn="b"/>
            <a:r>
              <a:rPr lang="en-US" sz="600" b="1" dirty="0"/>
              <a:t>** if both month T and month T+1 trigger a downgrade in month T+2, the downgrade in month T+2 is counted twice</a:t>
            </a:r>
            <a:endParaRPr lang="en-US" sz="600" dirty="0"/>
          </a:p>
          <a:p>
            <a:pPr fontAlgn="b"/>
            <a:r>
              <a:rPr lang="en-US" sz="600" b="1" dirty="0"/>
              <a:t>** Trigger breaches happened between Jan-Dec 2017 ( due to the need of 3 month forward period)</a:t>
            </a:r>
            <a:endParaRPr lang="en-US" altLang="zh-CN" sz="600" dirty="0">
              <a:latin typeface="Arial" pitchFamily="34" charset="0"/>
              <a:cs typeface="Arial" pitchFamily="34" charset="0"/>
            </a:endParaRPr>
          </a:p>
        </p:txBody>
      </p:sp>
      <p:sp>
        <p:nvSpPr>
          <p:cNvPr id="13" name="Rectangle 2"/>
          <p:cNvSpPr>
            <a:spLocks noChangeArrowheads="1"/>
          </p:cNvSpPr>
          <p:nvPr/>
        </p:nvSpPr>
        <p:spPr bwMode="auto">
          <a:xfrm>
            <a:off x="182880" y="3532952"/>
            <a:ext cx="26725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b="1" dirty="0" smtClean="0">
                <a:solidFill>
                  <a:srgbClr val="000000"/>
                </a:solidFill>
                <a:ea typeface="Times New Roman" pitchFamily="18" charset="0"/>
                <a:cs typeface="Times New Roman" pitchFamily="18" charset="0"/>
              </a:rPr>
              <a:t>III</a:t>
            </a:r>
            <a:r>
              <a:rPr lang="en-US" altLang="zh-CN" b="1" dirty="0">
                <a:solidFill>
                  <a:srgbClr val="000000"/>
                </a:solidFill>
                <a:ea typeface="Times New Roman" pitchFamily="18" charset="0"/>
                <a:cs typeface="Times New Roman" pitchFamily="18" charset="0"/>
              </a:rPr>
              <a:t>. </a:t>
            </a:r>
            <a:r>
              <a:rPr lang="en-US" altLang="zh-CN" b="1" dirty="0" smtClean="0">
                <a:solidFill>
                  <a:srgbClr val="000000"/>
                </a:solidFill>
                <a:ea typeface="Times New Roman" pitchFamily="18" charset="0"/>
                <a:cs typeface="Times New Roman" pitchFamily="18" charset="0"/>
              </a:rPr>
              <a:t>Predictor Reliability</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940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a:xfrm>
            <a:off x="8686800" y="6629400"/>
            <a:ext cx="182562" cy="180975"/>
          </a:xfrm>
        </p:spPr>
        <p:txBody>
          <a:bodyPr/>
          <a:lstStyle/>
          <a:p>
            <a:pPr>
              <a:defRPr/>
            </a:pPr>
            <a:fld id="{7A33CD0C-9CEF-4342-8DD1-C8BD5D6FB050}" type="slidenum">
              <a:rPr lang="en-US" smtClean="0"/>
              <a:pPr>
                <a:defRPr/>
              </a:pPr>
              <a:t>27</a:t>
            </a:fld>
            <a:endParaRPr lang="en-US" dirty="0"/>
          </a:p>
        </p:txBody>
      </p:sp>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33327" rIns="0" bIns="0" numCol="1" anchor="ctr" anchorCtr="0" compatLnSpc="1">
            <a:prstTxWarp prst="textNoShape">
              <a:avLst/>
            </a:prstTxWarp>
            <a:spAutoFit/>
          </a:bodyPr>
          <a:lstStyle/>
          <a:p>
            <a:endParaRPr lang="en-US"/>
          </a:p>
        </p:txBody>
      </p:sp>
      <p:grpSp>
        <p:nvGrpSpPr>
          <p:cNvPr id="11" name="Group 10"/>
          <p:cNvGrpSpPr>
            <a:grpSpLocks/>
          </p:cNvGrpSpPr>
          <p:nvPr/>
        </p:nvGrpSpPr>
        <p:grpSpPr bwMode="auto">
          <a:xfrm>
            <a:off x="5277485" y="3783965"/>
            <a:ext cx="560070" cy="193040"/>
            <a:chOff x="8311" y="5959"/>
            <a:chExt cx="882" cy="304"/>
          </a:xfrm>
        </p:grpSpPr>
        <p:sp>
          <p:nvSpPr>
            <p:cNvPr id="12" name="Freeform 11"/>
            <p:cNvSpPr>
              <a:spLocks/>
            </p:cNvSpPr>
            <p:nvPr/>
          </p:nvSpPr>
          <p:spPr bwMode="auto">
            <a:xfrm>
              <a:off x="8311" y="5959"/>
              <a:ext cx="882" cy="304"/>
            </a:xfrm>
            <a:custGeom>
              <a:avLst/>
              <a:gdLst>
                <a:gd name="T0" fmla="+- 0 8311 8311"/>
                <a:gd name="T1" fmla="*/ T0 w 882"/>
                <a:gd name="T2" fmla="+- 0 5959 5959"/>
                <a:gd name="T3" fmla="*/ 5959 h 304"/>
                <a:gd name="T4" fmla="+- 0 9193 8311"/>
                <a:gd name="T5" fmla="*/ T4 w 882"/>
                <a:gd name="T6" fmla="+- 0 5959 5959"/>
                <a:gd name="T7" fmla="*/ 5959 h 304"/>
                <a:gd name="T8" fmla="+- 0 9193 8311"/>
                <a:gd name="T9" fmla="*/ T8 w 882"/>
                <a:gd name="T10" fmla="+- 0 6263 5959"/>
                <a:gd name="T11" fmla="*/ 6263 h 304"/>
                <a:gd name="T12" fmla="+- 0 8311 8311"/>
                <a:gd name="T13" fmla="*/ T12 w 882"/>
                <a:gd name="T14" fmla="+- 0 6263 5959"/>
                <a:gd name="T15" fmla="*/ 6263 h 304"/>
                <a:gd name="T16" fmla="+- 0 8311 8311"/>
                <a:gd name="T17" fmla="*/ T16 w 882"/>
                <a:gd name="T18" fmla="+- 0 5959 5959"/>
                <a:gd name="T19" fmla="*/ 5959 h 304"/>
              </a:gdLst>
              <a:ahLst/>
              <a:cxnLst>
                <a:cxn ang="0">
                  <a:pos x="T1" y="T3"/>
                </a:cxn>
                <a:cxn ang="0">
                  <a:pos x="T5" y="T7"/>
                </a:cxn>
                <a:cxn ang="0">
                  <a:pos x="T9" y="T11"/>
                </a:cxn>
                <a:cxn ang="0">
                  <a:pos x="T13" y="T15"/>
                </a:cxn>
                <a:cxn ang="0">
                  <a:pos x="T17" y="T19"/>
                </a:cxn>
              </a:cxnLst>
              <a:rect l="0" t="0" r="r" b="b"/>
              <a:pathLst>
                <a:path w="882" h="304">
                  <a:moveTo>
                    <a:pt x="0" y="0"/>
                  </a:moveTo>
                  <a:lnTo>
                    <a:pt x="882" y="0"/>
                  </a:lnTo>
                  <a:lnTo>
                    <a:pt x="882" y="304"/>
                  </a:lnTo>
                  <a:lnTo>
                    <a:pt x="0" y="30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4" name="TextBox 13"/>
          <p:cNvSpPr txBox="1"/>
          <p:nvPr/>
        </p:nvSpPr>
        <p:spPr>
          <a:xfrm>
            <a:off x="182880" y="957943"/>
            <a:ext cx="8382000" cy="1246169"/>
          </a:xfrm>
          <a:prstGeom prst="rect">
            <a:avLst/>
          </a:prstGeom>
          <a:noFill/>
        </p:spPr>
        <p:txBody>
          <a:bodyPr wrap="square" lIns="0" tIns="0" rIns="0" bIns="0" rtlCol="0">
            <a:normAutofit/>
          </a:bodyPr>
          <a:lstStyle/>
          <a:p>
            <a:pPr lvl="0"/>
            <a:r>
              <a:rPr lang="en-US" sz="1300" b="1" dirty="0" smtClean="0">
                <a:solidFill>
                  <a:srgbClr val="000000"/>
                </a:solidFill>
                <a:latin typeface="Arial" pitchFamily="34" charset="0"/>
                <a:ea typeface="Times New Roman" pitchFamily="18" charset="0"/>
                <a:cs typeface="Times New Roman" pitchFamily="18" charset="0"/>
              </a:rPr>
              <a:t>Correlation Analysis:</a:t>
            </a:r>
            <a:endParaRPr lang="en-US" sz="1050" dirty="0" smtClean="0"/>
          </a:p>
          <a:p>
            <a:pPr marL="742950" lvl="1" indent="-285750">
              <a:buFont typeface="Wingdings" panose="05000000000000000000" pitchFamily="2" charset="2"/>
              <a:buChar char="§"/>
            </a:pPr>
            <a:r>
              <a:rPr lang="en-US" sz="1050" dirty="0" smtClean="0"/>
              <a:t>Obligor based predictors values are translated into BTMU rating by Risk Technology.</a:t>
            </a:r>
          </a:p>
          <a:p>
            <a:pPr marL="742950" lvl="1" indent="-285750">
              <a:buFont typeface="Wingdings" panose="05000000000000000000" pitchFamily="2" charset="2"/>
              <a:buChar char="§"/>
            </a:pPr>
            <a:r>
              <a:rPr lang="en-US" sz="1050" dirty="0" smtClean="0"/>
              <a:t>Ratings are then mapped to PD</a:t>
            </a:r>
          </a:p>
          <a:p>
            <a:pPr lvl="1"/>
            <a:endParaRPr lang="en-US" sz="1050" dirty="0"/>
          </a:p>
          <a:p>
            <a:pPr marL="0" lvl="1">
              <a:tabLst>
                <a:tab pos="0" algn="l"/>
              </a:tabLst>
            </a:pPr>
            <a:r>
              <a:rPr lang="en-US" sz="1300" b="1" dirty="0" smtClean="0">
                <a:solidFill>
                  <a:srgbClr val="000000"/>
                </a:solidFill>
                <a:latin typeface="Arial" pitchFamily="34" charset="0"/>
                <a:ea typeface="Times New Roman" pitchFamily="18" charset="0"/>
                <a:cs typeface="Times New Roman" pitchFamily="18" charset="0"/>
              </a:rPr>
              <a:t>Key Predictors with higher correlation:</a:t>
            </a:r>
          </a:p>
          <a:p>
            <a:pPr marL="736600" lvl="1" indent="-274638">
              <a:buFont typeface="Wingdings" panose="05000000000000000000" pitchFamily="2" charset="2"/>
              <a:buChar char="§"/>
              <a:tabLst>
                <a:tab pos="0" algn="l"/>
              </a:tabLst>
            </a:pPr>
            <a:r>
              <a:rPr lang="en-US" sz="1050" dirty="0" smtClean="0"/>
              <a:t>Potential predictors for further modeling and thresholds adjustment.</a:t>
            </a:r>
            <a:endParaRPr lang="en-US" sz="1050" dirty="0"/>
          </a:p>
          <a:p>
            <a:pPr marL="736600" lvl="1" indent="-274638">
              <a:buFont typeface="Wingdings" panose="05000000000000000000" pitchFamily="2" charset="2"/>
              <a:buChar char="§"/>
              <a:tabLst>
                <a:tab pos="0" algn="l"/>
              </a:tabLst>
            </a:pPr>
            <a:endParaRPr lang="en-US" sz="1050" dirty="0"/>
          </a:p>
          <a:p>
            <a:pPr marL="0" lvl="1">
              <a:tabLst>
                <a:tab pos="0" algn="l"/>
              </a:tabLst>
            </a:pPr>
            <a:endParaRPr lang="en-US" sz="1300" b="1" dirty="0">
              <a:solidFill>
                <a:srgbClr val="000000"/>
              </a:solidFill>
              <a:latin typeface="Arial" pitchFamily="34" charset="0"/>
              <a:ea typeface="Times New Roman" pitchFamily="18" charset="0"/>
              <a:cs typeface="Times New Roman" pitchFamily="18" charset="0"/>
            </a:endParaRPr>
          </a:p>
          <a:p>
            <a:pPr lvl="1"/>
            <a:endParaRPr lang="en-US" sz="1050" dirty="0" smtClean="0"/>
          </a:p>
        </p:txBody>
      </p:sp>
      <p:sp>
        <p:nvSpPr>
          <p:cNvPr id="17" name="Title 1"/>
          <p:cNvSpPr>
            <a:spLocks noGrp="1"/>
          </p:cNvSpPr>
          <p:nvPr>
            <p:ph type="title"/>
          </p:nvPr>
        </p:nvSpPr>
        <p:spPr>
          <a:xfrm>
            <a:off x="458788" y="87086"/>
            <a:ext cx="8228012" cy="693964"/>
          </a:xfrm>
        </p:spPr>
        <p:txBody>
          <a:bodyPr/>
          <a:lstStyle/>
          <a:p>
            <a:r>
              <a:rPr lang="en-US" dirty="0" smtClean="0"/>
              <a:t>Preliminary Analysis on </a:t>
            </a:r>
            <a:r>
              <a:rPr lang="en-US" dirty="0"/>
              <a:t>C</a:t>
            </a:r>
            <a:r>
              <a:rPr lang="en-US" dirty="0" smtClean="0"/>
              <a:t>orrelation between 3-m lagged predictors to BTMU Downgrades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72766031"/>
              </p:ext>
            </p:extLst>
          </p:nvPr>
        </p:nvGraphicFramePr>
        <p:xfrm>
          <a:off x="260258" y="2636157"/>
          <a:ext cx="5301121" cy="2676406"/>
        </p:xfrm>
        <a:graphic>
          <a:graphicData uri="http://schemas.openxmlformats.org/drawingml/2006/table">
            <a:tbl>
              <a:tblPr/>
              <a:tblGrid>
                <a:gridCol w="4370044"/>
                <a:gridCol w="931077"/>
              </a:tblGrid>
              <a:tr h="102528">
                <a:tc>
                  <a:txBody>
                    <a:bodyPr/>
                    <a:lstStyle/>
                    <a:p>
                      <a:pPr algn="l" fontAlgn="ctr"/>
                      <a:r>
                        <a:rPr lang="en-US" sz="1100" b="1" i="0" u="none" strike="noStrike" dirty="0">
                          <a:solidFill>
                            <a:srgbClr val="000000"/>
                          </a:solidFill>
                          <a:effectLst/>
                          <a:latin typeface="Arial"/>
                        </a:rPr>
                        <a:t> </a:t>
                      </a: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0" u="none" strike="noStrike" dirty="0" smtClean="0">
                          <a:solidFill>
                            <a:srgbClr val="000000"/>
                          </a:solidFill>
                          <a:effectLst/>
                          <a:latin typeface="Arial"/>
                        </a:rPr>
                        <a:t>BTMU PD</a:t>
                      </a:r>
                      <a:endParaRPr lang="en-US" sz="1100" b="1" i="0" u="none" strike="noStrike" dirty="0">
                        <a:solidFill>
                          <a:srgbClr val="000000"/>
                        </a:solidFill>
                        <a:effectLst/>
                        <a:latin typeface="Arial"/>
                      </a:endParaRPr>
                    </a:p>
                  </a:txBody>
                  <a:tcPr marL="6178" marR="6178" marT="61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S&amp;P Implied BTMU </a:t>
                      </a:r>
                      <a:r>
                        <a:rPr lang="en-US" sz="1100" b="1" i="0" u="none" strike="noStrike" dirty="0" smtClean="0">
                          <a:solidFill>
                            <a:srgbClr val="000000"/>
                          </a:solidFill>
                          <a:effectLst/>
                          <a:latin typeface="Arial"/>
                        </a:rPr>
                        <a:t>Rating</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100" b="0" i="0" u="none" strike="noStrike">
                          <a:solidFill>
                            <a:srgbClr val="000000"/>
                          </a:solidFill>
                          <a:effectLst/>
                          <a:latin typeface="Calibri"/>
                        </a:rPr>
                        <a:t>0.43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CDS Spread (5yr</a:t>
                      </a:r>
                      <a:r>
                        <a:rPr lang="en-US" sz="1100" b="1" i="0" u="none" strike="noStrike" dirty="0" smtClean="0">
                          <a:solidFill>
                            <a:srgbClr val="000000"/>
                          </a:solidFill>
                          <a:effectLst/>
                          <a:latin typeface="Arial"/>
                        </a:rPr>
                        <a:t>)</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100" b="0" i="0" u="none" strike="noStrike">
                          <a:solidFill>
                            <a:srgbClr val="000000"/>
                          </a:solidFill>
                          <a:effectLst/>
                          <a:latin typeface="Calibri"/>
                        </a:rPr>
                        <a:t>0.42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443">
                <a:tc>
                  <a:txBody>
                    <a:bodyPr/>
                    <a:lstStyle/>
                    <a:p>
                      <a:pPr algn="l" fontAlgn="ctr"/>
                      <a:r>
                        <a:rPr lang="en-US" sz="1100" b="1" i="0" u="none" strike="noStrike" dirty="0">
                          <a:solidFill>
                            <a:srgbClr val="000000"/>
                          </a:solidFill>
                          <a:effectLst/>
                          <a:latin typeface="Arial"/>
                        </a:rPr>
                        <a:t>S&amp;P LT Rating </a:t>
                      </a:r>
                      <a:r>
                        <a:rPr lang="en-US" sz="1100" b="1" i="0" u="none" strike="noStrike" dirty="0" smtClean="0">
                          <a:solidFill>
                            <a:srgbClr val="000000"/>
                          </a:solidFill>
                          <a:effectLst/>
                          <a:latin typeface="Arial"/>
                        </a:rPr>
                        <a:t>Conversion</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err="1">
                          <a:solidFill>
                            <a:srgbClr val="000000"/>
                          </a:solidFill>
                          <a:effectLst/>
                          <a:latin typeface="Arial"/>
                        </a:rPr>
                        <a:t>Moodys</a:t>
                      </a:r>
                      <a:r>
                        <a:rPr lang="en-US" sz="1100" b="1" i="0" u="none" strike="noStrike" dirty="0">
                          <a:solidFill>
                            <a:srgbClr val="000000"/>
                          </a:solidFill>
                          <a:effectLst/>
                          <a:latin typeface="Arial"/>
                        </a:rPr>
                        <a:t> Implied BTMU Rating (adjusted by BTMU Rating already</a:t>
                      </a:r>
                      <a:r>
                        <a:rPr lang="en-US" sz="1100" b="1" i="0" u="none" strike="noStrike" dirty="0" smtClean="0">
                          <a:solidFill>
                            <a:srgbClr val="000000"/>
                          </a:solidFill>
                          <a:effectLst/>
                          <a:latin typeface="Arial"/>
                        </a:rPr>
                        <a:t>)</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100" b="0" i="0" u="none" strike="noStrike">
                          <a:solidFill>
                            <a:srgbClr val="000000"/>
                          </a:solidFill>
                          <a:effectLst/>
                          <a:latin typeface="Calibri"/>
                        </a:rPr>
                        <a:t>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EDF </a:t>
                      </a:r>
                      <a:r>
                        <a:rPr lang="en-US" sz="1100" b="1" i="0" u="none" strike="noStrike" dirty="0" smtClean="0">
                          <a:solidFill>
                            <a:srgbClr val="000000"/>
                          </a:solidFill>
                          <a:effectLst/>
                          <a:latin typeface="Arial"/>
                        </a:rPr>
                        <a:t>Value</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100" b="0" i="0" u="none" strike="noStrike">
                          <a:solidFill>
                            <a:srgbClr val="000000"/>
                          </a:solidFill>
                          <a:effectLst/>
                          <a:latin typeface="Calibri"/>
                        </a:rPr>
                        <a:t>0.36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Notch Diff </a:t>
                      </a:r>
                      <a:r>
                        <a:rPr lang="en-US" sz="1100" b="1" i="0" u="none" strike="noStrike" dirty="0" err="1">
                          <a:solidFill>
                            <a:srgbClr val="000000"/>
                          </a:solidFill>
                          <a:effectLst/>
                          <a:latin typeface="Arial"/>
                        </a:rPr>
                        <a:t>Moodys</a:t>
                      </a:r>
                      <a:r>
                        <a:rPr lang="en-US" sz="1100" b="1" i="0" u="none" strike="noStrike" dirty="0">
                          <a:solidFill>
                            <a:srgbClr val="000000"/>
                          </a:solidFill>
                          <a:effectLst/>
                          <a:latin typeface="Arial"/>
                        </a:rPr>
                        <a:t> Implied vs </a:t>
                      </a:r>
                      <a:r>
                        <a:rPr lang="en-US" sz="1100" b="1" i="0" u="none" strike="noStrike" dirty="0" smtClean="0">
                          <a:solidFill>
                            <a:srgbClr val="000000"/>
                          </a:solidFill>
                          <a:effectLst/>
                          <a:latin typeface="Arial"/>
                        </a:rPr>
                        <a:t>BTMU</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err="1">
                          <a:solidFill>
                            <a:srgbClr val="000000"/>
                          </a:solidFill>
                          <a:effectLst/>
                          <a:latin typeface="Arial"/>
                        </a:rPr>
                        <a:t>Moodys</a:t>
                      </a:r>
                      <a:r>
                        <a:rPr lang="en-US" sz="1100" b="1" i="0" u="none" strike="noStrike" dirty="0">
                          <a:solidFill>
                            <a:srgbClr val="000000"/>
                          </a:solidFill>
                          <a:effectLst/>
                          <a:latin typeface="Arial"/>
                        </a:rPr>
                        <a:t> LT Rating </a:t>
                      </a:r>
                      <a:r>
                        <a:rPr lang="en-US" sz="1100" b="1" i="0" u="none" strike="noStrike" dirty="0" smtClean="0">
                          <a:solidFill>
                            <a:srgbClr val="000000"/>
                          </a:solidFill>
                          <a:effectLst/>
                          <a:latin typeface="Arial"/>
                        </a:rPr>
                        <a:t>Conversion</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EDF Implied BTMU </a:t>
                      </a:r>
                      <a:r>
                        <a:rPr lang="en-US" sz="1100" b="1" i="0" u="none" strike="noStrike" dirty="0" smtClean="0">
                          <a:solidFill>
                            <a:srgbClr val="000000"/>
                          </a:solidFill>
                          <a:effectLst/>
                          <a:latin typeface="Arial"/>
                        </a:rPr>
                        <a:t>Rating</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Notch Diff CDS Implied vs </a:t>
                      </a:r>
                      <a:r>
                        <a:rPr lang="en-US" sz="1100" b="1" i="0" u="none" strike="noStrike" dirty="0" smtClean="0">
                          <a:solidFill>
                            <a:srgbClr val="000000"/>
                          </a:solidFill>
                          <a:effectLst/>
                          <a:latin typeface="Arial"/>
                        </a:rPr>
                        <a:t>BTMU</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Notch Diff EDF Implied vs </a:t>
                      </a:r>
                      <a:r>
                        <a:rPr lang="en-US" sz="1100" b="1" i="0" u="none" strike="noStrike" dirty="0" smtClean="0">
                          <a:solidFill>
                            <a:srgbClr val="000000"/>
                          </a:solidFill>
                          <a:effectLst/>
                          <a:latin typeface="Arial"/>
                        </a:rPr>
                        <a:t>BTMU</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CDS Implied BTMU </a:t>
                      </a:r>
                      <a:r>
                        <a:rPr lang="en-US" sz="1100" b="1" i="0" u="none" strike="noStrike" dirty="0" smtClean="0">
                          <a:solidFill>
                            <a:srgbClr val="000000"/>
                          </a:solidFill>
                          <a:effectLst/>
                          <a:latin typeface="Arial"/>
                        </a:rPr>
                        <a:t>Rating</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Secondary Loan </a:t>
                      </a:r>
                      <a:r>
                        <a:rPr lang="en-US" sz="1100" b="1" i="0" u="none" strike="noStrike" dirty="0" err="1">
                          <a:solidFill>
                            <a:srgbClr val="000000"/>
                          </a:solidFill>
                          <a:effectLst/>
                          <a:latin typeface="Arial"/>
                        </a:rPr>
                        <a:t>Avg</a:t>
                      </a:r>
                      <a:r>
                        <a:rPr lang="en-US" sz="1100" b="1" i="0" u="none" strike="noStrike" dirty="0">
                          <a:solidFill>
                            <a:srgbClr val="000000"/>
                          </a:solidFill>
                          <a:effectLst/>
                          <a:latin typeface="Arial"/>
                        </a:rPr>
                        <a:t> </a:t>
                      </a:r>
                      <a:r>
                        <a:rPr lang="en-US" sz="1100" b="1" i="0" u="none" strike="noStrike" dirty="0" smtClean="0">
                          <a:solidFill>
                            <a:srgbClr val="000000"/>
                          </a:solidFill>
                          <a:effectLst/>
                          <a:latin typeface="Arial"/>
                        </a:rPr>
                        <a:t>Price</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smtClean="0">
                          <a:solidFill>
                            <a:srgbClr val="000000"/>
                          </a:solidFill>
                          <a:effectLst/>
                          <a:latin typeface="Arial"/>
                        </a:rPr>
                        <a:t>exposure</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528">
                <a:tc>
                  <a:txBody>
                    <a:bodyPr/>
                    <a:lstStyle/>
                    <a:p>
                      <a:pPr algn="l" fontAlgn="ctr"/>
                      <a:r>
                        <a:rPr lang="en-US" sz="1100" b="1" i="0" u="none" strike="noStrike" dirty="0">
                          <a:solidFill>
                            <a:srgbClr val="000000"/>
                          </a:solidFill>
                          <a:effectLst/>
                          <a:latin typeface="Arial"/>
                        </a:rPr>
                        <a:t>EDF </a:t>
                      </a:r>
                      <a:r>
                        <a:rPr lang="en-US" sz="1100" b="1" i="0" u="none" strike="noStrike" dirty="0" smtClean="0">
                          <a:solidFill>
                            <a:srgbClr val="000000"/>
                          </a:solidFill>
                          <a:effectLst/>
                          <a:latin typeface="Arial"/>
                        </a:rPr>
                        <a:t>Notch</a:t>
                      </a:r>
                      <a:endParaRPr lang="en-US" sz="1100" b="1" i="0" u="none" strike="noStrike" dirty="0">
                        <a:solidFill>
                          <a:srgbClr val="000000"/>
                        </a:solidFill>
                        <a:effectLst/>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3064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15657" y="1555392"/>
            <a:ext cx="8229600" cy="4572000"/>
          </a:xfrm>
        </p:spPr>
        <p:txBody>
          <a:bodyPr/>
          <a:lstStyle/>
          <a:p>
            <a:endParaRPr lang="en-US" dirty="0"/>
          </a:p>
        </p:txBody>
      </p:sp>
      <p:sp>
        <p:nvSpPr>
          <p:cNvPr id="4" name="Text Placeholder 3"/>
          <p:cNvSpPr>
            <a:spLocks noGrp="1"/>
          </p:cNvSpPr>
          <p:nvPr>
            <p:ph type="body" sz="quarter" idx="12"/>
          </p:nvPr>
        </p:nvSpPr>
        <p:spPr/>
        <p:txBody>
          <a:bodyPr/>
          <a:lstStyle/>
          <a:p>
            <a:r>
              <a:rPr lang="en-US" dirty="0" smtClean="0"/>
              <a:t>Net Downgrade Intensity</a:t>
            </a:r>
            <a:endParaRPr lang="en-US" dirty="0"/>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3</a:t>
            </a:fld>
            <a:endParaRPr lang="en-US" dirty="0"/>
          </a:p>
        </p:txBody>
      </p:sp>
    </p:spTree>
    <p:extLst>
      <p:ext uri="{BB962C8B-B14F-4D97-AF65-F5344CB8AC3E}">
        <p14:creationId xmlns:p14="http://schemas.microsoft.com/office/powerpoint/2010/main" val="2670454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1705" y="4382218"/>
            <a:ext cx="7290909" cy="2096220"/>
          </a:xfrm>
        </p:spPr>
        <p:txBody>
          <a:bodyPr/>
          <a:lstStyle/>
          <a:p>
            <a:pPr>
              <a:lnSpc>
                <a:spcPct val="100000"/>
              </a:lnSpc>
              <a:spcBef>
                <a:spcPts val="0"/>
              </a:spcBef>
            </a:pPr>
            <a:r>
              <a:rPr lang="en-US" sz="1000" dirty="0" smtClean="0"/>
              <a:t>Observations</a:t>
            </a:r>
          </a:p>
          <a:p>
            <a:pPr>
              <a:lnSpc>
                <a:spcPct val="100000"/>
              </a:lnSpc>
              <a:spcBef>
                <a:spcPts val="0"/>
              </a:spcBef>
            </a:pPr>
            <a:r>
              <a:rPr lang="en-US" sz="1000" dirty="0" smtClean="0"/>
              <a:t> </a:t>
            </a:r>
          </a:p>
          <a:p>
            <a:pPr>
              <a:lnSpc>
                <a:spcPct val="100000"/>
              </a:lnSpc>
              <a:spcBef>
                <a:spcPts val="0"/>
              </a:spcBef>
            </a:pPr>
            <a:endParaRPr lang="en-US" sz="1000" dirty="0"/>
          </a:p>
          <a:p>
            <a:pPr>
              <a:lnSpc>
                <a:spcPct val="100000"/>
              </a:lnSpc>
              <a:spcBef>
                <a:spcPts val="0"/>
              </a:spcBef>
            </a:pPr>
            <a:endParaRPr lang="en-US" sz="1000" dirty="0" smtClean="0"/>
          </a:p>
          <a:p>
            <a:pPr>
              <a:lnSpc>
                <a:spcPct val="100000"/>
              </a:lnSpc>
              <a:spcBef>
                <a:spcPts val="0"/>
              </a:spcBef>
            </a:pPr>
            <a:r>
              <a:rPr lang="en-US" sz="1000" dirty="0" smtClean="0"/>
              <a:t>Strategies:</a:t>
            </a:r>
          </a:p>
          <a:p>
            <a:pPr>
              <a:lnSpc>
                <a:spcPct val="100000"/>
              </a:lnSpc>
              <a:spcBef>
                <a:spcPts val="0"/>
              </a:spcBef>
            </a:pPr>
            <a:r>
              <a:rPr lang="en-US" sz="1000" dirty="0" smtClean="0"/>
              <a:t>1. Tie the market variable and target variable data by ‘Date’, ‘Property Type’ and ‘Region’</a:t>
            </a:r>
          </a:p>
          <a:p>
            <a:pPr>
              <a:lnSpc>
                <a:spcPct val="100000"/>
              </a:lnSpc>
              <a:spcBef>
                <a:spcPts val="0"/>
              </a:spcBef>
            </a:pPr>
            <a:r>
              <a:rPr lang="en-US" sz="1000" dirty="0" smtClean="0"/>
              <a:t>2. Investigate and model on the level of ‘Date’ and ‘Property Type’</a:t>
            </a:r>
          </a:p>
          <a:p>
            <a:pPr>
              <a:lnSpc>
                <a:spcPct val="100000"/>
              </a:lnSpc>
              <a:spcBef>
                <a:spcPts val="0"/>
              </a:spcBef>
            </a:pPr>
            <a:endParaRPr lang="en-US" sz="1000" dirty="0" smtClean="0"/>
          </a:p>
          <a:p>
            <a:pPr>
              <a:lnSpc>
                <a:spcPct val="100000"/>
              </a:lnSpc>
              <a:spcBef>
                <a:spcPts val="0"/>
              </a:spcBef>
            </a:pPr>
            <a:r>
              <a:rPr lang="en-US" sz="1000" dirty="0" smtClean="0"/>
              <a:t>Data issues:</a:t>
            </a:r>
          </a:p>
          <a:p>
            <a:pPr marL="228600" indent="-228600">
              <a:lnSpc>
                <a:spcPct val="100000"/>
              </a:lnSpc>
              <a:spcBef>
                <a:spcPts val="0"/>
              </a:spcBef>
              <a:buAutoNum type="arabicPeriod"/>
            </a:pPr>
            <a:r>
              <a:rPr lang="en-US" sz="1000" dirty="0" smtClean="0"/>
              <a:t>Different geographic regions for market variable and target variable data.</a:t>
            </a:r>
          </a:p>
          <a:p>
            <a:pPr marL="228600" indent="-228600">
              <a:lnSpc>
                <a:spcPct val="100000"/>
              </a:lnSpc>
              <a:spcBef>
                <a:spcPts val="0"/>
              </a:spcBef>
              <a:buAutoNum type="arabicPeriod"/>
            </a:pPr>
            <a:r>
              <a:rPr lang="en-US" sz="1000" dirty="0" smtClean="0"/>
              <a:t>Market variable data </a:t>
            </a:r>
          </a:p>
          <a:p>
            <a:pPr>
              <a:lnSpc>
                <a:spcPct val="100000"/>
              </a:lnSpc>
              <a:spcBef>
                <a:spcPts val="0"/>
              </a:spcBef>
            </a:pPr>
            <a:r>
              <a:rPr lang="en-US" sz="1000" dirty="0" smtClean="0"/>
              <a:t>2. Missing </a:t>
            </a:r>
            <a:r>
              <a:rPr lang="en-US" sz="1000" dirty="0"/>
              <a:t>values for market variable data </a:t>
            </a:r>
            <a:endParaRPr lang="en-US" sz="1000"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4</a:t>
            </a:fld>
            <a:endParaRPr lang="en-US" dirty="0"/>
          </a:p>
        </p:txBody>
      </p:sp>
    </p:spTree>
    <p:extLst>
      <p:ext uri="{BB962C8B-B14F-4D97-AF65-F5344CB8AC3E}">
        <p14:creationId xmlns:p14="http://schemas.microsoft.com/office/powerpoint/2010/main" val="20605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Market variables data: </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5</a:t>
            </a:fld>
            <a:endParaRPr lang="en-US" dirty="0"/>
          </a:p>
        </p:txBody>
      </p:sp>
    </p:spTree>
    <p:extLst>
      <p:ext uri="{BB962C8B-B14F-4D97-AF65-F5344CB8AC3E}">
        <p14:creationId xmlns:p14="http://schemas.microsoft.com/office/powerpoint/2010/main" val="139372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Correlation analysis for market variables with probability of default </a:t>
            </a:r>
          </a:p>
          <a:p>
            <a:endParaRPr lang="en-US" dirty="0"/>
          </a:p>
          <a:p>
            <a:r>
              <a:rPr lang="en-US" dirty="0" smtClean="0"/>
              <a:t>Correlation analysis between market variables</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6</a:t>
            </a:fld>
            <a:endParaRPr lang="en-US" dirty="0"/>
          </a:p>
        </p:txBody>
      </p:sp>
    </p:spTree>
    <p:extLst>
      <p:ext uri="{BB962C8B-B14F-4D97-AF65-F5344CB8AC3E}">
        <p14:creationId xmlns:p14="http://schemas.microsoft.com/office/powerpoint/2010/main" val="422242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Modeling Approach</a:t>
            </a:r>
          </a:p>
          <a:p>
            <a:pPr marL="342900" indent="-342900">
              <a:buAutoNum type="arabicPeriod"/>
            </a:pPr>
            <a:r>
              <a:rPr lang="en-US" dirty="0" smtClean="0"/>
              <a:t>Predict probability of default for customers on each time point </a:t>
            </a:r>
          </a:p>
          <a:p>
            <a:pPr marL="342900" indent="-342900">
              <a:buAutoNum type="arabicPeriod"/>
            </a:pPr>
            <a:r>
              <a:rPr lang="en-US" dirty="0" smtClean="0"/>
              <a:t>Calculate downgrade intensity for all time points </a:t>
            </a:r>
          </a:p>
          <a:p>
            <a:pPr marL="342900" indent="-342900">
              <a:buAutoNum type="arabicPeriod"/>
            </a:pPr>
            <a:r>
              <a:rPr lang="en-US" dirty="0" smtClean="0"/>
              <a:t>Compare with historical downgrade intensity</a:t>
            </a:r>
          </a:p>
          <a:p>
            <a:r>
              <a:rPr lang="en-US" dirty="0" smtClean="0"/>
              <a:t>(the predicted downgrade intensity should be predictable to the historical ones)</a:t>
            </a:r>
          </a:p>
          <a:p>
            <a:r>
              <a:rPr lang="en-US" dirty="0" smtClean="0"/>
              <a:t>Data Requirements:</a:t>
            </a:r>
          </a:p>
          <a:p>
            <a:endParaRPr lang="en-US" dirty="0"/>
          </a:p>
          <a:p>
            <a:endParaRPr lang="en-US" dirty="0" smtClean="0"/>
          </a:p>
          <a:p>
            <a:endParaRPr lang="en-US" dirty="0"/>
          </a:p>
          <a:p>
            <a:pPr marL="342900" indent="-342900">
              <a:buAutoNum type="arabicPeriod"/>
            </a:pPr>
            <a:r>
              <a:rPr lang="en-US" dirty="0" smtClean="0"/>
              <a:t>Predict downgrade intensity directly </a:t>
            </a:r>
          </a:p>
          <a:p>
            <a:r>
              <a:rPr lang="en-US" dirty="0" smtClean="0"/>
              <a:t>3. Compare the prediction with the historical downward intensity</a:t>
            </a:r>
          </a:p>
          <a:p>
            <a:r>
              <a:rPr lang="en-US" dirty="0" smtClean="0"/>
              <a:t>Data Requirements:</a:t>
            </a:r>
          </a:p>
          <a:p>
            <a:r>
              <a:rPr lang="en-US" dirty="0" smtClean="0"/>
              <a:t>(market variables with )</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7</a:t>
            </a:fld>
            <a:endParaRPr lang="en-US" dirty="0"/>
          </a:p>
        </p:txBody>
      </p:sp>
    </p:spTree>
    <p:extLst>
      <p:ext uri="{BB962C8B-B14F-4D97-AF65-F5344CB8AC3E}">
        <p14:creationId xmlns:p14="http://schemas.microsoft.com/office/powerpoint/2010/main" val="362765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3" name="Content Placeholder 2"/>
          <p:cNvSpPr>
            <a:spLocks noGrp="1"/>
          </p:cNvSpPr>
          <p:nvPr>
            <p:ph idx="1"/>
          </p:nvPr>
        </p:nvSpPr>
        <p:spPr>
          <a:xfrm>
            <a:off x="422694" y="4589251"/>
            <a:ext cx="7368545" cy="1509623"/>
          </a:xfrm>
        </p:spPr>
        <p:txBody>
          <a:bodyPr/>
          <a:lstStyle/>
          <a:p>
            <a:pPr lvl="0">
              <a:lnSpc>
                <a:spcPct val="100000"/>
              </a:lnSpc>
              <a:spcBef>
                <a:spcPct val="0"/>
              </a:spcBef>
            </a:pPr>
            <a:r>
              <a:rPr lang="en-US" sz="900" b="1" dirty="0">
                <a:solidFill>
                  <a:srgbClr val="000000"/>
                </a:solidFill>
                <a:latin typeface="Arial" charset="0"/>
                <a:cs typeface="Arial" charset="0"/>
              </a:rPr>
              <a:t>Key Milestones:</a:t>
            </a:r>
          </a:p>
          <a:p>
            <a:pPr lvl="0">
              <a:lnSpc>
                <a:spcPct val="100000"/>
              </a:lnSpc>
              <a:spcBef>
                <a:spcPct val="0"/>
              </a:spcBef>
            </a:pPr>
            <a:r>
              <a:rPr lang="en-US" sz="900" dirty="0">
                <a:solidFill>
                  <a:srgbClr val="000000"/>
                </a:solidFill>
                <a:latin typeface="Arial" charset="0"/>
                <a:cs typeface="Arial" charset="0"/>
              </a:rPr>
              <a:t>1) Data acquisition: </a:t>
            </a:r>
            <a:r>
              <a:rPr lang="en-US" sz="900" dirty="0" smtClean="0">
                <a:solidFill>
                  <a:srgbClr val="000000"/>
                </a:solidFill>
                <a:latin typeface="Arial" charset="0"/>
                <a:cs typeface="Arial" charset="0"/>
              </a:rPr>
              <a:t>(CPM &amp; CSG) (Ongoing)</a:t>
            </a:r>
            <a:r>
              <a:rPr lang="en-US" sz="900" dirty="0">
                <a:solidFill>
                  <a:srgbClr val="000000"/>
                </a:solidFill>
                <a:latin typeface="Arial" charset="0"/>
                <a:cs typeface="Arial" charset="0"/>
              </a:rPr>
              <a:t/>
            </a:r>
            <a:br>
              <a:rPr lang="en-US" sz="900" dirty="0">
                <a:solidFill>
                  <a:srgbClr val="000000"/>
                </a:solidFill>
                <a:latin typeface="Arial" charset="0"/>
                <a:cs typeface="Arial" charset="0"/>
              </a:rPr>
            </a:br>
            <a:r>
              <a:rPr lang="en-US" sz="900" dirty="0">
                <a:solidFill>
                  <a:srgbClr val="000000"/>
                </a:solidFill>
                <a:latin typeface="Arial" charset="0"/>
                <a:cs typeface="Arial" charset="0"/>
              </a:rPr>
              <a:t>2) Data quality check and screening (might involve some iterations with Risk Tech team): ( CSG and Risk Tech) (Ongoing)</a:t>
            </a:r>
            <a:br>
              <a:rPr lang="en-US" sz="900" dirty="0">
                <a:solidFill>
                  <a:srgbClr val="000000"/>
                </a:solidFill>
                <a:latin typeface="Arial" charset="0"/>
                <a:cs typeface="Arial" charset="0"/>
              </a:rPr>
            </a:br>
            <a:r>
              <a:rPr lang="en-US" sz="900" dirty="0">
                <a:solidFill>
                  <a:srgbClr val="000000"/>
                </a:solidFill>
                <a:latin typeface="Arial" charset="0"/>
                <a:cs typeface="Arial" charset="0"/>
              </a:rPr>
              <a:t>3) Existing process rerunning and results presentation: (CSG &amp; CPM) (Done)</a:t>
            </a:r>
            <a:br>
              <a:rPr lang="en-US" sz="900" dirty="0">
                <a:solidFill>
                  <a:srgbClr val="000000"/>
                </a:solidFill>
                <a:latin typeface="Arial" charset="0"/>
                <a:cs typeface="Arial" charset="0"/>
              </a:rPr>
            </a:br>
            <a:r>
              <a:rPr lang="en-US" sz="900" dirty="0">
                <a:solidFill>
                  <a:srgbClr val="000000"/>
                </a:solidFill>
                <a:latin typeface="Arial" charset="0"/>
                <a:cs typeface="Arial" charset="0"/>
              </a:rPr>
              <a:t>4) Existing process rerunning by incorporating new data fields and results presentation: (CSG &amp; CPM) (Ongoing)</a:t>
            </a:r>
            <a:br>
              <a:rPr lang="en-US" sz="900" dirty="0">
                <a:solidFill>
                  <a:srgbClr val="000000"/>
                </a:solidFill>
                <a:latin typeface="Arial" charset="0"/>
                <a:cs typeface="Arial" charset="0"/>
              </a:rPr>
            </a:br>
            <a:r>
              <a:rPr lang="en-US" sz="900" dirty="0">
                <a:solidFill>
                  <a:srgbClr val="000000"/>
                </a:solidFill>
                <a:latin typeface="Arial" charset="0"/>
                <a:cs typeface="Arial" charset="0"/>
              </a:rPr>
              <a:t>5) Improvements exploration, further analysis and plans discussion: (CSG &amp; CPM) (Started)</a:t>
            </a:r>
            <a:br>
              <a:rPr lang="en-US" sz="900" dirty="0">
                <a:solidFill>
                  <a:srgbClr val="000000"/>
                </a:solidFill>
                <a:latin typeface="Arial" charset="0"/>
                <a:cs typeface="Arial" charset="0"/>
              </a:rPr>
            </a:br>
            <a:r>
              <a:rPr lang="en-US" sz="900" dirty="0">
                <a:solidFill>
                  <a:srgbClr val="000000"/>
                </a:solidFill>
                <a:latin typeface="Arial" charset="0"/>
                <a:cs typeface="Arial" charset="0"/>
              </a:rPr>
              <a:t>6) Developments and Implementation:  (CSG &amp; CPM) (To Start)</a:t>
            </a:r>
          </a:p>
          <a:p>
            <a:endParaRPr lang="en-US" dirty="0"/>
          </a:p>
        </p:txBody>
      </p:sp>
      <p:sp>
        <p:nvSpPr>
          <p:cNvPr id="4" name="Text Placeholder 3"/>
          <p:cNvSpPr>
            <a:spLocks noGrp="1"/>
          </p:cNvSpPr>
          <p:nvPr>
            <p:ph type="body" sz="quarter" idx="12"/>
          </p:nvPr>
        </p:nvSpPr>
        <p:spPr/>
        <p:txBody>
          <a:bodyPr/>
          <a:lstStyle/>
          <a:p>
            <a:endParaRPr lang="en-US"/>
          </a:p>
        </p:txBody>
      </p:sp>
      <p:sp>
        <p:nvSpPr>
          <p:cNvPr id="5" name="Slide Number Placeholder 4"/>
          <p:cNvSpPr>
            <a:spLocks noGrp="1"/>
          </p:cNvSpPr>
          <p:nvPr>
            <p:ph type="sldNum" sz="quarter" idx="13"/>
          </p:nvPr>
        </p:nvSpPr>
        <p:spPr/>
        <p:txBody>
          <a:bodyPr/>
          <a:lstStyle/>
          <a:p>
            <a:pPr>
              <a:defRPr/>
            </a:pPr>
            <a:fld id="{7A33CD0C-9CEF-4342-8DD1-C8BD5D6FB050}" type="slidenum">
              <a:rPr lang="en-US" smtClean="0"/>
              <a:pPr>
                <a:defRPr/>
              </a:pPr>
              <a:t>8</a:t>
            </a:fld>
            <a:endParaRPr lang="en-US" dirty="0"/>
          </a:p>
        </p:txBody>
      </p:sp>
    </p:spTree>
    <p:extLst>
      <p:ext uri="{BB962C8B-B14F-4D97-AF65-F5344CB8AC3E}">
        <p14:creationId xmlns:p14="http://schemas.microsoft.com/office/powerpoint/2010/main" val="112207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Methodology and Analysis</a:t>
            </a:r>
            <a:endParaRPr lang="en-US" dirty="0"/>
          </a:p>
        </p:txBody>
      </p:sp>
      <p:sp>
        <p:nvSpPr>
          <p:cNvPr id="5" name="Slide Number Placeholder 4"/>
          <p:cNvSpPr>
            <a:spLocks noGrp="1"/>
          </p:cNvSpPr>
          <p:nvPr>
            <p:ph type="sldNum" sz="quarter" idx="13"/>
          </p:nvPr>
        </p:nvSpPr>
        <p:spPr>
          <a:xfrm>
            <a:off x="8686800" y="6629400"/>
            <a:ext cx="182562" cy="180975"/>
          </a:xfrm>
        </p:spPr>
        <p:txBody>
          <a:bodyPr/>
          <a:lstStyle/>
          <a:p>
            <a:pPr>
              <a:defRPr/>
            </a:pPr>
            <a:fld id="{7A33CD0C-9CEF-4342-8DD1-C8BD5D6FB050}" type="slidenum">
              <a:rPr lang="en-US" smtClean="0"/>
              <a:pPr>
                <a:defRPr/>
              </a:pPr>
              <a:t>9</a:t>
            </a:fld>
            <a:endParaRPr lang="en-US" dirty="0"/>
          </a:p>
        </p:txBody>
      </p:sp>
      <p:sp>
        <p:nvSpPr>
          <p:cNvPr id="9" name="Rectangle 2"/>
          <p:cNvSpPr>
            <a:spLocks noChangeArrowheads="1"/>
          </p:cNvSpPr>
          <p:nvPr/>
        </p:nvSpPr>
        <p:spPr bwMode="auto">
          <a:xfrm>
            <a:off x="182880" y="1554428"/>
            <a:ext cx="771236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smtClean="0">
                <a:solidFill>
                  <a:srgbClr val="000000"/>
                </a:solidFill>
                <a:ea typeface="Times New Roman" pitchFamily="18" charset="0"/>
                <a:cs typeface="Times New Roman" pitchFamily="18" charset="0"/>
              </a:rPr>
              <a:t>Market Indicator Selection and Preparation</a:t>
            </a:r>
            <a:endParaRPr lang="en-US" altLang="zh-CN" sz="1600" dirty="0"/>
          </a:p>
          <a:p>
            <a:pPr lvl="0" defTabSz="914400" eaLnBrk="0" hangingPunct="0"/>
            <a:endParaRPr lang="en-US" sz="900" dirty="0">
              <a:latin typeface="Times New Roman" panose="02020603050405020304" pitchFamily="18" charset="0"/>
              <a:cs typeface="Times New Roman" panose="02020603050405020304" pitchFamily="18" charset="0"/>
            </a:endParaRPr>
          </a:p>
          <a:p>
            <a:pPr lvl="1" defTabSz="914400" eaLnBrk="0" hangingPunct="0">
              <a:buSzPct val="100000"/>
              <a:buFontTx/>
              <a:buAutoNum type="arabicParenBoth"/>
            </a:pPr>
            <a:r>
              <a:rPr lang="en-US" altLang="en-US" sz="1100" dirty="0" smtClean="0">
                <a:solidFill>
                  <a:srgbClr val="000000"/>
                </a:solidFill>
                <a:latin typeface="Times New Roman" pitchFamily="18" charset="0"/>
                <a:ea typeface="Book Antiqua" pitchFamily="18" charset="0"/>
                <a:cs typeface="Times New Roman" pitchFamily="18" charset="0"/>
              </a:rPr>
              <a:t> </a:t>
            </a:r>
            <a:r>
              <a:rPr lang="en-US" sz="1100" dirty="0">
                <a:solidFill>
                  <a:srgbClr val="000000"/>
                </a:solidFill>
                <a:latin typeface="Times New Roman" pitchFamily="18" charset="0"/>
                <a:ea typeface="Book Antiqua" pitchFamily="18" charset="0"/>
                <a:cs typeface="Times New Roman" pitchFamily="18" charset="0"/>
              </a:rPr>
              <a:t>EDF Implied BTMU Rating, CDS Implied BTMU Rating, Moody’s Implied BTMU Rating, S&amp;P Implied BTMU </a:t>
            </a:r>
            <a:r>
              <a:rPr lang="en-US" sz="1100" dirty="0" smtClean="0">
                <a:solidFill>
                  <a:srgbClr val="000000"/>
                </a:solidFill>
                <a:latin typeface="Times New Roman" pitchFamily="18" charset="0"/>
                <a:ea typeface="Book Antiqua" pitchFamily="18" charset="0"/>
                <a:cs typeface="Times New Roman" pitchFamily="18" charset="0"/>
              </a:rPr>
              <a:t>Rating.</a:t>
            </a:r>
          </a:p>
          <a:p>
            <a:pPr lvl="1" defTabSz="914400" eaLnBrk="0" hangingPunct="0">
              <a:buSzPct val="100000"/>
              <a:buFontTx/>
              <a:buAutoNum type="arabicParenBoth"/>
            </a:pPr>
            <a:r>
              <a:rPr lang="en-US" sz="1100" dirty="0">
                <a:solidFill>
                  <a:srgbClr val="000000"/>
                </a:solidFill>
                <a:latin typeface="Times New Roman" pitchFamily="18" charset="0"/>
                <a:ea typeface="Book Antiqua" pitchFamily="18" charset="0"/>
                <a:cs typeface="Times New Roman" pitchFamily="18" charset="0"/>
              </a:rPr>
              <a:t> </a:t>
            </a:r>
            <a:r>
              <a:rPr lang="en-US" sz="1100" dirty="0" smtClean="0">
                <a:solidFill>
                  <a:srgbClr val="000000"/>
                </a:solidFill>
                <a:latin typeface="Times New Roman" pitchFamily="18" charset="0"/>
                <a:ea typeface="Book Antiqua" pitchFamily="18" charset="0"/>
                <a:cs typeface="Times New Roman" pitchFamily="18" charset="0"/>
              </a:rPr>
              <a:t>Sampling per obligor/ time period when any of the interested indicators makes change.</a:t>
            </a:r>
          </a:p>
          <a:p>
            <a:pPr lvl="1" defTabSz="914400" eaLnBrk="0" hangingPunct="0">
              <a:buSzPct val="100000"/>
              <a:buFontTx/>
              <a:buAutoNum type="arabicParenBoth"/>
            </a:pPr>
            <a:r>
              <a:rPr lang="en-US" sz="1100" dirty="0" smtClean="0">
                <a:solidFill>
                  <a:srgbClr val="000000"/>
                </a:solidFill>
                <a:latin typeface="Times New Roman" pitchFamily="18" charset="0"/>
                <a:ea typeface="Book Antiqua" pitchFamily="18" charset="0"/>
                <a:cs typeface="Times New Roman" pitchFamily="18" charset="0"/>
              </a:rPr>
              <a:t> Calculating the change of interested variables  </a:t>
            </a:r>
          </a:p>
          <a:p>
            <a:pPr lvl="1" defTabSz="914400" eaLnBrk="0" hangingPunct="0">
              <a:buSzPct val="100000"/>
              <a:buFontTx/>
              <a:buAutoNum type="arabicParenBoth"/>
            </a:pPr>
            <a:endParaRPr lang="en-US" sz="1100" dirty="0">
              <a:solidFill>
                <a:srgbClr val="000000"/>
              </a:solidFill>
              <a:latin typeface="Times New Roman" pitchFamily="18" charset="0"/>
              <a:ea typeface="Book Antiqua" pitchFamily="18" charset="0"/>
              <a:cs typeface="Times New Roman" pitchFamily="18" charset="0"/>
            </a:endParaRPr>
          </a:p>
        </p:txBody>
      </p:sp>
      <p:sp>
        <p:nvSpPr>
          <p:cNvPr id="11" name="Rectangle 2"/>
          <p:cNvSpPr>
            <a:spLocks noChangeArrowheads="1"/>
          </p:cNvSpPr>
          <p:nvPr/>
        </p:nvSpPr>
        <p:spPr bwMode="auto">
          <a:xfrm>
            <a:off x="-207036" y="2538209"/>
            <a:ext cx="562442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sz="1100" b="1" dirty="0" smtClean="0">
                <a:solidFill>
                  <a:srgbClr val="000000"/>
                </a:solidFill>
                <a:cs typeface="Times New Roman" pitchFamily="18" charset="0"/>
              </a:rPr>
              <a:t>            Downgrade and Downgrade Notch Analysis  </a:t>
            </a:r>
          </a:p>
          <a:p>
            <a:pPr lvl="0" defTabSz="914400" eaLnBrk="0" hangingPunct="0"/>
            <a:endParaRPr lang="en-US" altLang="zh-CN" sz="1100" b="1" dirty="0" smtClean="0">
              <a:solidFill>
                <a:srgbClr val="000000"/>
              </a:solidFill>
              <a:cs typeface="Times New Roman" pitchFamily="18" charset="0"/>
            </a:endParaRPr>
          </a:p>
          <a:p>
            <a:pPr lvl="1" defTabSz="914400" eaLnBrk="0" hangingPunct="0">
              <a:buSzPct val="100000"/>
              <a:buFontTx/>
              <a:buAutoNum type="arabicParenBoth"/>
            </a:pPr>
            <a:r>
              <a:rPr lang="en-US" altLang="en-US" sz="1100" dirty="0" smtClean="0">
                <a:solidFill>
                  <a:srgbClr val="000000"/>
                </a:solidFill>
                <a:latin typeface="Times New Roman" pitchFamily="18" charset="0"/>
                <a:ea typeface="Book Antiqua" pitchFamily="18" charset="0"/>
                <a:cs typeface="Times New Roman" pitchFamily="18" charset="0"/>
              </a:rPr>
              <a:t> 814 </a:t>
            </a:r>
            <a:r>
              <a:rPr lang="en-US" altLang="en-US" sz="1100" dirty="0">
                <a:solidFill>
                  <a:srgbClr val="000000"/>
                </a:solidFill>
                <a:latin typeface="Times New Roman" pitchFamily="18" charset="0"/>
                <a:ea typeface="Book Antiqua" pitchFamily="18" charset="0"/>
                <a:cs typeface="Times New Roman" pitchFamily="18" charset="0"/>
              </a:rPr>
              <a:t>downgrade cases for overall </a:t>
            </a:r>
            <a:r>
              <a:rPr lang="en-US" altLang="en-US" sz="1100" dirty="0" smtClean="0">
                <a:solidFill>
                  <a:srgbClr val="000000"/>
                </a:solidFill>
                <a:latin typeface="Times New Roman" pitchFamily="18" charset="0"/>
                <a:ea typeface="Book Antiqua" pitchFamily="18" charset="0"/>
                <a:cs typeface="Times New Roman" pitchFamily="18" charset="0"/>
              </a:rPr>
              <a:t>9755 selected per </a:t>
            </a:r>
            <a:r>
              <a:rPr lang="en-US" altLang="en-US" sz="1100" dirty="0">
                <a:solidFill>
                  <a:srgbClr val="000000"/>
                </a:solidFill>
                <a:latin typeface="Times New Roman" pitchFamily="18" charset="0"/>
                <a:ea typeface="Book Antiqua" pitchFamily="18" charset="0"/>
                <a:cs typeface="Times New Roman" pitchFamily="18" charset="0"/>
              </a:rPr>
              <a:t>obligor/ time-period </a:t>
            </a:r>
            <a:r>
              <a:rPr lang="en-US" altLang="en-US" sz="1100" dirty="0" smtClean="0">
                <a:solidFill>
                  <a:srgbClr val="000000"/>
                </a:solidFill>
                <a:latin typeface="Times New Roman" pitchFamily="18" charset="0"/>
                <a:ea typeface="Book Antiqua" pitchFamily="18" charset="0"/>
                <a:cs typeface="Times New Roman" pitchFamily="18" charset="0"/>
              </a:rPr>
              <a:t>based on market indicator changes. </a:t>
            </a:r>
          </a:p>
          <a:p>
            <a:pPr lvl="1" defTabSz="914400" eaLnBrk="0" hangingPunct="0">
              <a:buSzPct val="100000"/>
              <a:buFontTx/>
              <a:buAutoNum type="arabicParenBoth"/>
            </a:pPr>
            <a:r>
              <a:rPr lang="en-US" altLang="en-US" sz="1100" dirty="0" smtClean="0">
                <a:solidFill>
                  <a:srgbClr val="000000"/>
                </a:solidFill>
                <a:latin typeface="Times New Roman" pitchFamily="18" charset="0"/>
                <a:ea typeface="Book Antiqua" pitchFamily="18" charset="0"/>
                <a:cs typeface="Times New Roman" pitchFamily="18" charset="0"/>
              </a:rPr>
              <a:t> Percentage </a:t>
            </a:r>
            <a:r>
              <a:rPr lang="en-US" altLang="en-US" sz="1100" dirty="0">
                <a:solidFill>
                  <a:srgbClr val="000000"/>
                </a:solidFill>
                <a:latin typeface="Times New Roman" pitchFamily="18" charset="0"/>
                <a:ea typeface="Book Antiqua" pitchFamily="18" charset="0"/>
                <a:cs typeface="Times New Roman" pitchFamily="18" charset="0"/>
              </a:rPr>
              <a:t>of downgrade cases is </a:t>
            </a:r>
            <a:r>
              <a:rPr lang="en-US" altLang="en-US" sz="1100" dirty="0" smtClean="0">
                <a:solidFill>
                  <a:srgbClr val="000000"/>
                </a:solidFill>
                <a:latin typeface="Times New Roman" pitchFamily="18" charset="0"/>
                <a:ea typeface="Book Antiqua" pitchFamily="18" charset="0"/>
                <a:cs typeface="Times New Roman" pitchFamily="18" charset="0"/>
              </a:rPr>
              <a:t>0.01 in the sampling. </a:t>
            </a:r>
            <a:endParaRPr lang="en-US" altLang="en-US" sz="1100" dirty="0">
              <a:solidFill>
                <a:srgbClr val="000000"/>
              </a:solidFill>
              <a:latin typeface="Times New Roman" pitchFamily="18" charset="0"/>
              <a:ea typeface="Book Antiqua" pitchFamily="18" charset="0"/>
              <a:cs typeface="Times New Roman" pitchFamily="18" charset="0"/>
            </a:endParaRPr>
          </a:p>
          <a:p>
            <a:pPr lvl="1" defTabSz="914400" eaLnBrk="0" hangingPunct="0">
              <a:buSzPct val="100000"/>
              <a:buFontTx/>
              <a:buAutoNum type="arabicParenBoth"/>
            </a:pPr>
            <a:r>
              <a:rPr lang="en-US" altLang="en-US" sz="1100" dirty="0" smtClean="0">
                <a:solidFill>
                  <a:srgbClr val="000000"/>
                </a:solidFill>
                <a:latin typeface="Times New Roman" pitchFamily="18" charset="0"/>
                <a:ea typeface="Book Antiqua" pitchFamily="18" charset="0"/>
                <a:cs typeface="Times New Roman" pitchFamily="18" charset="0"/>
              </a:rPr>
              <a:t> The coverage of </a:t>
            </a:r>
            <a:r>
              <a:rPr lang="en-US" altLang="en-US" sz="1100" dirty="0">
                <a:solidFill>
                  <a:srgbClr val="000000"/>
                </a:solidFill>
                <a:latin typeface="Times New Roman" pitchFamily="18" charset="0"/>
                <a:ea typeface="Book Antiqua" pitchFamily="18" charset="0"/>
                <a:cs typeface="Times New Roman" pitchFamily="18" charset="0"/>
              </a:rPr>
              <a:t>downgrade </a:t>
            </a:r>
            <a:r>
              <a:rPr lang="en-US" altLang="en-US" sz="1100" dirty="0" smtClean="0">
                <a:solidFill>
                  <a:srgbClr val="000000"/>
                </a:solidFill>
                <a:latin typeface="Times New Roman" pitchFamily="18" charset="0"/>
                <a:ea typeface="Book Antiqua" pitchFamily="18" charset="0"/>
                <a:cs typeface="Times New Roman" pitchFamily="18" charset="0"/>
              </a:rPr>
              <a:t>cases in the sampling is (814/ 2963) *100% = 27.47%</a:t>
            </a:r>
            <a:endParaRPr lang="en-US" altLang="en-US" sz="1100" dirty="0">
              <a:solidFill>
                <a:srgbClr val="000000"/>
              </a:solidFill>
              <a:latin typeface="Times New Roman" pitchFamily="18" charset="0"/>
              <a:ea typeface="Book Antiqua" pitchFamily="18" charset="0"/>
              <a:cs typeface="Times New Roman" pitchFamily="18" charset="0"/>
            </a:endParaRPr>
          </a:p>
        </p:txBody>
      </p:sp>
      <p:sp>
        <p:nvSpPr>
          <p:cNvPr id="12" name="Rectangle 2"/>
          <p:cNvSpPr>
            <a:spLocks noChangeArrowheads="1"/>
          </p:cNvSpPr>
          <p:nvPr/>
        </p:nvSpPr>
        <p:spPr bwMode="auto">
          <a:xfrm>
            <a:off x="182880" y="956876"/>
            <a:ext cx="45320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defTabSz="914400" eaLnBrk="0" hangingPunct="0"/>
            <a:r>
              <a:rPr lang="en-US" altLang="zh-CN" b="1" dirty="0">
                <a:solidFill>
                  <a:srgbClr val="000000"/>
                </a:solidFill>
                <a:ea typeface="Times New Roman" pitchFamily="18" charset="0"/>
                <a:cs typeface="Times New Roman" pitchFamily="18" charset="0"/>
              </a:rPr>
              <a:t>II</a:t>
            </a:r>
            <a:r>
              <a:rPr lang="en-US" altLang="zh-CN" b="1" dirty="0" smtClean="0">
                <a:solidFill>
                  <a:srgbClr val="000000"/>
                </a:solidFill>
                <a:ea typeface="Times New Roman" pitchFamily="18" charset="0"/>
                <a:cs typeface="Times New Roman" pitchFamily="18" charset="0"/>
              </a:rPr>
              <a:t>. Sampling Methodology and Modeling</a:t>
            </a:r>
            <a:endParaRPr kumimoji="0" lang="en-US" alt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1" descr="C:\Users\ru89110\Documents\PWG EW\10.1\Meeting\downgrade with variab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052" y="2380891"/>
            <a:ext cx="2821660" cy="197444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064" y="4355336"/>
            <a:ext cx="5132717" cy="2202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19175" y="3873067"/>
            <a:ext cx="3856009" cy="2462213"/>
          </a:xfrm>
          <a:prstGeom prst="rect">
            <a:avLst/>
          </a:prstGeom>
        </p:spPr>
        <p:txBody>
          <a:bodyPr wrap="square">
            <a:spAutoFit/>
          </a:bodyPr>
          <a:lstStyle/>
          <a:p>
            <a:pPr lvl="0" defTabSz="914400" eaLnBrk="0" hangingPunct="0"/>
            <a:r>
              <a:rPr lang="en-US" altLang="zh-CN" sz="1100" b="1" dirty="0">
                <a:solidFill>
                  <a:srgbClr val="000000"/>
                </a:solidFill>
                <a:cs typeface="Times New Roman" pitchFamily="18" charset="0"/>
              </a:rPr>
              <a:t> </a:t>
            </a:r>
            <a:r>
              <a:rPr lang="en-US" altLang="zh-CN" sz="1100" b="1" dirty="0" smtClean="0">
                <a:solidFill>
                  <a:srgbClr val="000000"/>
                </a:solidFill>
                <a:cs typeface="Times New Roman" pitchFamily="18" charset="0"/>
              </a:rPr>
              <a:t>Logistic Regression for Downgrade Class Prediction</a:t>
            </a:r>
            <a:endParaRPr lang="en-US" altLang="zh-CN" sz="1100" b="1" dirty="0">
              <a:solidFill>
                <a:srgbClr val="000000"/>
              </a:solidFill>
              <a:cs typeface="Times New Roman" pitchFamily="18" charset="0"/>
            </a:endParaRPr>
          </a:p>
          <a:p>
            <a:pPr lvl="0" defTabSz="914400" eaLnBrk="0" hangingPunct="0"/>
            <a:endParaRPr lang="en-US" altLang="zh-CN" sz="1100" b="1" dirty="0">
              <a:solidFill>
                <a:srgbClr val="000000"/>
              </a:solidFill>
              <a:cs typeface="Times New Roman" pitchFamily="18" charset="0"/>
            </a:endParaRPr>
          </a:p>
          <a:p>
            <a:pPr lvl="1" defTabSz="914400" eaLnBrk="0" hangingPunct="0">
              <a:buSzPct val="100000"/>
              <a:buFontTx/>
              <a:buAutoNum type="arabicParenBoth"/>
            </a:pPr>
            <a:r>
              <a:rPr lang="en-US" altLang="en-US" sz="1100" dirty="0" smtClean="0">
                <a:solidFill>
                  <a:srgbClr val="000000"/>
                </a:solidFill>
                <a:latin typeface="Times New Roman" pitchFamily="18" charset="0"/>
                <a:ea typeface="Book Antiqua" pitchFamily="18" charset="0"/>
                <a:cs typeface="Times New Roman" pitchFamily="18" charset="0"/>
              </a:rPr>
              <a:t> Predictors: the change of  four BTMU implied rating (</a:t>
            </a:r>
            <a:r>
              <a:rPr lang="en-US" sz="1100" dirty="0" smtClean="0">
                <a:solidFill>
                  <a:srgbClr val="000000"/>
                </a:solidFill>
                <a:latin typeface="Times New Roman" pitchFamily="18" charset="0"/>
                <a:ea typeface="Book Antiqua" pitchFamily="18" charset="0"/>
                <a:cs typeface="Times New Roman" pitchFamily="18" charset="0"/>
              </a:rPr>
              <a:t>EDF </a:t>
            </a:r>
            <a:r>
              <a:rPr lang="en-US" sz="1100" dirty="0">
                <a:solidFill>
                  <a:srgbClr val="000000"/>
                </a:solidFill>
                <a:latin typeface="Times New Roman" pitchFamily="18" charset="0"/>
                <a:ea typeface="Book Antiqua" pitchFamily="18" charset="0"/>
                <a:cs typeface="Times New Roman" pitchFamily="18" charset="0"/>
              </a:rPr>
              <a:t>Implied BTMU Rating, CDS Implied BTMU Rating, Moody’s Implied BTMU Rating, S&amp;P Implied BTMU </a:t>
            </a:r>
            <a:r>
              <a:rPr lang="en-US" sz="1100" dirty="0" smtClean="0">
                <a:solidFill>
                  <a:srgbClr val="000000"/>
                </a:solidFill>
                <a:latin typeface="Times New Roman" pitchFamily="18" charset="0"/>
                <a:ea typeface="Book Antiqua" pitchFamily="18" charset="0"/>
                <a:cs typeface="Times New Roman" pitchFamily="18" charset="0"/>
              </a:rPr>
              <a:t>Rating).</a:t>
            </a:r>
            <a:endParaRPr lang="en-US" sz="1100" dirty="0">
              <a:solidFill>
                <a:srgbClr val="000000"/>
              </a:solidFill>
              <a:latin typeface="Times New Roman" pitchFamily="18" charset="0"/>
              <a:ea typeface="Book Antiqua" pitchFamily="18" charset="0"/>
              <a:cs typeface="Times New Roman" pitchFamily="18" charset="0"/>
            </a:endParaRPr>
          </a:p>
          <a:p>
            <a:pPr lvl="1" defTabSz="914400" eaLnBrk="0" hangingPunct="0">
              <a:buSzPct val="100000"/>
              <a:buFontTx/>
              <a:buAutoNum type="arabicParenBoth"/>
            </a:pPr>
            <a:endParaRPr lang="en-US" altLang="en-US" sz="1100" dirty="0">
              <a:solidFill>
                <a:srgbClr val="000000"/>
              </a:solidFill>
              <a:latin typeface="Times New Roman" pitchFamily="18" charset="0"/>
              <a:ea typeface="Book Antiqua" pitchFamily="18" charset="0"/>
              <a:cs typeface="Times New Roman" pitchFamily="18" charset="0"/>
            </a:endParaRPr>
          </a:p>
          <a:p>
            <a:pPr lvl="1" defTabSz="914400" eaLnBrk="0" hangingPunct="0">
              <a:buSzPct val="100000"/>
              <a:buFontTx/>
              <a:buAutoNum type="arabicParenBoth"/>
            </a:pPr>
            <a:r>
              <a:rPr lang="en-US" altLang="en-US" sz="1100" dirty="0">
                <a:solidFill>
                  <a:srgbClr val="000000"/>
                </a:solidFill>
                <a:latin typeface="Times New Roman" pitchFamily="18" charset="0"/>
                <a:ea typeface="Book Antiqua" pitchFamily="18" charset="0"/>
                <a:cs typeface="Times New Roman" pitchFamily="18" charset="0"/>
              </a:rPr>
              <a:t> </a:t>
            </a:r>
            <a:r>
              <a:rPr lang="en-US" altLang="en-US" sz="1100" dirty="0" smtClean="0">
                <a:solidFill>
                  <a:srgbClr val="000000"/>
                </a:solidFill>
                <a:latin typeface="Times New Roman" pitchFamily="18" charset="0"/>
                <a:ea typeface="Book Antiqua" pitchFamily="18" charset="0"/>
                <a:cs typeface="Times New Roman" pitchFamily="18" charset="0"/>
              </a:rPr>
              <a:t>Dependent variable</a:t>
            </a:r>
            <a:br>
              <a:rPr lang="en-US" altLang="en-US" sz="1100" dirty="0" smtClean="0">
                <a:solidFill>
                  <a:srgbClr val="000000"/>
                </a:solidFill>
                <a:latin typeface="Times New Roman" pitchFamily="18" charset="0"/>
                <a:ea typeface="Book Antiqua" pitchFamily="18" charset="0"/>
                <a:cs typeface="Times New Roman" pitchFamily="18" charset="0"/>
              </a:rPr>
            </a:br>
            <a:r>
              <a:rPr lang="en-US" altLang="en-US" sz="1100" dirty="0" smtClean="0">
                <a:solidFill>
                  <a:srgbClr val="000000"/>
                </a:solidFill>
                <a:latin typeface="Times New Roman" pitchFamily="18" charset="0"/>
                <a:ea typeface="Book Antiqua" pitchFamily="18" charset="0"/>
                <a:cs typeface="Times New Roman" pitchFamily="18" charset="0"/>
              </a:rPr>
              <a:t>0: The CDL customer is not downgraded at the time point</a:t>
            </a:r>
          </a:p>
          <a:p>
            <a:pPr lvl="1" defTabSz="914400" eaLnBrk="0" hangingPunct="0">
              <a:buSzPct val="100000"/>
            </a:pPr>
            <a:r>
              <a:rPr lang="en-US" altLang="en-US" sz="1100" dirty="0" smtClean="0">
                <a:solidFill>
                  <a:srgbClr val="000000"/>
                </a:solidFill>
                <a:latin typeface="Times New Roman" pitchFamily="18" charset="0"/>
                <a:ea typeface="Book Antiqua" pitchFamily="18" charset="0"/>
                <a:cs typeface="Times New Roman" pitchFamily="18" charset="0"/>
              </a:rPr>
              <a:t>1: The CDL customer is downgraded at the time point or within three time periods forward. </a:t>
            </a:r>
          </a:p>
          <a:p>
            <a:pPr lvl="1" defTabSz="914400" eaLnBrk="0" hangingPunct="0">
              <a:buSzPct val="100000"/>
            </a:pPr>
            <a:endParaRPr lang="en-US" altLang="en-US" sz="1100" dirty="0" smtClean="0">
              <a:solidFill>
                <a:srgbClr val="000000"/>
              </a:solidFill>
              <a:latin typeface="Times New Roman" pitchFamily="18" charset="0"/>
              <a:ea typeface="Book Antiqua" pitchFamily="18" charset="0"/>
              <a:cs typeface="Times New Roman" pitchFamily="18" charset="0"/>
            </a:endParaRPr>
          </a:p>
          <a:p>
            <a:pPr marL="628650" lvl="1" indent="-171450" defTabSz="914400" eaLnBrk="0" hangingPunct="0">
              <a:buSzPct val="100000"/>
              <a:buFont typeface="Arial" panose="020B0604020202020204" pitchFamily="34" charset="0"/>
              <a:buChar char="•"/>
            </a:pPr>
            <a:endParaRPr lang="en-US" altLang="en-US" sz="1100" dirty="0">
              <a:solidFill>
                <a:srgbClr val="000000"/>
              </a:solidFill>
              <a:latin typeface="Times New Roman" pitchFamily="18" charset="0"/>
              <a:ea typeface="Book Antiqua" pitchFamily="18" charset="0"/>
              <a:cs typeface="Times New Roman" pitchFamily="18" charset="0"/>
            </a:endParaRPr>
          </a:p>
        </p:txBody>
      </p:sp>
    </p:spTree>
    <p:extLst>
      <p:ext uri="{BB962C8B-B14F-4D97-AF65-F5344CB8AC3E}">
        <p14:creationId xmlns:p14="http://schemas.microsoft.com/office/powerpoint/2010/main" val="12479884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c365ff45-8d50-4af3-8904-360761893039"/>
</p:tagLst>
</file>

<file path=ppt/theme/theme1.xml><?xml version="1.0" encoding="utf-8"?>
<a:theme xmlns:a="http://schemas.openxmlformats.org/drawingml/2006/main" name="MUFG PPT_Full version_ (5)">
  <a:themeElements>
    <a:clrScheme name="MUFG">
      <a:dk1>
        <a:srgbClr val="000000"/>
      </a:dk1>
      <a:lt1>
        <a:srgbClr val="FFFFFF"/>
      </a:lt1>
      <a:dk2>
        <a:srgbClr val="5A5A5A"/>
      </a:dk2>
      <a:lt2>
        <a:srgbClr val="E60000"/>
      </a:lt2>
      <a:accent1>
        <a:srgbClr val="6367B4"/>
      </a:accent1>
      <a:accent2>
        <a:srgbClr val="D29B00"/>
      </a:accent2>
      <a:accent3>
        <a:srgbClr val="739A89"/>
      </a:accent3>
      <a:accent4>
        <a:srgbClr val="742B56"/>
      </a:accent4>
      <a:accent5>
        <a:srgbClr val="CB5A19"/>
      </a:accent5>
      <a:accent6>
        <a:srgbClr val="1B4B7D"/>
      </a:accent6>
      <a:hlink>
        <a:srgbClr val="0000FF"/>
      </a:hlink>
      <a:folHlink>
        <a:srgbClr val="ACAC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DADAD"/>
        </a:solidFill>
        <a:ln>
          <a:noFill/>
        </a:ln>
        <a:effectLst/>
      </a:spPr>
      <a:bodyPr lIns="0" tIns="0" rIns="0" bIns="0" rtlCol="0" anchor="t" anchorCtr="0"/>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rmAutofit/>
      </a:bodyPr>
      <a:lstStyle>
        <a:defPPr>
          <a:defRPr sz="1600" baseline="0" dirty="0" smtClean="0"/>
        </a:defPPr>
      </a:lstStyle>
    </a:txDef>
  </a:objectDefaults>
  <a:extraClrSchemeLst/>
</a:theme>
</file>

<file path=ppt/theme/theme2.xml><?xml version="1.0" encoding="utf-8"?>
<a:theme xmlns:a="http://schemas.openxmlformats.org/drawingml/2006/main" name="Covers">
  <a:themeElements>
    <a:clrScheme name="MUFG">
      <a:dk1>
        <a:srgbClr val="000000"/>
      </a:dk1>
      <a:lt1>
        <a:srgbClr val="FFFFFF"/>
      </a:lt1>
      <a:dk2>
        <a:srgbClr val="5A5A5A"/>
      </a:dk2>
      <a:lt2>
        <a:srgbClr val="E60000"/>
      </a:lt2>
      <a:accent1>
        <a:srgbClr val="6367B4"/>
      </a:accent1>
      <a:accent2>
        <a:srgbClr val="D29B00"/>
      </a:accent2>
      <a:accent3>
        <a:srgbClr val="739A89"/>
      </a:accent3>
      <a:accent4>
        <a:srgbClr val="742B56"/>
      </a:accent4>
      <a:accent5>
        <a:srgbClr val="CB5A19"/>
      </a:accent5>
      <a:accent6>
        <a:srgbClr val="1B4B7D"/>
      </a:accent6>
      <a:hlink>
        <a:srgbClr val="0000FF"/>
      </a:hlink>
      <a:folHlink>
        <a:srgbClr val="ACAC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DADAD"/>
        </a:solidFill>
        <a:ln>
          <a:noFill/>
        </a:ln>
        <a:effectLst/>
      </a:spPr>
      <a:bodyPr lIns="0" tIns="0" rIns="0" bIns="0" rtlCol="0" anchor="t" anchorCtr="0"/>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rgbClr val="E6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rmAutofit/>
      </a:bodyPr>
      <a:lstStyle>
        <a:defPPr>
          <a:defRPr sz="1600" baseline="0"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03083327B234887F90C8B9C41858C" ma:contentTypeVersion="0" ma:contentTypeDescription="Create a new document." ma:contentTypeScope="" ma:versionID="9ef9938706f9cc836be02412966a8952">
  <xsd:schema xmlns:xsd="http://www.w3.org/2001/XMLSchema" xmlns:p="http://schemas.microsoft.com/office/2006/metadata/properties" targetNamespace="http://schemas.microsoft.com/office/2006/metadata/properties" ma:root="true" ma:fieldsID="84d24c2467e79a5b957f305a830827c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3D2D88-DCDA-4D33-9795-8F9F26D42B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A3B8DC1-A736-4C56-B46E-52B5CBED82EF}">
  <ds:schemaRefs>
    <ds:schemaRef ds:uri="http://schemas.microsoft.com/sharepoint/v3/contenttype/forms"/>
  </ds:schemaRefs>
</ds:datastoreItem>
</file>

<file path=customXml/itemProps3.xml><?xml version="1.0" encoding="utf-8"?>
<ds:datastoreItem xmlns:ds="http://schemas.openxmlformats.org/officeDocument/2006/customXml" ds:itemID="{03E4BD8B-96F2-4AFF-961D-5FC11D91C4DE}">
  <ds:schemaRef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MUFG PPT_Full version_ (5)</Template>
  <TotalTime>58971</TotalTime>
  <Words>2783</Words>
  <Application>Microsoft Office PowerPoint</Application>
  <PresentationFormat>On-screen Show (4:3)</PresentationFormat>
  <Paragraphs>948</Paragraphs>
  <Slides>27</Slides>
  <Notes>2</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MUFG PPT_Full version_ (5)</vt:lpstr>
      <vt:lpstr>Covers</vt:lpstr>
      <vt:lpstr>Preliminary Analysis of CRE EW</vt:lpstr>
      <vt:lpstr>Sampling Methodology and Analysis</vt:lpstr>
      <vt:lpstr>PowerPoint Presentation</vt:lpstr>
      <vt:lpstr>PowerPoint Presentation</vt:lpstr>
      <vt:lpstr>PowerPoint Presentation</vt:lpstr>
      <vt:lpstr>PowerPoint Presentation</vt:lpstr>
      <vt:lpstr>PowerPoint Presentation</vt:lpstr>
      <vt:lpstr>Gantt Chart</vt:lpstr>
      <vt:lpstr>Sampling Methodology and Analysis</vt:lpstr>
      <vt:lpstr>Industry Grouping for CDL Customer ID </vt:lpstr>
      <vt:lpstr>PowerPoint Presentation</vt:lpstr>
      <vt:lpstr>PowerPoint Presentation</vt:lpstr>
      <vt:lpstr>PowerPoint Presentation</vt:lpstr>
      <vt:lpstr>Summary &amp; Next Step</vt:lpstr>
      <vt:lpstr>Quick View of EWS Back testing for FY 2017</vt:lpstr>
      <vt:lpstr>Data Map, Observations and Strategy</vt:lpstr>
      <vt:lpstr>Analysis case: Logistic regression to project possiblity of BTMU downgrades</vt:lpstr>
      <vt:lpstr>Proposed Project Gantt Chart</vt:lpstr>
      <vt:lpstr>PowerPoint Presentation</vt:lpstr>
      <vt:lpstr>Industry Grouping for CDL Customer ID </vt:lpstr>
      <vt:lpstr>PowerPoint Presentation</vt:lpstr>
      <vt:lpstr>PowerPoint Presentation</vt:lpstr>
      <vt:lpstr>PowerPoint Presentation</vt:lpstr>
      <vt:lpstr>PowerPoint Presentation</vt:lpstr>
      <vt:lpstr>Quick View of EWS Back testing for FY 2017</vt:lpstr>
      <vt:lpstr>Quick View of EWS Back testing for FY 2017</vt:lpstr>
      <vt:lpstr>Preliminary Analysis on Correlation between 3-m lagged predictors to BTMU Downgrades</vt:lpstr>
    </vt:vector>
  </TitlesOfParts>
  <Company>UnionBank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up to three lines  Arial Regular 26 pt.  use one cover only]</dc:title>
  <dc:creator>Administrator</dc:creator>
  <cp:lastModifiedBy>Shilin Zhu</cp:lastModifiedBy>
  <cp:revision>255</cp:revision>
  <cp:lastPrinted>2018-04-25T20:46:31Z</cp:lastPrinted>
  <dcterms:created xsi:type="dcterms:W3CDTF">2016-10-21T23:22:12Z</dcterms:created>
  <dcterms:modified xsi:type="dcterms:W3CDTF">2018-10-18T21:36:35Z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0x010100D0703083327B234887F90C8B9C41858C</vt:lpwstr>
  </property>
</Properties>
</file>