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3" r:id="rId5"/>
  </p:sldMasterIdLst>
  <p:notesMasterIdLst>
    <p:notesMasterId r:id="rId13"/>
  </p:notesMasterIdLst>
  <p:handoutMasterIdLst>
    <p:handoutMasterId r:id="rId14"/>
  </p:handoutMasterIdLst>
  <p:sldIdLst>
    <p:sldId id="340" r:id="rId6"/>
    <p:sldId id="346" r:id="rId7"/>
    <p:sldId id="350" r:id="rId8"/>
    <p:sldId id="345" r:id="rId9"/>
    <p:sldId id="347" r:id="rId10"/>
    <p:sldId id="349" r:id="rId11"/>
    <p:sldId id="348" r:id="rId12"/>
  </p:sldIdLst>
  <p:sldSz cx="9144000" cy="6858000" type="screen4x3"/>
  <p:notesSz cx="7010400" cy="92964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B7D"/>
    <a:srgbClr val="FFE1E1"/>
    <a:srgbClr val="D6D6D6"/>
    <a:srgbClr val="8DA5BE"/>
    <a:srgbClr val="54789E"/>
    <a:srgbClr val="838383"/>
    <a:srgbClr val="ACACAC"/>
    <a:srgbClr val="820000"/>
    <a:srgbClr val="C6D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5204" autoAdjust="0"/>
  </p:normalViewPr>
  <p:slideViewPr>
    <p:cSldViewPr snapToGrid="0">
      <p:cViewPr varScale="1">
        <p:scale>
          <a:sx n="110" d="100"/>
          <a:sy n="110" d="100"/>
        </p:scale>
        <p:origin x="-654" y="-90"/>
      </p:cViewPr>
      <p:guideLst>
        <p:guide orient="horz" pos="409"/>
        <p:guide orient="horz" pos="4034"/>
        <p:guide orient="horz" pos="1146"/>
        <p:guide orient="horz" pos="3776"/>
        <p:guide orient="horz" pos="962"/>
        <p:guide pos="1609"/>
        <p:guide pos="5472"/>
        <p:guide pos="4235"/>
        <p:guide pos="289"/>
        <p:guide pos="2921"/>
        <p:guide pos="1522"/>
        <p:guide pos="2838"/>
        <p:guide pos="4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2D04AA1-92DC-410E-8FF8-8C66A4BC9893}" type="datetimeFigureOut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F89062C-1F86-48DD-AB85-9DE2695D3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112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3B5D76D-AC10-4A3D-9630-5B8FFD19D32E}" type="datetimeFigureOut">
              <a:rPr lang="en-US"/>
              <a:pPr>
                <a:defRPr/>
              </a:pPr>
              <a:t>10/3/2018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DD6E07-7B5A-40B6-BBEC-B771848A1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14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D6E07-7B5A-40B6-BBEC-B771848A15B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6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D6E07-7B5A-40B6-BBEC-B771848A15B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68712"/>
            <a:ext cx="4046537" cy="4572000"/>
          </a:xfrm>
        </p:spPr>
        <p:txBody>
          <a:bodyPr/>
          <a:lstStyle>
            <a:lvl1pPr>
              <a:spcBef>
                <a:spcPts val="2000"/>
              </a:spcBef>
              <a:tabLst>
                <a:tab pos="3775075" algn="r"/>
              </a:tabLst>
              <a:defRPr/>
            </a:lvl1pPr>
            <a:lvl2pPr marL="569913" indent="-223838">
              <a:lnSpc>
                <a:spcPts val="2000"/>
              </a:lnSpc>
              <a:spcBef>
                <a:spcPts val="400"/>
              </a:spcBef>
              <a:buFont typeface="+mj-lt"/>
              <a:buAutoNum type="alphaLcParenR"/>
              <a:tabLst>
                <a:tab pos="3775075" algn="r"/>
              </a:tabLst>
              <a:defRPr/>
            </a:lvl2pPr>
            <a:lvl3pPr marL="569913" indent="-223838">
              <a:spcBef>
                <a:spcPts val="400"/>
              </a:spcBef>
              <a:tabLst>
                <a:tab pos="3775075" algn="r"/>
              </a:tabLst>
              <a:defRPr/>
            </a:lvl3pPr>
            <a:lvl4pPr marL="569913" indent="-223838">
              <a:spcBef>
                <a:spcPts val="400"/>
              </a:spcBef>
              <a:tabLst>
                <a:tab pos="3775075" algn="r"/>
              </a:tabLst>
              <a:defRPr/>
            </a:lvl4pPr>
            <a:lvl5pPr>
              <a:spcBef>
                <a:spcPts val="400"/>
              </a:spcBef>
              <a:tabLst>
                <a:tab pos="3775075" algn="r"/>
              </a:tabLs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" y="1025398"/>
            <a:ext cx="8229600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37088" y="1463039"/>
            <a:ext cx="4046537" cy="4572000"/>
          </a:xfrm>
        </p:spPr>
        <p:txBody>
          <a:bodyPr/>
          <a:lstStyle>
            <a:lvl1pPr>
              <a:spcBef>
                <a:spcPts val="2000"/>
              </a:spcBef>
              <a:tabLst>
                <a:tab pos="3775075" algn="r"/>
              </a:tabLst>
              <a:defRPr/>
            </a:lvl1pPr>
            <a:lvl2pPr marL="569913" indent="-223838">
              <a:lnSpc>
                <a:spcPts val="2000"/>
              </a:lnSpc>
              <a:spcBef>
                <a:spcPts val="400"/>
              </a:spcBef>
              <a:buFont typeface="+mj-lt"/>
              <a:buAutoNum type="alphaLcParenR"/>
              <a:tabLst>
                <a:tab pos="3775075" algn="r"/>
              </a:tabLst>
              <a:defRPr/>
            </a:lvl2pPr>
            <a:lvl3pPr marL="569913" indent="-223838">
              <a:spcBef>
                <a:spcPts val="400"/>
              </a:spcBef>
              <a:tabLst>
                <a:tab pos="3775075" algn="r"/>
              </a:tabLst>
              <a:defRPr/>
            </a:lvl3pPr>
            <a:lvl4pPr marL="569913" indent="-223838">
              <a:spcBef>
                <a:spcPts val="400"/>
              </a:spcBef>
              <a:tabLst>
                <a:tab pos="3775075" algn="r"/>
              </a:tabLst>
              <a:defRPr/>
            </a:lvl4pPr>
            <a:lvl5pPr>
              <a:spcBef>
                <a:spcPts val="400"/>
              </a:spcBef>
              <a:tabLst>
                <a:tab pos="3775075" algn="r"/>
              </a:tabLs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0AB0-203B-4AE4-AB84-F4A958238C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73EE3-AED4-469E-BBBC-DBE121A94B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819275"/>
            <a:ext cx="9144000" cy="630238"/>
          </a:xfrm>
          <a:prstGeom prst="rect">
            <a:avLst/>
          </a:prstGeom>
          <a:gradFill flip="none" rotWithShape="1">
            <a:gsLst>
              <a:gs pos="0">
                <a:srgbClr val="820000"/>
              </a:gs>
              <a:gs pos="100000">
                <a:schemeClr val="bg2"/>
              </a:gs>
              <a:gs pos="63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952306"/>
            <a:ext cx="8229600" cy="419851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9" y="2553887"/>
            <a:ext cx="4030662" cy="1213532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35E24-C8B6-4F60-9F15-6D56537BD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0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008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819275"/>
            <a:ext cx="5549900" cy="630238"/>
          </a:xfrm>
          <a:prstGeom prst="rect">
            <a:avLst/>
          </a:prstGeom>
          <a:gradFill flip="none" rotWithShape="1">
            <a:gsLst>
              <a:gs pos="0">
                <a:srgbClr val="820000"/>
              </a:gs>
              <a:gs pos="100000">
                <a:schemeClr val="bg2"/>
              </a:gs>
              <a:gs pos="63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952306"/>
            <a:ext cx="4988255" cy="419851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9" y="2553887"/>
            <a:ext cx="4030662" cy="1213532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1pPr>
            <a:lvl2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2pPr>
            <a:lvl3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3pPr>
            <a:lvl4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4pPr>
            <a:lvl5pPr marL="0" indent="0">
              <a:lnSpc>
                <a:spcPts val="1600"/>
              </a:lnSpc>
              <a:spcBef>
                <a:spcPts val="0"/>
              </a:spcBef>
              <a:buFontTx/>
              <a:buNone/>
              <a:defRPr sz="1100" b="1" i="0" cap="none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920" y="444548"/>
            <a:ext cx="2468880" cy="3383280"/>
          </a:xfrm>
          <a:solidFill>
            <a:srgbClr val="ACACAC"/>
          </a:solidFill>
          <a:ln>
            <a:noFill/>
          </a:ln>
        </p:spPr>
        <p:txBody>
          <a:bodyPr lIns="91440" tIns="45720" rIns="91440" bIns="45720" rtlCol="0">
            <a:normAutofit/>
          </a:bodyPr>
          <a:lstStyle>
            <a:lvl1pPr>
              <a:lnSpc>
                <a:spcPts val="1600"/>
              </a:lnSpc>
              <a:defRPr sz="1100" b="1" i="0" cap="all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20D65-C0F6-4D94-A3BA-CF26C7F47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90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17688"/>
            <a:ext cx="8683625" cy="630237"/>
          </a:xfrm>
          <a:prstGeom prst="rect">
            <a:avLst/>
          </a:prstGeom>
          <a:gradFill flip="none" rotWithShape="0">
            <a:gsLst>
              <a:gs pos="100000">
                <a:srgbClr val="820000"/>
              </a:gs>
              <a:gs pos="0">
                <a:schemeClr val="bg2"/>
              </a:gs>
              <a:gs pos="38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1017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458788" y="6530975"/>
            <a:ext cx="6945312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/>
              <a:t>©20</a:t>
            </a:r>
            <a:r>
              <a:rPr lang="en-US" altLang="en-US" sz="800">
                <a:solidFill>
                  <a:srgbClr val="FF0000"/>
                </a:solidFill>
              </a:rPr>
              <a:t>XX</a:t>
            </a:r>
            <a:r>
              <a:rPr lang="en-US" altLang="en-US" sz="800"/>
              <a:t> Mitsubishi UFJ Financial Group,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9" y="2846131"/>
            <a:ext cx="4030662" cy="2398891"/>
          </a:xfrm>
        </p:spPr>
        <p:txBody>
          <a:bodyPr/>
          <a:lstStyle>
            <a:lvl1pPr>
              <a:lnSpc>
                <a:spcPts val="1300"/>
              </a:lnSpc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A528-2EE2-467C-A1F1-13E9F6D5A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1581150" y="1816100"/>
            <a:ext cx="7562850" cy="703263"/>
          </a:xfrm>
          <a:prstGeom prst="rect">
            <a:avLst/>
          </a:prstGeom>
          <a:gradFill flip="none" rotWithShape="1">
            <a:gsLst>
              <a:gs pos="67000">
                <a:srgbClr val="C00000"/>
              </a:gs>
              <a:gs pos="48000">
                <a:srgbClr val="820000"/>
              </a:gs>
              <a:gs pos="0">
                <a:srgbClr val="820000"/>
              </a:gs>
              <a:gs pos="100000">
                <a:srgbClr val="E6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362200" y="123825"/>
            <a:ext cx="4495800" cy="42830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5" y="1747822"/>
            <a:ext cx="4050791" cy="123400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42604" y="3017722"/>
            <a:ext cx="4051300" cy="83545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4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1581150" y="1816100"/>
            <a:ext cx="7562850" cy="703263"/>
          </a:xfrm>
          <a:prstGeom prst="rect">
            <a:avLst/>
          </a:prstGeom>
          <a:gradFill flip="none" rotWithShape="1">
            <a:gsLst>
              <a:gs pos="67000">
                <a:srgbClr val="C00000"/>
              </a:gs>
              <a:gs pos="48000">
                <a:srgbClr val="820000"/>
              </a:gs>
              <a:gs pos="0">
                <a:srgbClr val="820000"/>
              </a:gs>
              <a:gs pos="100000">
                <a:srgbClr val="E6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2362200" y="-88900"/>
            <a:ext cx="4495800" cy="4495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175" y="1747822"/>
            <a:ext cx="4050791" cy="123400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42604" y="3017722"/>
            <a:ext cx="4051300" cy="83545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41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ufg_ppt_cover_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457200"/>
            <a:ext cx="8229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47" y="1957751"/>
            <a:ext cx="3655356" cy="1390560"/>
          </a:xfrm>
        </p:spPr>
        <p:txBody>
          <a:bodyPr/>
          <a:lstStyle>
            <a:lvl1pPr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1038" y="3708719"/>
            <a:ext cx="3646487" cy="853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7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47" y="1957751"/>
            <a:ext cx="3655356" cy="1390560"/>
          </a:xfrm>
        </p:spPr>
        <p:txBody>
          <a:bodyPr/>
          <a:lstStyle>
            <a:lvl1pPr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81038" y="3708719"/>
            <a:ext cx="3646487" cy="8531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009191" y="463404"/>
            <a:ext cx="4677609" cy="3819074"/>
          </a:xfrm>
          <a:solidFill>
            <a:srgbClr val="ACACAC"/>
          </a:solidFill>
          <a:ln>
            <a:noFill/>
          </a:ln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455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" y="1025398"/>
            <a:ext cx="8229600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3CD0C-9CEF-4342-8DD1-C8BD5D6FB0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3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459865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0263" y="1459865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" y="1025398"/>
            <a:ext cx="8229600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8E55E-C440-42E2-8AD5-492557D10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2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40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37088" y="1463040"/>
            <a:ext cx="4046537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025397"/>
            <a:ext cx="4050791" cy="423087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37088" y="1025398"/>
            <a:ext cx="4050791" cy="429768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CB6B1-26CC-42F3-BD83-7C6D5D62A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5" y="1463039"/>
            <a:ext cx="6140450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" y="1025398"/>
            <a:ext cx="8229600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7818-A3A2-4E11-8BE8-4D0E2CDE4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5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543175" y="1024128"/>
            <a:ext cx="2999232" cy="436653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3" y="1463039"/>
            <a:ext cx="2999232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684393" y="1463039"/>
            <a:ext cx="2999232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687646" y="1024128"/>
            <a:ext cx="2999232" cy="436653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D041F-FF98-418C-8595-B80D3DEE72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1952626" cy="4572000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" y="1024128"/>
            <a:ext cx="8229600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43175" y="1463039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675249" y="1463039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543175" y="3823447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5675249" y="3823447"/>
            <a:ext cx="3008376" cy="2212848"/>
          </a:xfrm>
        </p:spPr>
        <p:txBody>
          <a:bodyPr/>
          <a:lstStyle>
            <a:lvl1pPr>
              <a:lnSpc>
                <a:spcPts val="1500"/>
              </a:lnSpc>
              <a:spcBef>
                <a:spcPts val="600"/>
              </a:spcBef>
              <a:defRPr sz="1200" baseline="0"/>
            </a:lvl1pPr>
            <a:lvl2pPr>
              <a:lnSpc>
                <a:spcPts val="1500"/>
              </a:lnSpc>
              <a:spcBef>
                <a:spcPts val="600"/>
              </a:spcBef>
              <a:defRPr sz="1200"/>
            </a:lvl2pPr>
            <a:lvl3pPr>
              <a:lnSpc>
                <a:spcPts val="1300"/>
              </a:lnSpc>
              <a:spcBef>
                <a:spcPts val="600"/>
              </a:spcBef>
              <a:defRPr sz="1000"/>
            </a:lvl3pPr>
            <a:lvl4pPr>
              <a:lnSpc>
                <a:spcPts val="1200"/>
              </a:lnSpc>
              <a:spcBef>
                <a:spcPts val="600"/>
              </a:spcBef>
              <a:defRPr sz="900"/>
            </a:lvl4pPr>
            <a:lvl5pPr>
              <a:lnSpc>
                <a:spcPts val="15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612C-8309-40A2-A5DD-E6F3FA9D84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6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63039"/>
            <a:ext cx="4046537" cy="4572000"/>
          </a:xfrm>
        </p:spPr>
        <p:txBody>
          <a:bodyPr/>
          <a:lstStyle>
            <a:lvl1pPr>
              <a:lnSpc>
                <a:spcPts val="1300"/>
              </a:lnSpc>
              <a:spcBef>
                <a:spcPts val="1000"/>
              </a:spcBef>
              <a:defRPr sz="1000"/>
            </a:lvl1pPr>
            <a:lvl2pPr marL="284163" indent="-111125">
              <a:lnSpc>
                <a:spcPts val="1300"/>
              </a:lnSpc>
              <a:spcBef>
                <a:spcPts val="400"/>
              </a:spcBef>
              <a:defRPr sz="1000"/>
            </a:lvl2pPr>
            <a:lvl3pPr marL="396875" indent="-112713">
              <a:lnSpc>
                <a:spcPts val="1200"/>
              </a:lnSpc>
              <a:spcBef>
                <a:spcPts val="400"/>
              </a:spcBef>
              <a:defRPr sz="900"/>
            </a:lvl3pPr>
            <a:lvl4pPr marL="517525" indent="-120650">
              <a:lnSpc>
                <a:spcPts val="1200"/>
              </a:lnSpc>
              <a:spcBef>
                <a:spcPts val="400"/>
              </a:spcBef>
              <a:defRPr sz="800"/>
            </a:lvl4pPr>
            <a:lvl5pPr>
              <a:lnSpc>
                <a:spcPts val="1300"/>
              </a:lnSpc>
              <a:spcBef>
                <a:spcPts val="1000"/>
              </a:spcBef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" y="1024128"/>
            <a:ext cx="8229600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637088" y="1463039"/>
            <a:ext cx="4046537" cy="4572000"/>
          </a:xfrm>
        </p:spPr>
        <p:txBody>
          <a:bodyPr/>
          <a:lstStyle>
            <a:lvl1pPr>
              <a:lnSpc>
                <a:spcPts val="1300"/>
              </a:lnSpc>
              <a:spcBef>
                <a:spcPts val="1000"/>
              </a:spcBef>
              <a:defRPr sz="1000"/>
            </a:lvl1pPr>
            <a:lvl2pPr marL="284163" indent="-111125">
              <a:lnSpc>
                <a:spcPts val="1300"/>
              </a:lnSpc>
              <a:spcBef>
                <a:spcPts val="400"/>
              </a:spcBef>
              <a:defRPr sz="1000"/>
            </a:lvl2pPr>
            <a:lvl3pPr marL="396875" indent="-112713">
              <a:lnSpc>
                <a:spcPts val="1200"/>
              </a:lnSpc>
              <a:spcBef>
                <a:spcPts val="400"/>
              </a:spcBef>
              <a:defRPr sz="900"/>
            </a:lvl3pPr>
            <a:lvl4pPr marL="517525" indent="-120650">
              <a:lnSpc>
                <a:spcPts val="1200"/>
              </a:lnSpc>
              <a:spcBef>
                <a:spcPts val="400"/>
              </a:spcBef>
              <a:defRPr sz="800"/>
            </a:lvl4pPr>
            <a:lvl5pPr>
              <a:lnSpc>
                <a:spcPts val="1300"/>
              </a:lnSpc>
              <a:spcBef>
                <a:spcPts val="1000"/>
              </a:spcBef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E86DF-B1CD-4E67-93DE-A8E6E79A5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199" y="1024128"/>
            <a:ext cx="8229600" cy="241690"/>
          </a:xfrm>
        </p:spPr>
        <p:txBody>
          <a:bodyPr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300" b="1" i="0" cap="none"/>
            </a:lvl1pPr>
            <a:lvl2pPr>
              <a:lnSpc>
                <a:spcPts val="1600"/>
              </a:lnSpc>
              <a:spcBef>
                <a:spcPts val="0"/>
              </a:spcBef>
              <a:defRPr sz="1100" b="1" i="0" cap="all"/>
            </a:lvl2pPr>
            <a:lvl3pPr>
              <a:lnSpc>
                <a:spcPts val="1600"/>
              </a:lnSpc>
              <a:spcBef>
                <a:spcPts val="0"/>
              </a:spcBef>
              <a:defRPr sz="1100" b="1" i="0" cap="all"/>
            </a:lvl3pPr>
            <a:lvl4pPr>
              <a:lnSpc>
                <a:spcPts val="1600"/>
              </a:lnSpc>
              <a:spcBef>
                <a:spcPts val="0"/>
              </a:spcBef>
              <a:defRPr sz="1100" b="1" i="0" cap="all"/>
            </a:lvl4pPr>
            <a:lvl5pPr>
              <a:lnSpc>
                <a:spcPts val="1600"/>
              </a:lnSpc>
              <a:spcBef>
                <a:spcPts val="0"/>
              </a:spcBef>
              <a:defRPr sz="1100" b="1" i="0" cap="all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30694-5178-4B29-8043-A8D6C58D34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81063"/>
          </a:xfrm>
          <a:prstGeom prst="rect">
            <a:avLst/>
          </a:prstGeom>
          <a:gradFill flip="none" rotWithShape="1">
            <a:gsLst>
              <a:gs pos="0">
                <a:srgbClr val="820000"/>
              </a:gs>
              <a:gs pos="100000">
                <a:schemeClr val="bg2"/>
              </a:gs>
              <a:gs pos="62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88" y="6286500"/>
            <a:ext cx="182562" cy="18097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3B014E-2E1E-4A2C-A9D5-36DD25B056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8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6184900"/>
            <a:ext cx="1055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8788" y="395288"/>
            <a:ext cx="82280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4605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61988" y="6305550"/>
            <a:ext cx="182562" cy="1809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4" r:id="rId11"/>
    <p:sldLayoutId id="2147483715" r:id="rId12"/>
    <p:sldLayoutId id="2147483716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2pPr>
      <a:lvl3pPr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3pPr>
      <a:lvl4pPr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4pPr>
      <a:lvl5pPr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5pPr>
      <a:lvl6pPr marL="457200"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l" defTabSz="457200" rtl="0" fontAlgn="base">
        <a:lnSpc>
          <a:spcPts val="24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algn="l" defTabSz="457200" rtl="0" fontAlgn="base">
        <a:lnSpc>
          <a:spcPts val="2000"/>
        </a:lnSpc>
        <a:spcBef>
          <a:spcPts val="1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defTabSz="457200" rtl="0" fontAlgn="base">
        <a:lnSpc>
          <a:spcPts val="1800"/>
        </a:lnSpc>
        <a:spcBef>
          <a:spcPts val="1000"/>
        </a:spcBef>
        <a:spcAft>
          <a:spcPct val="0"/>
        </a:spcAft>
        <a:buClr>
          <a:schemeClr val="tx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6075" indent="-173038" algn="l" defTabSz="457200" rtl="0" fontAlgn="base">
        <a:lnSpc>
          <a:spcPts val="1600"/>
        </a:lnSpc>
        <a:spcBef>
          <a:spcPts val="1000"/>
        </a:spcBef>
        <a:spcAft>
          <a:spcPct val="0"/>
        </a:spcAft>
        <a:buClr>
          <a:schemeClr val="tx1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19113" indent="-173038" algn="l" defTabSz="457200" rtl="0" fontAlgn="base">
        <a:lnSpc>
          <a:spcPts val="1400"/>
        </a:lnSpc>
        <a:spcBef>
          <a:spcPts val="1000"/>
        </a:spcBef>
        <a:spcAft>
          <a:spcPct val="0"/>
        </a:spcAft>
        <a:buClr>
          <a:schemeClr val="tx1"/>
        </a:buClr>
        <a:buFont typeface="Arial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rtl="0" fontAlgn="base">
        <a:lnSpc>
          <a:spcPts val="2000"/>
        </a:lnSpc>
        <a:spcBef>
          <a:spcPts val="1200"/>
        </a:spcBef>
        <a:spcAft>
          <a:spcPct val="0"/>
        </a:spcAft>
        <a:defRPr sz="1600" i="1" kern="1200">
          <a:solidFill>
            <a:schemeClr val="bg2"/>
          </a:solidFill>
          <a:latin typeface="+mn-lt"/>
          <a:ea typeface="+mn-ea"/>
          <a:cs typeface="+mn-cs"/>
        </a:defRPr>
      </a:lvl5pPr>
      <a:lvl6pPr marL="0" indent="0" algn="l" defTabSz="-396875" rtl="0" eaLnBrk="1" latinLnBrk="0" hangingPunct="1">
        <a:lnSpc>
          <a:spcPts val="1000"/>
        </a:lnSpc>
        <a:spcBef>
          <a:spcPts val="600"/>
        </a:spcBef>
        <a:buClr>
          <a:schemeClr val="tx1"/>
        </a:buClr>
        <a:buFontTx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ts val="1400"/>
        </a:lnSpc>
        <a:spcBef>
          <a:spcPts val="600"/>
        </a:spcBef>
        <a:buFontTx/>
        <a:buNone/>
        <a:defRPr sz="1000" b="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6037263"/>
            <a:ext cx="1793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458788" y="6318250"/>
            <a:ext cx="1773237" cy="1143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 smtClean="0"/>
              <a:t>A member of MUFG, a global financial group</a:t>
            </a:r>
            <a:endParaRPr lang="en-US" b="0" dirty="0"/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1474788" y="1747838"/>
            <a:ext cx="40513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788" y="3259138"/>
            <a:ext cx="4051300" cy="849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3" r:id="rId3"/>
  </p:sldLayoutIdLst>
  <p:hf hdr="0" ftr="0" dt="0"/>
  <p:txStyles>
    <p:titleStyle>
      <a:lvl1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2pPr>
      <a:lvl3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3pPr>
      <a:lvl4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4pPr>
      <a:lvl5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5pPr>
      <a:lvl6pPr marL="4572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6pPr>
      <a:lvl7pPr marL="9144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7pPr>
      <a:lvl8pPr marL="13716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8pPr>
      <a:lvl9pPr marL="18288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9pPr>
    </p:titleStyle>
    <p:bodyStyle>
      <a:lvl1pPr algn="l" defTabSz="457200" rtl="0" fontAlgn="base">
        <a:lnSpc>
          <a:spcPts val="1600"/>
        </a:lnSpc>
        <a:spcBef>
          <a:spcPct val="0"/>
        </a:spcBef>
        <a:spcAft>
          <a:spcPct val="0"/>
        </a:spcAft>
        <a:buFont typeface="Arial" charset="0"/>
        <a:defRPr sz="1100" b="1" kern="1200" cap="all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rtl="0" fontAlgn="base">
        <a:lnSpc>
          <a:spcPts val="16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1100" b="1" kern="1200" cap="all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rtl="0" fontAlgn="base">
        <a:lnSpc>
          <a:spcPts val="16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1100" b="1" kern="1200" cap="all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rtl="0" fontAlgn="base">
        <a:lnSpc>
          <a:spcPts val="16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1100" b="1" kern="1200" cap="all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rtl="0" fontAlgn="base">
        <a:lnSpc>
          <a:spcPts val="1600"/>
        </a:lnSpc>
        <a:spcBef>
          <a:spcPct val="0"/>
        </a:spcBef>
        <a:spcAft>
          <a:spcPct val="0"/>
        </a:spcAft>
        <a:buFont typeface="Arial" charset="0"/>
        <a:defRPr sz="1100" b="1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-396875" rtl="0" eaLnBrk="1" latinLnBrk="0" hangingPunct="1">
        <a:lnSpc>
          <a:spcPts val="1600"/>
        </a:lnSpc>
        <a:spcBef>
          <a:spcPts val="0"/>
        </a:spcBef>
        <a:buClr>
          <a:schemeClr val="tx1"/>
        </a:buClr>
        <a:buFont typeface="Arial"/>
        <a:buNone/>
        <a:defRPr sz="1100" b="1" i="0" kern="1200" cap="all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ts val="1600"/>
        </a:lnSpc>
        <a:spcBef>
          <a:spcPts val="0"/>
        </a:spcBef>
        <a:buFont typeface="Arial"/>
        <a:buNone/>
        <a:defRPr sz="1100" b="1" i="0" kern="1200" cap="all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482056" y="1833563"/>
            <a:ext cx="3446304" cy="623887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Statistical Review of PWG EW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698500" y="5167313"/>
            <a:ext cx="12827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1600"/>
              </a:lnSpc>
              <a:buFont typeface="Arial" charset="0"/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ts val="1600"/>
              </a:lnSpc>
              <a:buClr>
                <a:schemeClr val="tx1"/>
              </a:buClr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ts val="1600"/>
              </a:lnSpc>
              <a:buClr>
                <a:schemeClr val="tx1"/>
              </a:buClr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ts val="1600"/>
              </a:lnSpc>
              <a:buClr>
                <a:schemeClr val="tx1"/>
              </a:buClr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ts val="1600"/>
              </a:lnSpc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16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125" name="TextBox 9"/>
          <p:cNvSpPr txBox="1">
            <a:spLocks noChangeArrowheads="1"/>
          </p:cNvSpPr>
          <p:nvPr/>
        </p:nvSpPr>
        <p:spPr bwMode="auto">
          <a:xfrm>
            <a:off x="698500" y="5541963"/>
            <a:ext cx="134937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lnSpc>
                <a:spcPts val="1600"/>
              </a:lnSpc>
              <a:buFont typeface="Arial" charset="0"/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ts val="1600"/>
              </a:lnSpc>
              <a:buClr>
                <a:schemeClr val="tx1"/>
              </a:buClr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ts val="1600"/>
              </a:lnSpc>
              <a:buClr>
                <a:schemeClr val="tx1"/>
              </a:buClr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ts val="1600"/>
              </a:lnSpc>
              <a:buClr>
                <a:schemeClr val="tx1"/>
              </a:buClr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ts val="1600"/>
              </a:lnSpc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en-US" sz="1600" b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01900" y="3249382"/>
            <a:ext cx="4051300" cy="835025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Sep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84" y="295156"/>
            <a:ext cx="8228012" cy="385762"/>
          </a:xfrm>
        </p:spPr>
        <p:txBody>
          <a:bodyPr/>
          <a:lstStyle/>
          <a:p>
            <a:r>
              <a:rPr lang="en-US" dirty="0" smtClean="0"/>
              <a:t>Sampling Methodology and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8686800" y="6629400"/>
            <a:ext cx="182562" cy="180975"/>
          </a:xfrm>
        </p:spPr>
        <p:txBody>
          <a:bodyPr/>
          <a:lstStyle/>
          <a:p>
            <a:pPr>
              <a:defRPr/>
            </a:pPr>
            <a:fld id="{7A33CD0C-9CEF-4342-8DD1-C8BD5D6FB05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2880" y="1408017"/>
            <a:ext cx="594105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sz="1100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BTM Borrower </a:t>
            </a:r>
            <a:r>
              <a:rPr lang="en-US" altLang="zh-CN" sz="1100" b="1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Rtg</a:t>
            </a:r>
            <a:r>
              <a:rPr lang="en-US" altLang="zh-CN" sz="1100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Analysis</a:t>
            </a:r>
            <a:endParaRPr lang="en-US" altLang="zh-CN" sz="1600" dirty="0"/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AutoNum type="arabicParenBoth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Detecting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the downgrade case by comparing the rating of adjacent period for 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each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obligor.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AutoNum type="arabicParenBoth"/>
              <a:tabLst/>
            </a:pP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2693 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downgrade cases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for overall 152259 per obligor/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time-period documented ratings.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AutoNum type="arabicParenBoth"/>
              <a:tabLst/>
            </a:pP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Percentage of downgrade cases is 0.000657.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AutoNum type="arabicParenBoth"/>
              <a:tabLst/>
            </a:pP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Downgrade notch is calculated for each downgrade case.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0195" y="4674657"/>
            <a:ext cx="498480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sz="1100" b="1" dirty="0" smtClean="0">
                <a:solidFill>
                  <a:srgbClr val="000000"/>
                </a:solidFill>
                <a:cs typeface="Times New Roman" pitchFamily="18" charset="0"/>
              </a:rPr>
              <a:t>Market Indicators (Original Dataset)</a:t>
            </a:r>
          </a:p>
          <a:p>
            <a:pPr lvl="0" defTabSz="914400" eaLnBrk="0" hangingPunct="0"/>
            <a:endParaRPr lang="en-US" altLang="zh-CN" sz="1600" dirty="0" smtClean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2880" y="956876"/>
            <a:ext cx="2146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I. </a:t>
            </a:r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Original Dataset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ru89110\Documents\PWG EW\10.1\Meeting\original downgra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529085"/>
            <a:ext cx="3282260" cy="214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25" y="2651400"/>
            <a:ext cx="1930701" cy="17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611" y="2725948"/>
            <a:ext cx="733246" cy="155276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47500" lnSpcReduction="20000"/>
          </a:bodyPr>
          <a:lstStyle/>
          <a:p>
            <a:r>
              <a:rPr lang="en-US" sz="1600" baseline="0" dirty="0" smtClean="0"/>
              <a:t>Distribution plot</a:t>
            </a:r>
            <a:endParaRPr lang="en-US" sz="1600" baseline="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87200"/>
              </p:ext>
            </p:extLst>
          </p:nvPr>
        </p:nvGraphicFramePr>
        <p:xfrm>
          <a:off x="380194" y="5011948"/>
          <a:ext cx="6702093" cy="1526756"/>
        </p:xfrm>
        <a:graphic>
          <a:graphicData uri="http://schemas.openxmlformats.org/drawingml/2006/table">
            <a:tbl>
              <a:tblPr firstCol="1" bandRow="1">
                <a:tableStyleId>{68D230F3-CF80-4859-8CE7-A43EE81993B5}</a:tableStyleId>
              </a:tblPr>
              <a:tblGrid>
                <a:gridCol w="1675526"/>
                <a:gridCol w="1157320"/>
                <a:gridCol w="2012354"/>
                <a:gridCol w="1856893"/>
              </a:tblGrid>
              <a:tr h="26909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EDF Implied BTMU Rating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EDF Notch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EDF Value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Notch Diff EDF Implied vs BTMU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0683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CDS Implied BTMU Rating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CDS Spread (5yr)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Notch Diff CDS Implied vs BTMU</a:t>
                      </a: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66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Moody’s Implied BTMU Rating 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Moody’s LT Rating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Notch Diff </a:t>
                      </a:r>
                      <a:r>
                        <a:rPr lang="en-US" sz="9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Moodys</a:t>
                      </a: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Implied vs BTMU 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29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S&amp;P Implied BTMU Rating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S&amp;P LT Rating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74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500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Secondary </a:t>
                      </a:r>
                      <a:r>
                        <a:rPr lang="en-US" sz="9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Loan Average Price </a:t>
                      </a: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Methodology and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8686800" y="6629400"/>
            <a:ext cx="182562" cy="180975"/>
          </a:xfrm>
        </p:spPr>
        <p:txBody>
          <a:bodyPr/>
          <a:lstStyle/>
          <a:p>
            <a:pPr>
              <a:defRPr/>
            </a:pPr>
            <a:fld id="{7A33CD0C-9CEF-4342-8DD1-C8BD5D6FB0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2880" y="1457415"/>
            <a:ext cx="77123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sz="1100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Market Indicator Selection and Preparation</a:t>
            </a:r>
            <a:endParaRPr lang="en-US" altLang="zh-CN" sz="1600" dirty="0"/>
          </a:p>
          <a:p>
            <a:pPr lvl="0" defTabSz="914400" eaLnBrk="0" hangingPunct="0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EDF Implied BTMU Rating, CDS Implied BTMU Rating, Moody’s Implied BTMU Rating, S&amp;P Implied BTMU </a:t>
            </a: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Rating.</a:t>
            </a: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Sampling per obligor/ time period in the case when any of the interested indicator makes change.</a:t>
            </a: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Calculating the change of interested variables </a:t>
            </a:r>
          </a:p>
          <a:p>
            <a:pPr lvl="1" defTabSz="914400" eaLnBrk="0" hangingPunct="0">
              <a:buSzPct val="100000"/>
              <a:buFontTx/>
              <a:buAutoNum type="arabicParenBoth"/>
            </a:pPr>
            <a:endParaRPr lang="en-US" sz="1100" dirty="0">
              <a:solidFill>
                <a:srgbClr val="000000"/>
              </a:solidFill>
              <a:latin typeface="Times New Roman" pitchFamily="18" charset="0"/>
              <a:ea typeface="Book Antiqua" pitchFamily="18" charset="0"/>
              <a:cs typeface="Times New Roman" pitchFamily="18" charset="0"/>
            </a:endParaRPr>
          </a:p>
          <a:p>
            <a:pPr lvl="1" defTabSz="914400" eaLnBrk="0" hangingPunct="0">
              <a:buSzPct val="100000"/>
              <a:buFontTx/>
              <a:buAutoNum type="arabicParenBoth"/>
            </a:pPr>
            <a:endParaRPr lang="en-US" sz="1100" dirty="0" smtClean="0">
              <a:solidFill>
                <a:srgbClr val="000000"/>
              </a:solidFill>
              <a:latin typeface="Times New Roman" pitchFamily="18" charset="0"/>
              <a:ea typeface="Book Antiqua" pitchFamily="18" charset="0"/>
              <a:cs typeface="Times New Roman" pitchFamily="18" charset="0"/>
            </a:endParaRP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???implied rating</a:t>
            </a: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Sample </a:t>
            </a:r>
            <a:r>
              <a:rPr lang="en-US" sz="1100" dirty="0" err="1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ing</a:t>
            </a: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  fair to the whole population</a:t>
            </a: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Rating migration intensity is relatively close for specific group </a:t>
            </a:r>
            <a:endParaRPr lang="en-US" sz="1100" dirty="0">
              <a:solidFill>
                <a:srgbClr val="000000"/>
              </a:solidFill>
              <a:latin typeface="Times New Roman" pitchFamily="18" charset="0"/>
              <a:ea typeface="Book Antiqua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46649" y="4938253"/>
            <a:ext cx="562442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sz="1100" b="1" dirty="0" smtClean="0">
                <a:solidFill>
                  <a:srgbClr val="000000"/>
                </a:solidFill>
                <a:cs typeface="Times New Roman" pitchFamily="18" charset="0"/>
              </a:rPr>
              <a:t>            Downgrade and Downgrade Notch Analysis  </a:t>
            </a:r>
          </a:p>
          <a:p>
            <a:pPr lvl="0" defTabSz="914400" eaLnBrk="0" hangingPunct="0"/>
            <a:endParaRPr lang="en-US" altLang="zh-CN" sz="11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814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downgrade cases for overall 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9755 selected per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obligor/ time-period 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based on market indicator changes. </a:t>
            </a:r>
          </a:p>
          <a:p>
            <a:pPr lvl="1" defTabSz="914400" eaLnBrk="0" hangingPunct="0">
              <a:buSzPct val="100000"/>
              <a:buFontTx/>
              <a:buAutoNum type="arabicParenBoth"/>
            </a:pPr>
            <a:endParaRPr lang="en-US" altLang="en-US" sz="1100" dirty="0" smtClean="0">
              <a:solidFill>
                <a:srgbClr val="000000"/>
              </a:solidFill>
              <a:latin typeface="Times New Roman" pitchFamily="18" charset="0"/>
              <a:ea typeface="Book Antiqua" pitchFamily="18" charset="0"/>
              <a:cs typeface="Times New Roman" pitchFamily="18" charset="0"/>
            </a:endParaRP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Percentage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of downgrade cases is 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0.01 in the sampling. </a:t>
            </a:r>
          </a:p>
          <a:p>
            <a:pPr lvl="1" defTabSz="914400" eaLnBrk="0" hangingPunct="0">
              <a:buSzPct val="100000"/>
              <a:buFontTx/>
              <a:buAutoNum type="arabicParenBoth"/>
            </a:pPr>
            <a:endParaRPr lang="en-US" altLang="en-US" sz="1100" dirty="0">
              <a:solidFill>
                <a:srgbClr val="000000"/>
              </a:solidFill>
              <a:latin typeface="Times New Roman" pitchFamily="18" charset="0"/>
              <a:ea typeface="Book Antiqua" pitchFamily="18" charset="0"/>
              <a:cs typeface="Times New Roman" pitchFamily="18" charset="0"/>
            </a:endParaRPr>
          </a:p>
          <a:p>
            <a:pPr lvl="1" defTabSz="914400" eaLnBrk="0" hangingPunct="0">
              <a:buSzPct val="100000"/>
              <a:buFontTx/>
              <a:buAutoNum type="arabicParenBoth"/>
            </a:pP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The coverage of 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downgrade 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cases in the sampling is (814/ 2963) *100% = 27.47%</a:t>
            </a:r>
            <a:endParaRPr lang="en-US" altLang="en-US" sz="1100" dirty="0">
              <a:solidFill>
                <a:srgbClr val="000000"/>
              </a:solidFill>
              <a:latin typeface="Times New Roman" pitchFamily="18" charset="0"/>
              <a:ea typeface="Book Antiqua" pitchFamily="18" charset="0"/>
              <a:cs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2880" y="956876"/>
            <a:ext cx="29803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II</a:t>
            </a:r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. Sampling Methodology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1" descr="C:\Users\ru89110\Documents\PWG EW\10.1\Meeting\downgrade with variab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063115"/>
            <a:ext cx="37433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2880" y="1093309"/>
            <a:ext cx="5133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87425" algn="l"/>
              </a:tabLst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% of total number</a:t>
            </a:r>
            <a:r>
              <a:rPr kumimoji="0" lang="en-US" altLang="zh-CN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of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BTMU Downgrade projected</a:t>
            </a:r>
            <a:r>
              <a:rPr kumimoji="0" lang="en-US" altLang="zh-CN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by EW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Indicators*</a:t>
            </a:r>
            <a:endParaRPr kumimoji="0" lang="en-US" altLang="zh-CN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95288"/>
            <a:ext cx="8228012" cy="385762"/>
          </a:xfrm>
        </p:spPr>
        <p:txBody>
          <a:bodyPr/>
          <a:lstStyle/>
          <a:p>
            <a:r>
              <a:rPr lang="en-US" dirty="0" smtClean="0"/>
              <a:t>Quick View of EWS Back testing for FY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8686800" y="6629400"/>
            <a:ext cx="182562" cy="180975"/>
          </a:xfrm>
        </p:spPr>
        <p:txBody>
          <a:bodyPr/>
          <a:lstStyle/>
          <a:p>
            <a:pPr>
              <a:defRPr/>
            </a:pPr>
            <a:fld id="{7A33CD0C-9CEF-4342-8DD1-C8BD5D6FB05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90073"/>
              </p:ext>
            </p:extLst>
          </p:nvPr>
        </p:nvGraphicFramePr>
        <p:xfrm>
          <a:off x="182880" y="1342604"/>
          <a:ext cx="5725476" cy="1756146"/>
        </p:xfrm>
        <a:graphic>
          <a:graphicData uri="http://schemas.openxmlformats.org/drawingml/2006/table">
            <a:tbl>
              <a:tblPr firstRow="1" firstCol="1" bandRow="1"/>
              <a:tblGrid>
                <a:gridCol w="422910"/>
                <a:gridCol w="802322"/>
                <a:gridCol w="497522"/>
                <a:gridCol w="497522"/>
                <a:gridCol w="724535"/>
                <a:gridCol w="724535"/>
                <a:gridCol w="724535"/>
                <a:gridCol w="607060"/>
                <a:gridCol w="724535"/>
              </a:tblGrid>
              <a:tr h="232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Any Trigger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CDS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EDF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EDF 1MV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EDF 3MV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Loan Price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Moody's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SNP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2008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64.0%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51.5%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60.7%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31.6%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50.4%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95.5%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3.4%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1.1%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2009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42.7%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31.6%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43.0%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5.8%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7.6%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38.1%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1.7%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2010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14.6%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10.6%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2.3%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3.6%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2011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21.4%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7.6%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18.4%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6.1%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3.3%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2012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30.3%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12.1%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6.3%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6.3%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2.8%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2.7%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2013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9.1%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26.3%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2014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15.7%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9.7%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5.8%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4.7%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3.6%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1.5%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2015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47.10%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62%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24%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32.3%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37.8%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19.9%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7.7%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4.8%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10.5%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1.9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  <a:endParaRPr lang="en-US" sz="110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22.3%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20.9%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23.0%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7.5%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14.4%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3.2%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1.1%</a:t>
                      </a:r>
                      <a:endParaRPr lang="en-US" sz="1100" dirty="0">
                        <a:effectLst/>
                        <a:latin typeface="Book Antiqua"/>
                        <a:ea typeface="Book Antiqu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2880" y="3881189"/>
            <a:ext cx="54809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509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50913" algn="l"/>
              </a:tabLst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% of total number of EW</a:t>
            </a:r>
            <a:r>
              <a:rPr kumimoji="0" lang="en-US" altLang="zh-CN" sz="1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t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riggers correctly projected BTMU downgrade**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26561"/>
              </p:ext>
            </p:extLst>
          </p:nvPr>
        </p:nvGraphicFramePr>
        <p:xfrm>
          <a:off x="182880" y="4121905"/>
          <a:ext cx="5443855" cy="2089785"/>
        </p:xfrm>
        <a:graphic>
          <a:graphicData uri="http://schemas.openxmlformats.org/drawingml/2006/table">
            <a:tbl>
              <a:tblPr firstRow="1" firstCol="1" bandRow="1"/>
              <a:tblGrid>
                <a:gridCol w="414973"/>
                <a:gridCol w="799147"/>
                <a:gridCol w="497840"/>
                <a:gridCol w="497840"/>
                <a:gridCol w="705485"/>
                <a:gridCol w="705485"/>
                <a:gridCol w="721360"/>
                <a:gridCol w="603885"/>
                <a:gridCol w="497840"/>
              </a:tblGrid>
              <a:tr h="2609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Any Trigger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EDF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EDF 1MV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EDF 3MV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Loan 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Moody's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SNP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23.1%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35.7%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27.1%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25.6%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20.5%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19.6%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13.7%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14.6%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30.4%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12.2%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5.7%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6.3%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8.3%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9.1%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7.7%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19.7%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17.4%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13.8%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14.6%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13.2%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20.2%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33.3%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3.8%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4.9%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4.6%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4.4%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3.8%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11.1%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82880" y="3173647"/>
            <a:ext cx="48990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874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87425" algn="l"/>
              </a:tabLst>
            </a:pP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* Within three months before downgrade</a:t>
            </a:r>
            <a:endParaRPr kumimoji="0" lang="en-US" altLang="zh-CN" sz="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87425" algn="l"/>
              </a:tabLst>
            </a:pP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 % = downgraded preceded by specific trigger / the downgrade cases with specific trigger exist</a:t>
            </a:r>
            <a:r>
              <a:rPr kumimoji="0" lang="en-US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2880" y="801608"/>
            <a:ext cx="29803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II</a:t>
            </a:r>
            <a:r>
              <a:rPr lang="en-US" altLang="zh-CN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Sampling Methodology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" y="61902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"/>
            <a:r>
              <a:rPr lang="en-US" sz="600" b="1" dirty="0"/>
              <a:t>** Downgrade happen within three months after trigger</a:t>
            </a:r>
            <a:endParaRPr lang="en-US" sz="600" dirty="0"/>
          </a:p>
          <a:p>
            <a:pPr fontAlgn="b"/>
            <a:r>
              <a:rPr lang="en-US" sz="600" b="1" dirty="0"/>
              <a:t>** Count of times Trigger breaches</a:t>
            </a:r>
            <a:endParaRPr lang="en-US" sz="600" dirty="0"/>
          </a:p>
          <a:p>
            <a:pPr fontAlgn="b"/>
            <a:r>
              <a:rPr lang="en-US" sz="600" b="1" dirty="0"/>
              <a:t>** if both month T and month T+1 trigger a downgrade in month T+2, the downgrade in month T+2 is counted twice</a:t>
            </a:r>
            <a:endParaRPr lang="en-US" sz="600" dirty="0"/>
          </a:p>
          <a:p>
            <a:pPr fontAlgn="b"/>
            <a:r>
              <a:rPr lang="en-US" sz="600" b="1" dirty="0"/>
              <a:t>** Trigger breaches happened between Jan-Dec 2017 ( due to the need of 3 month forward period)</a:t>
            </a:r>
            <a:endParaRPr lang="en-US" altLang="zh-CN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82880" y="3532952"/>
            <a:ext cx="2672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III</a:t>
            </a:r>
            <a:r>
              <a:rPr lang="en-US" altLang="zh-CN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Predictor Reliability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6067"/>
              </p:ext>
            </p:extLst>
          </p:nvPr>
        </p:nvGraphicFramePr>
        <p:xfrm>
          <a:off x="182880" y="2234923"/>
          <a:ext cx="4543373" cy="4572000"/>
        </p:xfrm>
        <a:graphic>
          <a:graphicData uri="http://schemas.openxmlformats.org/drawingml/2006/table">
            <a:tbl>
              <a:tblPr firstRow="1" firstCol="1" bandRow="1"/>
              <a:tblGrid>
                <a:gridCol w="494969"/>
                <a:gridCol w="476500"/>
                <a:gridCol w="446488"/>
                <a:gridCol w="446488"/>
                <a:gridCol w="446488"/>
                <a:gridCol w="446488"/>
                <a:gridCol w="446488"/>
                <a:gridCol w="446488"/>
                <a:gridCol w="446488"/>
                <a:gridCol w="446488"/>
              </a:tblGrid>
              <a:tr h="13561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Implied Notch Diff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35610">
                <a:tc row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EDF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9%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12%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11%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100%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9%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23%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0.5%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7.3%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25.7%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31.5%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9.9%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19.3%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14.6%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28.6%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100.0%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4.8%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4.3%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2.1%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6.3%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row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CDS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8%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11%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18%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27%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21%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6.7%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5.2%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10.9%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5.9%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17170" algn="ctr"/>
                        </a:tabLs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	20.4%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14.3%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13.2%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11.8%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27.2%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28.7%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30.8</a:t>
                      </a: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%</a:t>
                      </a: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3.9%</a:t>
                      </a: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6.1%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4.1%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16.7%</a:t>
                      </a: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row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Moody’s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5.3%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23.1%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effectLst/>
                        <a:latin typeface="Calibri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24.8%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5.9%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100%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2.3%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8.3%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100.0%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row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S&amp;P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8%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8%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14%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21%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8%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15%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66.7%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100</a:t>
                      </a: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2017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0%</a:t>
                      </a: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25.0%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7.7%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Book Antiqua"/>
                          <a:ea typeface="Times New Roman"/>
                          <a:cs typeface="Arial"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866" marR="49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8686800" y="6629400"/>
            <a:ext cx="182562" cy="180975"/>
          </a:xfrm>
        </p:spPr>
        <p:txBody>
          <a:bodyPr/>
          <a:lstStyle/>
          <a:p>
            <a:pPr>
              <a:defRPr/>
            </a:pPr>
            <a:fld id="{7A33CD0C-9CEF-4342-8DD1-C8BD5D6FB05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33327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277485" y="3783965"/>
            <a:ext cx="560070" cy="193040"/>
            <a:chOff x="8311" y="5959"/>
            <a:chExt cx="882" cy="30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311" y="5959"/>
              <a:ext cx="882" cy="304"/>
            </a:xfrm>
            <a:custGeom>
              <a:avLst/>
              <a:gdLst>
                <a:gd name="T0" fmla="+- 0 8311 8311"/>
                <a:gd name="T1" fmla="*/ T0 w 882"/>
                <a:gd name="T2" fmla="+- 0 5959 5959"/>
                <a:gd name="T3" fmla="*/ 5959 h 304"/>
                <a:gd name="T4" fmla="+- 0 9193 8311"/>
                <a:gd name="T5" fmla="*/ T4 w 882"/>
                <a:gd name="T6" fmla="+- 0 5959 5959"/>
                <a:gd name="T7" fmla="*/ 5959 h 304"/>
                <a:gd name="T8" fmla="+- 0 9193 8311"/>
                <a:gd name="T9" fmla="*/ T8 w 882"/>
                <a:gd name="T10" fmla="+- 0 6263 5959"/>
                <a:gd name="T11" fmla="*/ 6263 h 304"/>
                <a:gd name="T12" fmla="+- 0 8311 8311"/>
                <a:gd name="T13" fmla="*/ T12 w 882"/>
                <a:gd name="T14" fmla="+- 0 6263 5959"/>
                <a:gd name="T15" fmla="*/ 6263 h 304"/>
                <a:gd name="T16" fmla="+- 0 8311 8311"/>
                <a:gd name="T17" fmla="*/ T16 w 882"/>
                <a:gd name="T18" fmla="+- 0 5959 5959"/>
                <a:gd name="T19" fmla="*/ 5959 h 3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82" h="304">
                  <a:moveTo>
                    <a:pt x="0" y="0"/>
                  </a:moveTo>
                  <a:lnTo>
                    <a:pt x="882" y="0"/>
                  </a:lnTo>
                  <a:lnTo>
                    <a:pt x="882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880" y="1362974"/>
            <a:ext cx="8382000" cy="84113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/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Predictor Severity vs. Reliability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050" dirty="0" smtClean="0"/>
              <a:t>Below is the % of BTMU downgrade when predictors reported different notches of downgrade 3 months ahead.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050" dirty="0" smtClean="0"/>
              <a:t>There </a:t>
            </a:r>
            <a:r>
              <a:rPr lang="en-US" sz="1050" dirty="0"/>
              <a:t>is reasonable correlation between the severity of a trigger breach and the possibility of a rating downgrade. For example, the higher the differential between MUFG internal ratings and market implied ratings, the likelier a downgrade will </a:t>
            </a:r>
            <a:r>
              <a:rPr lang="en-US" sz="1050" dirty="0" smtClean="0"/>
              <a:t>result.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View of EWS Back testing for FY 2017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2880" y="801608"/>
            <a:ext cx="3890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defTabSz="914400" eaLnBrk="0" hangingPunct="0"/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II</a:t>
            </a:r>
            <a:r>
              <a:rPr lang="en-US" altLang="zh-CN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. Predictor Severity vs </a:t>
            </a:r>
            <a:r>
              <a:rPr lang="en-US" altLang="zh-CN" b="1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Reliability</a:t>
            </a:r>
            <a:endParaRPr lang="en-US" altLang="zh-CN" b="1" dirty="0">
              <a:solidFill>
                <a:srgbClr val="000000"/>
              </a:solidFill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8686800" y="6629400"/>
            <a:ext cx="182562" cy="180975"/>
          </a:xfrm>
        </p:spPr>
        <p:txBody>
          <a:bodyPr/>
          <a:lstStyle/>
          <a:p>
            <a:pPr>
              <a:defRPr/>
            </a:pPr>
            <a:fld id="{7A33CD0C-9CEF-4342-8DD1-C8BD5D6FB05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33327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277485" y="3783965"/>
            <a:ext cx="560070" cy="193040"/>
            <a:chOff x="8311" y="5959"/>
            <a:chExt cx="882" cy="30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311" y="5959"/>
              <a:ext cx="882" cy="304"/>
            </a:xfrm>
            <a:custGeom>
              <a:avLst/>
              <a:gdLst>
                <a:gd name="T0" fmla="+- 0 8311 8311"/>
                <a:gd name="T1" fmla="*/ T0 w 882"/>
                <a:gd name="T2" fmla="+- 0 5959 5959"/>
                <a:gd name="T3" fmla="*/ 5959 h 304"/>
                <a:gd name="T4" fmla="+- 0 9193 8311"/>
                <a:gd name="T5" fmla="*/ T4 w 882"/>
                <a:gd name="T6" fmla="+- 0 5959 5959"/>
                <a:gd name="T7" fmla="*/ 5959 h 304"/>
                <a:gd name="T8" fmla="+- 0 9193 8311"/>
                <a:gd name="T9" fmla="*/ T8 w 882"/>
                <a:gd name="T10" fmla="+- 0 6263 5959"/>
                <a:gd name="T11" fmla="*/ 6263 h 304"/>
                <a:gd name="T12" fmla="+- 0 8311 8311"/>
                <a:gd name="T13" fmla="*/ T12 w 882"/>
                <a:gd name="T14" fmla="+- 0 6263 5959"/>
                <a:gd name="T15" fmla="*/ 6263 h 304"/>
                <a:gd name="T16" fmla="+- 0 8311 8311"/>
                <a:gd name="T17" fmla="*/ T16 w 882"/>
                <a:gd name="T18" fmla="+- 0 5959 5959"/>
                <a:gd name="T19" fmla="*/ 5959 h 3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82" h="304">
                  <a:moveTo>
                    <a:pt x="0" y="0"/>
                  </a:moveTo>
                  <a:lnTo>
                    <a:pt x="882" y="0"/>
                  </a:lnTo>
                  <a:lnTo>
                    <a:pt x="882" y="304"/>
                  </a:lnTo>
                  <a:lnTo>
                    <a:pt x="0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880" y="957943"/>
            <a:ext cx="8382000" cy="124616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lvl="0"/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Correlation Analysis:</a:t>
            </a:r>
            <a:endParaRPr lang="en-US" sz="105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050" dirty="0" smtClean="0"/>
              <a:t>Obligor based predictors values are translated into BTMU rating by Risk Technology.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050" dirty="0" smtClean="0"/>
              <a:t>Ratings are then mapped to PD</a:t>
            </a:r>
          </a:p>
          <a:p>
            <a:pPr lvl="1"/>
            <a:endParaRPr lang="en-US" sz="1050" dirty="0"/>
          </a:p>
          <a:p>
            <a:pPr marL="0" lvl="1">
              <a:tabLst>
                <a:tab pos="0" algn="l"/>
              </a:tabLst>
            </a:pPr>
            <a:r>
              <a:rPr lang="en-US" sz="13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Times New Roman" pitchFamily="18" charset="0"/>
              </a:rPr>
              <a:t>Key Predictors with higher correlation:</a:t>
            </a:r>
          </a:p>
          <a:p>
            <a:pPr marL="736600" lvl="1" indent="-274638"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050" dirty="0" smtClean="0"/>
              <a:t>Potential predictors for further modeling and thresholds adjustment.</a:t>
            </a:r>
            <a:endParaRPr lang="en-US" sz="1050" dirty="0"/>
          </a:p>
          <a:p>
            <a:pPr marL="736600" lvl="1" indent="-274638"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en-US" sz="1050" dirty="0"/>
          </a:p>
          <a:p>
            <a:pPr marL="0" lvl="1">
              <a:tabLst>
                <a:tab pos="0" algn="l"/>
              </a:tabLst>
            </a:pPr>
            <a:endParaRPr lang="en-US" sz="1300" b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1"/>
            <a:endParaRPr lang="en-US" sz="1050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8788" y="87086"/>
            <a:ext cx="8228012" cy="693964"/>
          </a:xfrm>
        </p:spPr>
        <p:txBody>
          <a:bodyPr/>
          <a:lstStyle/>
          <a:p>
            <a:r>
              <a:rPr lang="en-US" dirty="0" smtClean="0"/>
              <a:t>Preliminary Analysis on </a:t>
            </a:r>
            <a:r>
              <a:rPr lang="en-US" dirty="0"/>
              <a:t>C</a:t>
            </a:r>
            <a:r>
              <a:rPr lang="en-US" dirty="0" smtClean="0"/>
              <a:t>orrelation between 3-m lagged predictors to BTMU Downgrades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0964"/>
              </p:ext>
            </p:extLst>
          </p:nvPr>
        </p:nvGraphicFramePr>
        <p:xfrm>
          <a:off x="260258" y="2636157"/>
          <a:ext cx="5301121" cy="2676406"/>
        </p:xfrm>
        <a:graphic>
          <a:graphicData uri="http://schemas.openxmlformats.org/drawingml/2006/table">
            <a:tbl>
              <a:tblPr/>
              <a:tblGrid>
                <a:gridCol w="4370044"/>
                <a:gridCol w="931077"/>
              </a:tblGrid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178" marR="6178" marT="6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BTMU PD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178" marR="6178" marT="61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S&amp;P Implied BTMU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CDS Spread (5yr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S&amp;P LT Rating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Conversion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Moodys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Implied BTMU Rating (adjusted by BTMU Rating already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EDF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Notch Diff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Moodys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Implied vs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BTMU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Moodys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LT Rating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Conversion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EDF Implied BTMU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Notch Diff CDS Implied vs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BTMU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Notch Diff EDF Implied vs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BTMU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CDS Implied BTMU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Secondary Loan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exposure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EDF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Notch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07632"/>
            <a:ext cx="8229600" cy="4572000"/>
          </a:xfrm>
        </p:spPr>
        <p:txBody>
          <a:bodyPr/>
          <a:lstStyle/>
          <a:p>
            <a:r>
              <a:rPr lang="en-US" sz="1400" dirty="0" smtClean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CDS, EDF, Moody’s remain relatively more predictive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Current EWS doesn’t have notch threshold and sensitivity tuned, thus the performance is not optimized.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r>
              <a:rPr lang="en-US" sz="1400" dirty="0" smtClean="0"/>
              <a:t>Strategy: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Empirical fitting, such as probability transformation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Consider joint behavior of variables, instead of individual variables to predict downgrades.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r>
              <a:rPr lang="en-US" sz="1400" dirty="0" smtClean="0"/>
              <a:t>Data issue: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Depth data are not linked properly due to the lack of linkage among Red Code, Loan Ticker and CDL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BIR is linked with CDL by Moody’s ID. But for some reason, the data quality is 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A33CD0C-9CEF-4342-8DD1-C8BD5D6FB05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c365ff45-8d50-4af3-8904-360761893039"/>
</p:tagLst>
</file>

<file path=ppt/theme/theme1.xml><?xml version="1.0" encoding="utf-8"?>
<a:theme xmlns:a="http://schemas.openxmlformats.org/drawingml/2006/main" name="MUFG PPT_Full version_ (5)">
  <a:themeElements>
    <a:clrScheme name="MUFG">
      <a:dk1>
        <a:srgbClr val="000000"/>
      </a:dk1>
      <a:lt1>
        <a:srgbClr val="FFFFFF"/>
      </a:lt1>
      <a:dk2>
        <a:srgbClr val="5A5A5A"/>
      </a:dk2>
      <a:lt2>
        <a:srgbClr val="E60000"/>
      </a:lt2>
      <a:accent1>
        <a:srgbClr val="6367B4"/>
      </a:accent1>
      <a:accent2>
        <a:srgbClr val="D29B00"/>
      </a:accent2>
      <a:accent3>
        <a:srgbClr val="739A89"/>
      </a:accent3>
      <a:accent4>
        <a:srgbClr val="742B56"/>
      </a:accent4>
      <a:accent5>
        <a:srgbClr val="CB5A19"/>
      </a:accent5>
      <a:accent6>
        <a:srgbClr val="1B4B7D"/>
      </a:accent6>
      <a:hlink>
        <a:srgbClr val="0000FF"/>
      </a:hlink>
      <a:folHlink>
        <a:srgbClr val="ACAC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ADAD"/>
        </a:solidFill>
        <a:ln>
          <a:noFill/>
        </a:ln>
        <a:effectLst/>
      </a:spPr>
      <a:bodyPr lIns="0" tIns="0" rIns="0" bIns="0" rtlCol="0" anchor="t" anchorCtr="0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defRPr sz="1600" baseline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vers">
  <a:themeElements>
    <a:clrScheme name="MUFG">
      <a:dk1>
        <a:srgbClr val="000000"/>
      </a:dk1>
      <a:lt1>
        <a:srgbClr val="FFFFFF"/>
      </a:lt1>
      <a:dk2>
        <a:srgbClr val="5A5A5A"/>
      </a:dk2>
      <a:lt2>
        <a:srgbClr val="E60000"/>
      </a:lt2>
      <a:accent1>
        <a:srgbClr val="6367B4"/>
      </a:accent1>
      <a:accent2>
        <a:srgbClr val="D29B00"/>
      </a:accent2>
      <a:accent3>
        <a:srgbClr val="739A89"/>
      </a:accent3>
      <a:accent4>
        <a:srgbClr val="742B56"/>
      </a:accent4>
      <a:accent5>
        <a:srgbClr val="CB5A19"/>
      </a:accent5>
      <a:accent6>
        <a:srgbClr val="1B4B7D"/>
      </a:accent6>
      <a:hlink>
        <a:srgbClr val="0000FF"/>
      </a:hlink>
      <a:folHlink>
        <a:srgbClr val="ACAC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DADAD"/>
        </a:solidFill>
        <a:ln>
          <a:noFill/>
        </a:ln>
        <a:effectLst/>
      </a:spPr>
      <a:bodyPr lIns="0" tIns="0" rIns="0" bIns="0" rtlCol="0" anchor="t" anchorCtr="0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E6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defRPr sz="1600" baseline="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03083327B234887F90C8B9C41858C" ma:contentTypeVersion="0" ma:contentTypeDescription="Create a new document." ma:contentTypeScope="" ma:versionID="9ef9938706f9cc836be02412966a8952">
  <xsd:schema xmlns:xsd="http://www.w3.org/2001/XMLSchema" xmlns:p="http://schemas.microsoft.com/office/2006/metadata/properties" targetNamespace="http://schemas.microsoft.com/office/2006/metadata/properties" ma:root="true" ma:fieldsID="84d24c2467e79a5b957f305a830827c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3E4BD8B-96F2-4AFF-961D-5FC11D91C4DE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A3B8DC1-A736-4C56-B46E-52B5CBED82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D2D88-DCDA-4D33-9795-8F9F26D42B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MUFG PPT_Full version_ (5)</Template>
  <TotalTime>58448</TotalTime>
  <Words>1462</Words>
  <Application>Microsoft Office PowerPoint</Application>
  <PresentationFormat>On-screen Show (4:3)</PresentationFormat>
  <Paragraphs>612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MUFG PPT_Full version_ (5)</vt:lpstr>
      <vt:lpstr>Covers</vt:lpstr>
      <vt:lpstr>Statistical Review of PWG EW</vt:lpstr>
      <vt:lpstr>Sampling Methodology and Analysis</vt:lpstr>
      <vt:lpstr>Sampling Methodology and Analysis</vt:lpstr>
      <vt:lpstr>Quick View of EWS Back testing for FY 2017</vt:lpstr>
      <vt:lpstr>Quick View of EWS Back testing for FY 2017</vt:lpstr>
      <vt:lpstr>Preliminary Analysis on Correlation between 3-m lagged predictors to BTMU Downgrades</vt:lpstr>
      <vt:lpstr>Summary &amp; Next Step</vt:lpstr>
    </vt:vector>
  </TitlesOfParts>
  <Company>UnionBank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here up to three lines  Arial Regular 26 pt.  use one cover only]</dc:title>
  <dc:creator>Administrator</dc:creator>
  <cp:lastModifiedBy>Shilin Zhu</cp:lastModifiedBy>
  <cp:revision>227</cp:revision>
  <cp:lastPrinted>2018-04-25T20:46:31Z</cp:lastPrinted>
  <dcterms:created xsi:type="dcterms:W3CDTF">2016-10-21T23:22:12Z</dcterms:created>
  <dcterms:modified xsi:type="dcterms:W3CDTF">2018-10-03T21:44:02Z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0x010100D0703083327B234887F90C8B9C41858C</vt:lpwstr>
  </property>
</Properties>
</file>