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69" r:id="rId5"/>
    <p:sldId id="259" r:id="rId6"/>
    <p:sldId id="264" r:id="rId7"/>
    <p:sldId id="262" r:id="rId8"/>
    <p:sldId id="261" r:id="rId9"/>
    <p:sldId id="273" r:id="rId10"/>
    <p:sldId id="279" r:id="rId11"/>
    <p:sldId id="297" r:id="rId12"/>
    <p:sldId id="270" r:id="rId13"/>
    <p:sldId id="272" r:id="rId14"/>
    <p:sldId id="299" r:id="rId15"/>
    <p:sldId id="300" r:id="rId16"/>
    <p:sldId id="282" r:id="rId17"/>
    <p:sldId id="268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</p:embeddedFont>
    <p:embeddedFont>
      <p:font typeface="Candara" panose="020E0502030303020204" pitchFamily="34" charset="0"/>
      <p:regular r:id="rId22"/>
      <p:bold r:id="rId23"/>
      <p:italic r:id="rId24"/>
      <p:boldItalic r:id="rId25"/>
    </p:embeddedFont>
    <p:embeddedFont>
      <p:font typeface="Fira Sans Condensed Medium" panose="020B06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Livvic Light" pitchFamily="2" charset="0"/>
      <p:regular r:id="rId34"/>
      <p:italic r:id="rId35"/>
    </p:embeddedFont>
    <p:embeddedFont>
      <p:font typeface="Maven Pro" panose="020B0604020202020204" charset="0"/>
      <p:regular r:id="rId36"/>
      <p:bold r:id="rId37"/>
    </p:embeddedFont>
    <p:embeddedFont>
      <p:font typeface="Nunito Light" pitchFamily="2" charset="0"/>
      <p:regular r:id="rId38"/>
      <p: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Share Tech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8009B6-FD92-431E-A3AE-A2455EBA0830}">
  <a:tblStyle styleId="{C48009B6-FD92-431E-A3AE-A2455EBA0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125" d="100"/>
          <a:sy n="125" d="100"/>
        </p:scale>
        <p:origin x="139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8" Type="http://schemas.openxmlformats.org/officeDocument/2006/relationships/slide" Target="slides/slide6.xml"/><Relationship Id="rId51" Type="http://schemas.openxmlformats.org/officeDocument/2006/relationships/font" Target="fonts/font32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75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81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774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70e1a7781e_1_12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70e1a7781e_1_12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60" r:id="rId6"/>
    <p:sldLayoutId id="2147483662" r:id="rId7"/>
    <p:sldLayoutId id="2147483663" r:id="rId8"/>
    <p:sldLayoutId id="2147483664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YOSEF SHAUL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SHILO SHARABI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14975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2"/>
                </a:solidFill>
              </a:rPr>
              <a:t>SCIENCE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340896" y="24075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Visualization Graphs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5BB78FD-883C-19E8-21D1-F33C93C0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2" y="1351727"/>
            <a:ext cx="3129117" cy="28865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298DEBF-B38D-F1C0-1ADC-5EBF51E8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54" y="1351726"/>
            <a:ext cx="4727700" cy="28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4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621F77F-D36C-712C-CE13-D5A334B84F1D}"/>
              </a:ext>
            </a:extLst>
          </p:cNvPr>
          <p:cNvSpPr txBox="1"/>
          <p:nvPr/>
        </p:nvSpPr>
        <p:spPr>
          <a:xfrm>
            <a:off x="499472" y="730672"/>
            <a:ext cx="68824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</a:rPr>
              <a:t>Heat map helps us know better about correlation between our columns </a:t>
            </a:r>
            <a:endParaRPr lang="he-IL" sz="1600" dirty="0">
              <a:solidFill>
                <a:schemeClr val="bg1">
                  <a:lumMod val="95000"/>
                </a:schemeClr>
              </a:solidFill>
              <a:latin typeface="Fira Sans Extra Condensed Medium" panose="020B0604020202020204" charset="0"/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455646CA-A838-CAE1-1FDB-DA9466C7A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0" y="1283522"/>
            <a:ext cx="5266143" cy="2576455"/>
          </a:xfrm>
          <a:prstGeom prst="rect">
            <a:avLst/>
          </a:prstGeom>
        </p:spPr>
      </p:pic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F1440A0B-E1EF-004E-40E3-8EE360B2F763}"/>
              </a:ext>
            </a:extLst>
          </p:cNvPr>
          <p:cNvSpPr txBox="1"/>
          <p:nvPr/>
        </p:nvSpPr>
        <p:spPr>
          <a:xfrm>
            <a:off x="499472" y="113104"/>
            <a:ext cx="55331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Heat Map</a:t>
            </a:r>
            <a:endParaRPr lang="he-IL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B38F2FD8-343C-9DB9-B433-04C3547254D0}"/>
              </a:ext>
            </a:extLst>
          </p:cNvPr>
          <p:cNvSpPr txBox="1"/>
          <p:nvPr/>
        </p:nvSpPr>
        <p:spPr>
          <a:xfrm>
            <a:off x="910932" y="4442457"/>
            <a:ext cx="450155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 Medium" panose="020B0604020202020204" charset="0"/>
              </a:rPr>
              <a:t>According to that we created three new columns to our Dataset</a:t>
            </a:r>
            <a:endParaRPr lang="he-IL"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6C2F6436-89C2-D734-B935-C44644616EE9}"/>
              </a:ext>
            </a:extLst>
          </p:cNvPr>
          <p:cNvSpPr txBox="1"/>
          <p:nvPr/>
        </p:nvSpPr>
        <p:spPr>
          <a:xfrm>
            <a:off x="910932" y="4134680"/>
            <a:ext cx="6240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 Medium" panose="020B0604020202020204" charset="0"/>
              </a:rPr>
              <a:t>After we had the heat map we know better which columns are important to predict price.</a:t>
            </a:r>
            <a:endParaRPr lang="he-IL"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BE0EFBA5-CB57-E5EE-DACB-915CB911CF65}"/>
              </a:ext>
            </a:extLst>
          </p:cNvPr>
          <p:cNvSpPr txBox="1"/>
          <p:nvPr/>
        </p:nvSpPr>
        <p:spPr>
          <a:xfrm>
            <a:off x="903144" y="4715148"/>
            <a:ext cx="806732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 Medium" panose="020B0604020202020204" charset="0"/>
              </a:rPr>
              <a:t>According to the heat map we want to delete some columns and handle outliers in the “Price” and “SM” columns </a:t>
            </a:r>
            <a:endParaRPr lang="he-IL"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17762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</a:t>
            </a:r>
            <a:r>
              <a:rPr lang="en-US" sz="3200" dirty="0" err="1"/>
              <a:t>achine</a:t>
            </a:r>
            <a:r>
              <a:rPr lang="en-US" sz="3200" dirty="0"/>
              <a:t> Learning</a:t>
            </a:r>
            <a:endParaRPr sz="3000"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255677" y="2080454"/>
            <a:ext cx="2517439" cy="739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Split “Price” column from all other columns </a:t>
            </a:r>
            <a:endParaRPr lang="en-US" sz="10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543946" y="1841383"/>
            <a:ext cx="2718389" cy="978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dividing the dataset to train and test groups</a:t>
            </a:r>
            <a:endParaRPr lang="en-US" sz="105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293821" y="2890257"/>
            <a:ext cx="2906105" cy="748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Use scaler for X and normalize y</a:t>
            </a:r>
            <a:endParaRPr lang="en-US" sz="9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6991442" y="2876676"/>
            <a:ext cx="2317921" cy="698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9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Search for the fittest model to our data</a:t>
            </a:r>
            <a:endParaRPr lang="en-US" sz="9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>
            <a:cxnSpLocks/>
          </p:cNvCxnSpPr>
          <p:nvPr/>
        </p:nvCxnSpPr>
        <p:spPr>
          <a:xfrm>
            <a:off x="2663717" y="2422097"/>
            <a:ext cx="112152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>
            <a:cxnSpLocks/>
          </p:cNvCxnSpPr>
          <p:nvPr/>
        </p:nvCxnSpPr>
        <p:spPr>
          <a:xfrm flipH="1">
            <a:off x="5760516" y="2422097"/>
            <a:ext cx="820494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1139;p41">
            <a:extLst>
              <a:ext uri="{FF2B5EF4-FFF2-40B4-BE49-F238E27FC236}">
                <a16:creationId xmlns:a16="http://schemas.microsoft.com/office/drawing/2014/main" id="{40FEE1C9-07A5-D132-3F36-D9802D00E0E7}"/>
              </a:ext>
            </a:extLst>
          </p:cNvPr>
          <p:cNvSpPr txBox="1">
            <a:spLocks/>
          </p:cNvSpPr>
          <p:nvPr/>
        </p:nvSpPr>
        <p:spPr>
          <a:xfrm>
            <a:off x="618825" y="603564"/>
            <a:ext cx="5962185" cy="41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000" dirty="0">
                <a:latin typeface="Fira Sans Extra Condensed Medium" panose="020B0604020202020204" charset="0"/>
              </a:rPr>
              <a:t>In this step we had the final data set, but we need to take care of a few things before going to predict.</a:t>
            </a:r>
            <a:endParaRPr lang="he-IL" sz="1000" dirty="0">
              <a:latin typeface="Fira Sans Extra Condensed Medium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234565" y="24417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Machine Learning</a:t>
            </a:r>
            <a:endParaRPr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515238" y="1041645"/>
            <a:ext cx="766227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buNone/>
            </a:pPr>
            <a:r>
              <a:rPr lang="en-US" sz="900" dirty="0">
                <a:latin typeface="Fira Sans Extra Condensed Medium" panose="020B0604020202020204" charset="0"/>
              </a:rPr>
              <a:t>To know what model to choose, you need first to understand what do you want to predict</a:t>
            </a:r>
            <a:endParaRPr lang="he-IL" sz="900" dirty="0">
              <a:latin typeface="Fira Sans Extra Condensed Medium" panose="020B0604020202020204" charset="0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8150812" y="212152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85249" y="3111581"/>
            <a:ext cx="843520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buNone/>
            </a:pPr>
            <a:r>
              <a:rPr lang="en-US" sz="900" dirty="0">
                <a:latin typeface="Fira Sans Extra Condensed Medium" panose="020B0604020202020204" charset="0"/>
              </a:rPr>
              <a:t>Now we know that linear regression is the model that we want to check.  however, we want to try another model to compare between. </a:t>
            </a:r>
          </a:p>
        </p:txBody>
      </p:sp>
      <p:sp>
        <p:nvSpPr>
          <p:cNvPr id="705" name="Google Shape;705;p33"/>
          <p:cNvSpPr/>
          <p:nvPr/>
        </p:nvSpPr>
        <p:spPr>
          <a:xfrm>
            <a:off x="7495209" y="3677997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837264" y="2026455"/>
            <a:ext cx="681387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buNone/>
            </a:pPr>
            <a:r>
              <a:rPr lang="en-US" sz="900" dirty="0">
                <a:latin typeface="Fira Sans Extra Condensed Medium" panose="020B0604020202020204" charset="0"/>
              </a:rPr>
              <a:t>In our case: we want to predict the price</a:t>
            </a:r>
            <a:endParaRPr lang="he-IL" sz="900" dirty="0">
              <a:latin typeface="Fira Sans Extra Condensed Medium" panose="020B0604020202020204" charset="0"/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1119576" y="368210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חץ: למטה 1">
            <a:extLst>
              <a:ext uri="{FF2B5EF4-FFF2-40B4-BE49-F238E27FC236}">
                <a16:creationId xmlns:a16="http://schemas.microsoft.com/office/drawing/2014/main" id="{15AEA933-2E85-E71F-1C02-7BFEC3667350}"/>
              </a:ext>
            </a:extLst>
          </p:cNvPr>
          <p:cNvSpPr/>
          <p:nvPr/>
        </p:nvSpPr>
        <p:spPr>
          <a:xfrm>
            <a:off x="4077380" y="2604584"/>
            <a:ext cx="470168" cy="378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B7A66935-F00A-580A-5BCB-14123CC8515E}"/>
              </a:ext>
            </a:extLst>
          </p:cNvPr>
          <p:cNvSpPr/>
          <p:nvPr/>
        </p:nvSpPr>
        <p:spPr>
          <a:xfrm>
            <a:off x="4067767" y="3760289"/>
            <a:ext cx="470168" cy="378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E3BB541C-17D7-FE14-07B6-812ACB6DFB7F}"/>
              </a:ext>
            </a:extLst>
          </p:cNvPr>
          <p:cNvSpPr/>
          <p:nvPr/>
        </p:nvSpPr>
        <p:spPr>
          <a:xfrm>
            <a:off x="4111290" y="1557783"/>
            <a:ext cx="470168" cy="378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Google Shape;704;p33">
            <a:extLst>
              <a:ext uri="{FF2B5EF4-FFF2-40B4-BE49-F238E27FC236}">
                <a16:creationId xmlns:a16="http://schemas.microsoft.com/office/drawing/2014/main" id="{842B99BC-B634-851F-63DC-B657634BD938}"/>
              </a:ext>
            </a:extLst>
          </p:cNvPr>
          <p:cNvSpPr txBox="1">
            <a:spLocks/>
          </p:cNvSpPr>
          <p:nvPr/>
        </p:nvSpPr>
        <p:spPr>
          <a:xfrm>
            <a:off x="925678" y="4267615"/>
            <a:ext cx="675434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buNone/>
            </a:pPr>
            <a:r>
              <a:rPr lang="en-US" sz="900" dirty="0">
                <a:latin typeface="Fira Sans Extra Condensed Medium" panose="020B0604020202020204" charset="0"/>
              </a:rPr>
              <a:t>After searching on the internet we found another linear model</a:t>
            </a:r>
            <a:endParaRPr lang="he-IL" sz="900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0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320871" y="400945"/>
            <a:ext cx="75816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Comparing between Linear R</a:t>
            </a:r>
            <a:r>
              <a:rPr lang="en-US" sz="2400" dirty="0"/>
              <a:t>egression and Lasso</a:t>
            </a:r>
            <a:endParaRPr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1CA2318-BFF3-BEF8-02D9-7475E6A1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31" y="2227893"/>
            <a:ext cx="3334952" cy="234410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3757516-8462-396B-0560-67BA02B3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1" y="2227893"/>
            <a:ext cx="3405864" cy="2344108"/>
          </a:xfrm>
          <a:prstGeom prst="rect">
            <a:avLst/>
          </a:prstGeom>
        </p:spPr>
      </p:pic>
      <p:sp>
        <p:nvSpPr>
          <p:cNvPr id="9" name="Google Shape;1387;p48">
            <a:extLst>
              <a:ext uri="{FF2B5EF4-FFF2-40B4-BE49-F238E27FC236}">
                <a16:creationId xmlns:a16="http://schemas.microsoft.com/office/drawing/2014/main" id="{02281D0C-57F6-E4B4-020F-BADD49BB507F}"/>
              </a:ext>
            </a:extLst>
          </p:cNvPr>
          <p:cNvSpPr txBox="1">
            <a:spLocks/>
          </p:cNvSpPr>
          <p:nvPr/>
        </p:nvSpPr>
        <p:spPr>
          <a:xfrm>
            <a:off x="678901" y="1314419"/>
            <a:ext cx="236626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400" dirty="0"/>
              <a:t>Linear Regression</a:t>
            </a:r>
          </a:p>
          <a:p>
            <a:r>
              <a:rPr lang="en-US" sz="1000" dirty="0"/>
              <a:t>R2:0.709</a:t>
            </a:r>
          </a:p>
        </p:txBody>
      </p:sp>
      <p:sp>
        <p:nvSpPr>
          <p:cNvPr id="10" name="Google Shape;1387;p48">
            <a:extLst>
              <a:ext uri="{FF2B5EF4-FFF2-40B4-BE49-F238E27FC236}">
                <a16:creationId xmlns:a16="http://schemas.microsoft.com/office/drawing/2014/main" id="{2BBC80E0-227C-437A-1335-BDE8D2FBD6E9}"/>
              </a:ext>
            </a:extLst>
          </p:cNvPr>
          <p:cNvSpPr txBox="1">
            <a:spLocks/>
          </p:cNvSpPr>
          <p:nvPr/>
        </p:nvSpPr>
        <p:spPr>
          <a:xfrm>
            <a:off x="5426331" y="1078173"/>
            <a:ext cx="1474623" cy="74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400" dirty="0"/>
              <a:t>Lasso</a:t>
            </a:r>
          </a:p>
          <a:p>
            <a:r>
              <a:rPr lang="en-US" sz="1000" dirty="0"/>
              <a:t>R2: 0.707</a:t>
            </a:r>
          </a:p>
        </p:txBody>
      </p:sp>
    </p:spTree>
    <p:extLst>
      <p:ext uri="{BB962C8B-B14F-4D97-AF65-F5344CB8AC3E}">
        <p14:creationId xmlns:p14="http://schemas.microsoft.com/office/powerpoint/2010/main" val="150148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51"/>
          <p:cNvGrpSpPr/>
          <p:nvPr/>
        </p:nvGrpSpPr>
        <p:grpSpPr>
          <a:xfrm>
            <a:off x="2583563" y="3498875"/>
            <a:ext cx="3976865" cy="754200"/>
            <a:chOff x="2052655" y="3498875"/>
            <a:chExt cx="3976865" cy="754200"/>
          </a:xfrm>
        </p:grpSpPr>
        <p:sp>
          <p:nvSpPr>
            <p:cNvPr id="1601" name="Google Shape;1601;p51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898A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0CFC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FF997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0284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9" name="Google Shape;1609;p51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Conclusions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51"/>
          <p:cNvSpPr txBox="1">
            <a:spLocks noGrp="1"/>
          </p:cNvSpPr>
          <p:nvPr>
            <p:ph type="body" idx="4294967295"/>
          </p:nvPr>
        </p:nvSpPr>
        <p:spPr>
          <a:xfrm>
            <a:off x="1047802" y="147895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We chose the model with the best R2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51"/>
          <p:cNvSpPr txBox="1">
            <a:spLocks noGrp="1"/>
          </p:cNvSpPr>
          <p:nvPr>
            <p:ph type="body" idx="4294967295"/>
          </p:nvPr>
        </p:nvSpPr>
        <p:spPr>
          <a:xfrm>
            <a:off x="1183558" y="1894378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lvl="0" indent="0" algn="ctr">
              <a:buSzPts val="110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Linear Regression was the model with the better predicted R2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F0BC73C-4B46-2B6A-FFB5-F86A6889DB31}"/>
              </a:ext>
            </a:extLst>
          </p:cNvPr>
          <p:cNvSpPr txBox="1"/>
          <p:nvPr/>
        </p:nvSpPr>
        <p:spPr>
          <a:xfrm>
            <a:off x="1269240" y="2473318"/>
            <a:ext cx="6407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Linear Regression R2 : 0.709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accent3"/>
                </a:solidFill>
              </a:rPr>
              <a:t>YOU !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Medium" panose="020B0604020202020204" charset="0"/>
              </a:rPr>
              <a:t>Can we predict the price of the new real estate?</a:t>
            </a:r>
            <a:endParaRPr lang="en-US" sz="2000" dirty="0">
              <a:latin typeface="Fira Sans Extra Condensed Medium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-US" sz="20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In our project, we will be focusing on the Israeli market for real estate</a:t>
            </a:r>
          </a:p>
          <a:p>
            <a:pPr indent="-304800">
              <a:buSzPts val="1200"/>
              <a:buFont typeface="Maven Pro"/>
              <a:buAutoNum type="arabicPeriod"/>
            </a:pPr>
            <a:r>
              <a:rPr lang="en-US" sz="20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The Israeli real estate market is known for its high prices</a:t>
            </a:r>
            <a:endParaRPr lang="en-US" sz="20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  <a:p>
            <a:pPr indent="-304800">
              <a:buSzPts val="1200"/>
              <a:buFont typeface="Maven Pro"/>
              <a:buAutoNum type="arabicPeriod"/>
            </a:pPr>
            <a:r>
              <a:rPr lang="en-US" sz="20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We looked at what the real estate price affects as part of our project </a:t>
            </a:r>
          </a:p>
          <a:p>
            <a:pPr indent="-304800">
              <a:buSzPts val="1200"/>
              <a:buFont typeface="Maven Pro"/>
              <a:buAutoNum type="arabicPeriod"/>
            </a:pPr>
            <a:endParaRPr lang="en-US" dirty="0"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Research question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513431" y="229384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1625635" y="3195595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3128508" y="2239301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8293710" y="326753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cxnSp>
        <p:nvCxnSpPr>
          <p:cNvPr id="1089" name="Google Shape;1089;p38"/>
          <p:cNvCxnSpPr>
            <a:cxnSpLocks/>
          </p:cNvCxnSpPr>
          <p:nvPr/>
        </p:nvCxnSpPr>
        <p:spPr>
          <a:xfrm>
            <a:off x="-794260" y="2976550"/>
            <a:ext cx="1045886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326693" y="2822095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1454068" y="2748944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2953707" y="2762678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8124966" y="2769854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0" y="1009853"/>
            <a:ext cx="1286400" cy="412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Identify Data Group</a:t>
            </a:r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0" y="1318385"/>
            <a:ext cx="1688006" cy="920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800" dirty="0">
                <a:latin typeface="Candara" panose="020E0502030303020204" pitchFamily="34" charset="0"/>
              </a:rPr>
              <a:t>The data we use are taken from the yad2.co.il website, which has a lot of information that helps us analyze the Israeli real estate market.</a:t>
            </a:r>
            <a:endParaRPr lang="he-IL" sz="800" dirty="0">
              <a:latin typeface="Candara" panose="020E0502030303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6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700156" y="354112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Data Extraction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1107640" y="4009521"/>
            <a:ext cx="1329904" cy="62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" dirty="0">
                <a:latin typeface="Candara" panose="020E0502030303020204" pitchFamily="34" charset="0"/>
              </a:rPr>
              <a:t>Created a dataset by using the crawling (using Playwright) method on yad2.co.il website.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-129769" y="3236192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STEP 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1102231" y="218690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STEP 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2497245" y="3328395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STEP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679685" y="2086879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STEP 06</a:t>
            </a:r>
            <a:endParaRPr sz="2400" dirty="0">
              <a:solidFill>
                <a:schemeClr val="accent4"/>
              </a:solidFill>
            </a:endParaRPr>
          </a:p>
        </p:txBody>
      </p:sp>
      <p:grpSp>
        <p:nvGrpSpPr>
          <p:cNvPr id="34" name="Google Shape;1093;p38">
            <a:extLst>
              <a:ext uri="{FF2B5EF4-FFF2-40B4-BE49-F238E27FC236}">
                <a16:creationId xmlns:a16="http://schemas.microsoft.com/office/drawing/2014/main" id="{8A74E4B9-64D5-45F5-02A7-96EE10C167F2}"/>
              </a:ext>
            </a:extLst>
          </p:cNvPr>
          <p:cNvGrpSpPr/>
          <p:nvPr/>
        </p:nvGrpSpPr>
        <p:grpSpPr>
          <a:xfrm>
            <a:off x="4527227" y="2762678"/>
            <a:ext cx="373500" cy="373500"/>
            <a:chOff x="3212675" y="1912500"/>
            <a:chExt cx="373500" cy="373500"/>
          </a:xfrm>
        </p:grpSpPr>
        <p:sp>
          <p:nvSpPr>
            <p:cNvPr id="35" name="Google Shape;1094;p38">
              <a:extLst>
                <a:ext uri="{FF2B5EF4-FFF2-40B4-BE49-F238E27FC236}">
                  <a16:creationId xmlns:a16="http://schemas.microsoft.com/office/drawing/2014/main" id="{7B1AEFCE-3990-1B52-9A69-304B5A05E3D0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5;p38">
              <a:extLst>
                <a:ext uri="{FF2B5EF4-FFF2-40B4-BE49-F238E27FC236}">
                  <a16:creationId xmlns:a16="http://schemas.microsoft.com/office/drawing/2014/main" id="{B49F3CDE-094F-5B64-6DCF-774EB2DC77CB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90;p38">
            <a:extLst>
              <a:ext uri="{FF2B5EF4-FFF2-40B4-BE49-F238E27FC236}">
                <a16:creationId xmlns:a16="http://schemas.microsoft.com/office/drawing/2014/main" id="{BB1BAF27-5265-9A57-B1F5-6C34DD7252D1}"/>
              </a:ext>
            </a:extLst>
          </p:cNvPr>
          <p:cNvGrpSpPr/>
          <p:nvPr/>
        </p:nvGrpSpPr>
        <p:grpSpPr>
          <a:xfrm>
            <a:off x="6213616" y="2789800"/>
            <a:ext cx="373500" cy="373500"/>
            <a:chOff x="1372725" y="1912500"/>
            <a:chExt cx="373500" cy="373500"/>
          </a:xfrm>
        </p:grpSpPr>
        <p:sp>
          <p:nvSpPr>
            <p:cNvPr id="38" name="Google Shape;1091;p38">
              <a:extLst>
                <a:ext uri="{FF2B5EF4-FFF2-40B4-BE49-F238E27FC236}">
                  <a16:creationId xmlns:a16="http://schemas.microsoft.com/office/drawing/2014/main" id="{0E144567-BD9A-EA5F-9355-7DB35BE16713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;p38">
              <a:extLst>
                <a:ext uri="{FF2B5EF4-FFF2-40B4-BE49-F238E27FC236}">
                  <a16:creationId xmlns:a16="http://schemas.microsoft.com/office/drawing/2014/main" id="{0A5D4897-B8F0-7861-0040-7EBA077DBD03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111;p38">
            <a:extLst>
              <a:ext uri="{FF2B5EF4-FFF2-40B4-BE49-F238E27FC236}">
                <a16:creationId xmlns:a16="http://schemas.microsoft.com/office/drawing/2014/main" id="{3AD07C91-2DFF-66DD-8682-9C96E0FAE2B2}"/>
              </a:ext>
            </a:extLst>
          </p:cNvPr>
          <p:cNvSpPr txBox="1">
            <a:spLocks/>
          </p:cNvSpPr>
          <p:nvPr/>
        </p:nvSpPr>
        <p:spPr>
          <a:xfrm>
            <a:off x="4075249" y="2173647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chemeClr val="accent1"/>
                </a:solidFill>
              </a:rPr>
              <a:t>STEP 04</a:t>
            </a:r>
          </a:p>
        </p:txBody>
      </p:sp>
      <p:sp>
        <p:nvSpPr>
          <p:cNvPr id="53" name="Google Shape;1103;p38">
            <a:extLst>
              <a:ext uri="{FF2B5EF4-FFF2-40B4-BE49-F238E27FC236}">
                <a16:creationId xmlns:a16="http://schemas.microsoft.com/office/drawing/2014/main" id="{69DC85EE-98B0-2D47-69DE-6A01CB1DDD26}"/>
              </a:ext>
            </a:extLst>
          </p:cNvPr>
          <p:cNvSpPr txBox="1">
            <a:spLocks/>
          </p:cNvSpPr>
          <p:nvPr/>
        </p:nvSpPr>
        <p:spPr>
          <a:xfrm>
            <a:off x="2284825" y="1304077"/>
            <a:ext cx="1688006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800" dirty="0">
                <a:latin typeface="Candara" panose="020E0502030303020204" pitchFamily="34" charset="0"/>
              </a:rPr>
              <a:t>reorganize our data by cleaning missing values, removing duplicates and finding out our outliers.</a:t>
            </a:r>
            <a:endParaRPr lang="he-IL" sz="800" dirty="0">
              <a:latin typeface="Candara" panose="020E0502030303020204" pitchFamily="34" charset="0"/>
            </a:endParaRPr>
          </a:p>
          <a:p>
            <a:pPr marL="0" indent="0" algn="ctr">
              <a:lnSpc>
                <a:spcPct val="100000"/>
              </a:lnSpc>
              <a:buFont typeface="Maven Pro"/>
              <a:buNone/>
            </a:pPr>
            <a:endParaRPr lang="he-IL" sz="600" dirty="0"/>
          </a:p>
        </p:txBody>
      </p:sp>
      <p:sp>
        <p:nvSpPr>
          <p:cNvPr id="54" name="Google Shape;1102;p38">
            <a:extLst>
              <a:ext uri="{FF2B5EF4-FFF2-40B4-BE49-F238E27FC236}">
                <a16:creationId xmlns:a16="http://schemas.microsoft.com/office/drawing/2014/main" id="{A2027470-260E-5B96-207E-177309A4D5DB}"/>
              </a:ext>
            </a:extLst>
          </p:cNvPr>
          <p:cNvSpPr txBox="1">
            <a:spLocks/>
          </p:cNvSpPr>
          <p:nvPr/>
        </p:nvSpPr>
        <p:spPr>
          <a:xfrm>
            <a:off x="2398797" y="984138"/>
            <a:ext cx="1286400" cy="4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lnSpc>
                <a:spcPct val="115000"/>
              </a:lnSpc>
            </a:pPr>
            <a:r>
              <a:rPr lang="en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Data Processing</a:t>
            </a:r>
            <a:endParaRPr lang="en-US" sz="1050" dirty="0"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cxnSp>
        <p:nvCxnSpPr>
          <p:cNvPr id="55" name="Google Shape;1086;p38">
            <a:extLst>
              <a:ext uri="{FF2B5EF4-FFF2-40B4-BE49-F238E27FC236}">
                <a16:creationId xmlns:a16="http://schemas.microsoft.com/office/drawing/2014/main" id="{D4BA82CE-1C6E-0CE1-AEA4-B72FDCE8D24C}"/>
              </a:ext>
            </a:extLst>
          </p:cNvPr>
          <p:cNvCxnSpPr/>
          <p:nvPr/>
        </p:nvCxnSpPr>
        <p:spPr>
          <a:xfrm>
            <a:off x="4700275" y="323739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1102;p38">
            <a:extLst>
              <a:ext uri="{FF2B5EF4-FFF2-40B4-BE49-F238E27FC236}">
                <a16:creationId xmlns:a16="http://schemas.microsoft.com/office/drawing/2014/main" id="{4F1F044C-38B3-615C-7151-DFF876078195}"/>
              </a:ext>
            </a:extLst>
          </p:cNvPr>
          <p:cNvSpPr txBox="1">
            <a:spLocks/>
          </p:cNvSpPr>
          <p:nvPr/>
        </p:nvSpPr>
        <p:spPr>
          <a:xfrm>
            <a:off x="4166165" y="3686267"/>
            <a:ext cx="1286400" cy="4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lnSpc>
                <a:spcPct val="115000"/>
              </a:lnSpc>
            </a:pPr>
            <a:r>
              <a:rPr lang="en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EDA</a:t>
            </a:r>
            <a:r>
              <a:rPr lang="he-IL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 &amp; </a:t>
            </a:r>
            <a:r>
              <a:rPr lang="en-US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Visualization</a:t>
            </a:r>
          </a:p>
        </p:txBody>
      </p:sp>
      <p:sp>
        <p:nvSpPr>
          <p:cNvPr id="59" name="Google Shape;1107;p38">
            <a:extLst>
              <a:ext uri="{FF2B5EF4-FFF2-40B4-BE49-F238E27FC236}">
                <a16:creationId xmlns:a16="http://schemas.microsoft.com/office/drawing/2014/main" id="{B8375573-76A3-CF9E-7C30-D837C77CAB85}"/>
              </a:ext>
            </a:extLst>
          </p:cNvPr>
          <p:cNvSpPr txBox="1">
            <a:spLocks/>
          </p:cNvSpPr>
          <p:nvPr/>
        </p:nvSpPr>
        <p:spPr>
          <a:xfrm>
            <a:off x="4055575" y="4013424"/>
            <a:ext cx="1329904" cy="62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800" dirty="0">
                <a:latin typeface="Candara" panose="020E0502030303020204" pitchFamily="34" charset="0"/>
              </a:rPr>
              <a:t>Analyzing the dataset, visualization, and normalization</a:t>
            </a:r>
            <a:endParaRPr lang="he-IL" sz="800" dirty="0">
              <a:latin typeface="Candara" panose="020E0502030303020204" pitchFamily="34" charset="0"/>
            </a:endParaRPr>
          </a:p>
        </p:txBody>
      </p:sp>
      <p:cxnSp>
        <p:nvCxnSpPr>
          <p:cNvPr id="60" name="Google Shape;1086;p38">
            <a:extLst>
              <a:ext uri="{FF2B5EF4-FFF2-40B4-BE49-F238E27FC236}">
                <a16:creationId xmlns:a16="http://schemas.microsoft.com/office/drawing/2014/main" id="{318F7519-928B-B95D-94CA-5881BCABEB9B}"/>
              </a:ext>
            </a:extLst>
          </p:cNvPr>
          <p:cNvCxnSpPr/>
          <p:nvPr/>
        </p:nvCxnSpPr>
        <p:spPr>
          <a:xfrm>
            <a:off x="6400354" y="2247236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1110;p38">
            <a:extLst>
              <a:ext uri="{FF2B5EF4-FFF2-40B4-BE49-F238E27FC236}">
                <a16:creationId xmlns:a16="http://schemas.microsoft.com/office/drawing/2014/main" id="{2F2963B7-DBE8-C5D1-8DE1-E485E0D283C2}"/>
              </a:ext>
            </a:extLst>
          </p:cNvPr>
          <p:cNvSpPr txBox="1">
            <a:spLocks/>
          </p:cNvSpPr>
          <p:nvPr/>
        </p:nvSpPr>
        <p:spPr>
          <a:xfrm>
            <a:off x="5757154" y="332722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chemeClr val="accent2"/>
                </a:solidFill>
              </a:rPr>
              <a:t>STEP 05</a:t>
            </a:r>
          </a:p>
        </p:txBody>
      </p:sp>
      <p:sp>
        <p:nvSpPr>
          <p:cNvPr id="63" name="Google Shape;1102;p38">
            <a:extLst>
              <a:ext uri="{FF2B5EF4-FFF2-40B4-BE49-F238E27FC236}">
                <a16:creationId xmlns:a16="http://schemas.microsoft.com/office/drawing/2014/main" id="{72C2AD3C-2F69-11FB-2C18-2C46D1DB60C2}"/>
              </a:ext>
            </a:extLst>
          </p:cNvPr>
          <p:cNvSpPr txBox="1">
            <a:spLocks/>
          </p:cNvSpPr>
          <p:nvPr/>
        </p:nvSpPr>
        <p:spPr>
          <a:xfrm>
            <a:off x="5777314" y="983859"/>
            <a:ext cx="1286400" cy="4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Machine Learning</a:t>
            </a:r>
          </a:p>
        </p:txBody>
      </p:sp>
      <p:sp>
        <p:nvSpPr>
          <p:cNvPr id="64" name="Google Shape;1107;p38">
            <a:extLst>
              <a:ext uri="{FF2B5EF4-FFF2-40B4-BE49-F238E27FC236}">
                <a16:creationId xmlns:a16="http://schemas.microsoft.com/office/drawing/2014/main" id="{BE6D7067-89E0-D115-63B5-46FF8D2C4BDF}"/>
              </a:ext>
            </a:extLst>
          </p:cNvPr>
          <p:cNvSpPr txBox="1">
            <a:spLocks/>
          </p:cNvSpPr>
          <p:nvPr/>
        </p:nvSpPr>
        <p:spPr>
          <a:xfrm>
            <a:off x="5666724" y="1206376"/>
            <a:ext cx="1396990" cy="80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800" dirty="0">
                <a:latin typeface="Candara" panose="020E0502030303020204" pitchFamily="34" charset="0"/>
              </a:rPr>
              <a:t>Using supervised methods, dividing the data set into training and test sets. </a:t>
            </a:r>
            <a:endParaRPr lang="he-IL" sz="800" dirty="0">
              <a:latin typeface="Candara" panose="020E0502030303020204" pitchFamily="34" charset="0"/>
            </a:endParaRPr>
          </a:p>
        </p:txBody>
      </p:sp>
      <p:sp>
        <p:nvSpPr>
          <p:cNvPr id="66" name="Google Shape;1102;p38">
            <a:extLst>
              <a:ext uri="{FF2B5EF4-FFF2-40B4-BE49-F238E27FC236}">
                <a16:creationId xmlns:a16="http://schemas.microsoft.com/office/drawing/2014/main" id="{EBCD5C96-8736-131D-7946-11A18D2E2099}"/>
              </a:ext>
            </a:extLst>
          </p:cNvPr>
          <p:cNvSpPr txBox="1">
            <a:spLocks/>
          </p:cNvSpPr>
          <p:nvPr/>
        </p:nvSpPr>
        <p:spPr>
          <a:xfrm>
            <a:off x="7855266" y="3701804"/>
            <a:ext cx="1286400" cy="4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lnSpc>
                <a:spcPct val="115000"/>
              </a:lnSpc>
            </a:pPr>
            <a:r>
              <a:rPr lang="en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Conclusions</a:t>
            </a:r>
            <a:endParaRPr lang="en-US" sz="1050" dirty="0"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1107;p38">
            <a:extLst>
              <a:ext uri="{FF2B5EF4-FFF2-40B4-BE49-F238E27FC236}">
                <a16:creationId xmlns:a16="http://schemas.microsoft.com/office/drawing/2014/main" id="{C0B94248-B71C-B8CD-3AF2-CF7D2583F852}"/>
              </a:ext>
            </a:extLst>
          </p:cNvPr>
          <p:cNvSpPr txBox="1">
            <a:spLocks/>
          </p:cNvSpPr>
          <p:nvPr/>
        </p:nvSpPr>
        <p:spPr>
          <a:xfrm>
            <a:off x="7679685" y="4009521"/>
            <a:ext cx="1396990" cy="80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800" dirty="0">
                <a:latin typeface="Candara" panose="020E0502030303020204" pitchFamily="34" charset="0"/>
              </a:rPr>
              <a:t>Conclusions drawn from the project</a:t>
            </a:r>
            <a:endParaRPr lang="he-IL" sz="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17882" y="1679175"/>
            <a:ext cx="4091457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latin typeface="Fira Sans Extra Condensed Medium" panose="020B0604020202020204" charset="0"/>
              </a:rPr>
              <a:t>There is a lot of information about real estate for sale on yad2.co.il.</a:t>
            </a:r>
          </a:p>
          <a:p>
            <a:pPr marL="114300" indent="0">
              <a:buNone/>
            </a:pPr>
            <a:r>
              <a:rPr lang="en-US" dirty="0">
                <a:latin typeface="Fira Sans Extra Condensed Medium" panose="020B0604020202020204" charset="0"/>
              </a:rPr>
              <a:t>The information include prices, balconies, air-conditions, and even if there is Kosher kitchen.</a:t>
            </a:r>
            <a:endParaRPr lang="he-IL" dirty="0">
              <a:latin typeface="Fira Sans Extra Condensed Medium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6768" y="410875"/>
            <a:ext cx="3170365" cy="5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Identify Data Group</a:t>
            </a:r>
            <a:endParaRPr lang="he-IL" dirty="0">
              <a:effectLst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תמונה 62">
            <a:extLst>
              <a:ext uri="{FF2B5EF4-FFF2-40B4-BE49-F238E27FC236}">
                <a16:creationId xmlns:a16="http://schemas.microsoft.com/office/drawing/2014/main" id="{3847BA11-AA8A-A6B1-BD1B-C6564B034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8" t="53557" r="28243" b="14031"/>
          <a:stretch/>
        </p:blipFill>
        <p:spPr>
          <a:xfrm>
            <a:off x="5522106" y="1290556"/>
            <a:ext cx="1771414" cy="600231"/>
          </a:xfrm>
          <a:prstGeom prst="rect">
            <a:avLst/>
          </a:prstGeom>
          <a:ln w="25400">
            <a:solidFill>
              <a:srgbClr val="595959">
                <a:alpha val="54000"/>
              </a:srgbClr>
            </a:solidFill>
          </a:ln>
        </p:spPr>
      </p:pic>
      <p:pic>
        <p:nvPicPr>
          <p:cNvPr id="64" name="תמונה 63">
            <a:extLst>
              <a:ext uri="{FF2B5EF4-FFF2-40B4-BE49-F238E27FC236}">
                <a16:creationId xmlns:a16="http://schemas.microsoft.com/office/drawing/2014/main" id="{547C1590-5433-3AD5-94A5-06F147D7F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93" y="2101599"/>
            <a:ext cx="1796027" cy="1014598"/>
          </a:xfrm>
          <a:prstGeom prst="rect">
            <a:avLst/>
          </a:prstGeom>
          <a:noFill/>
          <a:ln w="25400">
            <a:solidFill>
              <a:srgbClr val="595959">
                <a:alpha val="58000"/>
              </a:srgb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393792" y="1742780"/>
            <a:ext cx="182964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dirty="0">
                <a:latin typeface="Fira Sans Extra Condensed Medium" panose="020B0604020202020204" charset="0"/>
              </a:rPr>
              <a:t>Using  Playwright</a:t>
            </a:r>
            <a:endParaRPr lang="en-US" sz="18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530676" y="242918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helps us to click each ad and to extract data automatically</a:t>
            </a:r>
          </a:p>
        </p:txBody>
      </p:sp>
      <p:sp>
        <p:nvSpPr>
          <p:cNvPr id="702" name="Google Shape;702;p33"/>
          <p:cNvSpPr/>
          <p:nvPr/>
        </p:nvSpPr>
        <p:spPr>
          <a:xfrm>
            <a:off x="4346374" y="3677997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530625" y="1502723"/>
            <a:ext cx="1881300" cy="771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latin typeface="Fira Sans Extra Condensed Medium" panose="020B0604020202020204" charset="0"/>
              </a:rPr>
              <a:t>Export To CSV</a:t>
            </a:r>
            <a:endParaRPr lang="he-IL" sz="1800" dirty="0">
              <a:latin typeface="Fira Sans Extra Condensed Medium" panose="020B0604020202020204" charset="0"/>
            </a:endParaRPr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6451125" y="2429185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lnSpc>
                <a:spcPct val="115000"/>
              </a:lnSpc>
              <a:buSzPts val="1100"/>
              <a:buNone/>
            </a:pPr>
            <a:r>
              <a:rPr lang="en-US" sz="105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Once we had enough data we’re exported all data to CSV file</a:t>
            </a:r>
          </a:p>
        </p:txBody>
      </p:sp>
      <p:sp>
        <p:nvSpPr>
          <p:cNvPr id="705" name="Google Shape;705;p33"/>
          <p:cNvSpPr/>
          <p:nvPr/>
        </p:nvSpPr>
        <p:spPr>
          <a:xfrm>
            <a:off x="7495209" y="3677997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3340172" y="1629632"/>
            <a:ext cx="173812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latin typeface="Fira Sans Extra Condensed Medium" panose="020B0604020202020204" charset="0"/>
              </a:rPr>
              <a:t>Repeat Process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3451829" y="2429185"/>
            <a:ext cx="1789090" cy="77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050" dirty="0">
                <a:latin typeface="Fira Sans Extra Condensed Medium" panose="020B0604020202020204" charset="0"/>
              </a:rPr>
              <a:t>The program repeat the process for every single page and every single ad </a:t>
            </a:r>
            <a:endParaRPr lang="he-IL" sz="1050" dirty="0">
              <a:latin typeface="Fira Sans Extra Condensed Medium" panose="020B0604020202020204" charset="0"/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1119576" y="368210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482398" y="18419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421658" y="1268419"/>
            <a:ext cx="2103942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4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Hebrew -&gt; English</a:t>
            </a:r>
            <a:endParaRPr sz="1400" u="sng" dirty="0">
              <a:solidFill>
                <a:schemeClr val="accent1"/>
              </a:solidFill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289823" y="1479500"/>
            <a:ext cx="2235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11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Our first step was to change the names of the columns to English</a:t>
            </a: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400" b="1" u="sng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Separate Data</a:t>
            </a:r>
            <a:endParaRPr sz="1400" u="sng" dirty="0">
              <a:solidFill>
                <a:schemeClr val="accent2"/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1369424" y="2281300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SzPts val="1100"/>
              <a:buNone/>
            </a:pPr>
            <a:r>
              <a:rPr lang="en-US" sz="11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Understanding data and separating into binary and non-binary columns</a:t>
            </a: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400" b="1" u="sng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Missed Values</a:t>
            </a:r>
            <a:endParaRPr sz="1400" u="sng" dirty="0">
              <a:solidFill>
                <a:schemeClr val="accent3"/>
              </a:solidFill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1140825" y="30831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Clr>
                <a:schemeClr val="dk1"/>
              </a:buClr>
              <a:buSzPts val="1100"/>
              <a:buNone/>
            </a:pPr>
            <a:r>
              <a:rPr lang="en-US" sz="11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Dealing with missing values and "None" values as a string like "</a:t>
            </a:r>
            <a:r>
              <a:rPr lang="he-IL" sz="11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לא צוין מחיר"</a:t>
            </a: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4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Clean </a:t>
            </a:r>
            <a:r>
              <a:rPr lang="en-US" sz="1400" b="1" u="sng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400" u="sng" dirty="0"/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1140600" y="3936474"/>
            <a:ext cx="2483340" cy="875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SzPts val="1100"/>
              <a:buNone/>
            </a:pPr>
            <a:r>
              <a:rPr lang="en-US" sz="11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Deleting rows without values in “SM” (Square Meter) and “Price” columns, deleting “City” and "Unnamed: 0“ columns</a:t>
            </a:r>
          </a:p>
          <a:p>
            <a:pPr marL="114300" lvl="0" indent="0">
              <a:buSzPts val="1100"/>
              <a:buNone/>
            </a:pPr>
            <a:endParaRPr lang="en-US" sz="110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658;p31">
            <a:extLst>
              <a:ext uri="{FF2B5EF4-FFF2-40B4-BE49-F238E27FC236}">
                <a16:creationId xmlns:a16="http://schemas.microsoft.com/office/drawing/2014/main" id="{1AE5DFF2-6FA5-7251-14E3-7125981A56B7}"/>
              </a:ext>
            </a:extLst>
          </p:cNvPr>
          <p:cNvSpPr txBox="1">
            <a:spLocks/>
          </p:cNvSpPr>
          <p:nvPr/>
        </p:nvSpPr>
        <p:spPr>
          <a:xfrm>
            <a:off x="482398" y="690619"/>
            <a:ext cx="6279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100" dirty="0">
                <a:latin typeface="Fira Sans Extra Condensed Medium" panose="020B0604020202020204" charset="0"/>
              </a:rPr>
              <a:t>We had a lot of data but before we're going to analyze this data, we need to clean it first.</a:t>
            </a:r>
            <a:endParaRPr lang="he-IL" sz="1100" dirty="0">
              <a:latin typeface="Fira Sans Extra Condensed Medium" panose="020B0604020202020204" charset="0"/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Comparing before and after data</a:t>
            </a:r>
            <a:endParaRPr sz="30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79796" y="130742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231567" y="138865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</a:t>
            </a:r>
            <a:endParaRPr dirty="0"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3C7E3B99-8F1B-D1F0-CEEC-179D4812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03" y="2176503"/>
            <a:ext cx="1510044" cy="2272779"/>
          </a:xfrm>
          <a:prstGeom prst="rect">
            <a:avLst/>
          </a:prstGeom>
        </p:spPr>
      </p:pic>
      <p:pic>
        <p:nvPicPr>
          <p:cNvPr id="19" name="תמונה 18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EE1D0BDC-70B3-0D84-4C28-51C9F5FFF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22" y="2209670"/>
            <a:ext cx="1457629" cy="21707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318474" y="72297"/>
            <a:ext cx="64293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did to clean our Dataset?</a:t>
            </a:r>
            <a:endParaRPr dirty="0"/>
          </a:p>
        </p:txBody>
      </p:sp>
      <p:sp>
        <p:nvSpPr>
          <p:cNvPr id="1165" name="Google Shape;1165;p42"/>
          <p:cNvSpPr txBox="1">
            <a:spLocks noGrp="1"/>
          </p:cNvSpPr>
          <p:nvPr>
            <p:ph type="ctrTitle" idx="2"/>
          </p:nvPr>
        </p:nvSpPr>
        <p:spPr>
          <a:xfrm>
            <a:off x="3686323" y="1573140"/>
            <a:ext cx="1852120" cy="5601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Devide columns</a:t>
            </a:r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733324" y="1250967"/>
            <a:ext cx="1842187" cy="540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Delete wrong data</a:t>
            </a:r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638035" y="1494466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800" dirty="0">
                <a:latin typeface="Fira Sans Extra Condensed Medium" panose="020B0604020202020204" charset="0"/>
              </a:rPr>
              <a:t>Deleting data that isn’t from Netanya city, </a:t>
            </a:r>
          </a:p>
          <a:p>
            <a:pPr algn="l"/>
            <a:r>
              <a:rPr lang="en-US" sz="800" dirty="0">
                <a:latin typeface="Fira Sans Extra Condensed Medium" panose="020B0604020202020204" charset="0"/>
              </a:rPr>
              <a:t>In addition, we deleted rows with "nan“ and ”-” in “Rooms” column.</a:t>
            </a:r>
            <a:endParaRPr lang="he-IL" sz="800" dirty="0">
              <a:latin typeface="Fira Sans Extra Condensed Medium" panose="020B0604020202020204" charset="0"/>
            </a:endParaRPr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582073" y="1832716"/>
            <a:ext cx="18813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Aft>
                <a:spcPts val="1600"/>
              </a:spcAft>
            </a:pPr>
            <a:r>
              <a:rPr lang="en-US" sz="8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Dividing columns by a concept like Binary, Value and Categorical</a:t>
            </a:r>
          </a:p>
        </p:txBody>
      </p:sp>
      <p:sp>
        <p:nvSpPr>
          <p:cNvPr id="1169" name="Google Shape;1169;p42"/>
          <p:cNvSpPr txBox="1">
            <a:spLocks noGrp="1"/>
          </p:cNvSpPr>
          <p:nvPr>
            <p:ph type="ctrTitle" idx="4"/>
          </p:nvPr>
        </p:nvSpPr>
        <p:spPr>
          <a:xfrm>
            <a:off x="6797441" y="1819873"/>
            <a:ext cx="2055791" cy="551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Convert types</a:t>
            </a:r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7231908" y="2137400"/>
            <a:ext cx="1946331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>
              <a:lnSpc>
                <a:spcPct val="115000"/>
              </a:lnSpc>
              <a:spcAft>
                <a:spcPts val="1600"/>
              </a:spcAft>
            </a:pPr>
            <a:r>
              <a:rPr lang="en-US" sz="8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By converting our data from string to float type, we can manipulate it in the next step </a:t>
            </a:r>
            <a:endParaRPr lang="en-US" sz="8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42"/>
          <p:cNvSpPr txBox="1">
            <a:spLocks noGrp="1"/>
          </p:cNvSpPr>
          <p:nvPr>
            <p:ph type="ctrTitle" idx="7"/>
          </p:nvPr>
        </p:nvSpPr>
        <p:spPr>
          <a:xfrm>
            <a:off x="797635" y="3476203"/>
            <a:ext cx="1881300" cy="556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Drop duplicates</a:t>
            </a:r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733323" y="3959249"/>
            <a:ext cx="2292829" cy="1111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err="1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drop_duplicates</a:t>
            </a:r>
            <a:r>
              <a:rPr lang="en-US" sz="8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(), the function delete duplicates rows</a:t>
            </a:r>
          </a:p>
        </p:txBody>
      </p:sp>
      <p:sp>
        <p:nvSpPr>
          <p:cNvPr id="1173" name="Google Shape;1173;p42"/>
          <p:cNvSpPr txBox="1">
            <a:spLocks noGrp="1"/>
          </p:cNvSpPr>
          <p:nvPr>
            <p:ph type="ctrTitle" idx="9"/>
          </p:nvPr>
        </p:nvSpPr>
        <p:spPr>
          <a:xfrm>
            <a:off x="4009069" y="2922873"/>
            <a:ext cx="1881300" cy="556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Fix values</a:t>
            </a:r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4014469" y="3140268"/>
            <a:ext cx="2070600" cy="1591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On binary columns we assigned 0.0 to “nan” values.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On Value columns we assigned wrong values like “</a:t>
            </a:r>
            <a:r>
              <a:rPr lang="he-IL" sz="8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ללא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“ to nan ,and for some columns we assigned 0 for example “parking”</a:t>
            </a:r>
          </a:p>
        </p:txBody>
      </p:sp>
      <p:sp>
        <p:nvSpPr>
          <p:cNvPr id="1175" name="Google Shape;1175;p42"/>
          <p:cNvSpPr txBox="1">
            <a:spLocks noGrp="1"/>
          </p:cNvSpPr>
          <p:nvPr>
            <p:ph type="ctrTitle" idx="14"/>
          </p:nvPr>
        </p:nvSpPr>
        <p:spPr>
          <a:xfrm>
            <a:off x="6199403" y="3966929"/>
            <a:ext cx="2364965" cy="564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Remove strings signs</a:t>
            </a:r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99403" y="4251260"/>
            <a:ext cx="2211274" cy="661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Our “Price” column present with some signs that make convert type difficult, so we clean it from sign and prepare the strings to convert</a:t>
            </a:r>
          </a:p>
        </p:txBody>
      </p:sp>
      <p:sp>
        <p:nvSpPr>
          <p:cNvPr id="1177" name="Google Shape;1177;p42"/>
          <p:cNvSpPr/>
          <p:nvPr/>
        </p:nvSpPr>
        <p:spPr>
          <a:xfrm>
            <a:off x="1572029" y="3063751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4404633" y="107898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4393876" y="2481153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1434278" y="835467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5748617" y="4178900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8024773" y="1352321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1849778" y="1043217"/>
            <a:ext cx="2554855" cy="2435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>
            <a:off x="4820133" y="1286733"/>
            <a:ext cx="3204640" cy="2733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1183;p42">
            <a:extLst>
              <a:ext uri="{FF2B5EF4-FFF2-40B4-BE49-F238E27FC236}">
                <a16:creationId xmlns:a16="http://schemas.microsoft.com/office/drawing/2014/main" id="{DB2CC3F1-A66C-8F7D-AAED-6621C77051FA}"/>
              </a:ext>
            </a:extLst>
          </p:cNvPr>
          <p:cNvCxnSpPr>
            <a:cxnSpLocks/>
          </p:cNvCxnSpPr>
          <p:nvPr/>
        </p:nvCxnSpPr>
        <p:spPr>
          <a:xfrm flipV="1">
            <a:off x="4798378" y="1702233"/>
            <a:ext cx="3226395" cy="977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1183;p42">
            <a:extLst>
              <a:ext uri="{FF2B5EF4-FFF2-40B4-BE49-F238E27FC236}">
                <a16:creationId xmlns:a16="http://schemas.microsoft.com/office/drawing/2014/main" id="{3B31EF26-4707-FF41-1E43-0DA6088B6DAC}"/>
              </a:ext>
            </a:extLst>
          </p:cNvPr>
          <p:cNvCxnSpPr>
            <a:cxnSpLocks/>
          </p:cNvCxnSpPr>
          <p:nvPr/>
        </p:nvCxnSpPr>
        <p:spPr>
          <a:xfrm flipV="1">
            <a:off x="1990229" y="2770948"/>
            <a:ext cx="2403647" cy="4957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1183;p42">
            <a:extLst>
              <a:ext uri="{FF2B5EF4-FFF2-40B4-BE49-F238E27FC236}">
                <a16:creationId xmlns:a16="http://schemas.microsoft.com/office/drawing/2014/main" id="{E1D12785-5D1C-8730-8EAD-AAC88470184B}"/>
              </a:ext>
            </a:extLst>
          </p:cNvPr>
          <p:cNvCxnSpPr>
            <a:cxnSpLocks/>
          </p:cNvCxnSpPr>
          <p:nvPr/>
        </p:nvCxnSpPr>
        <p:spPr>
          <a:xfrm>
            <a:off x="2022815" y="3380823"/>
            <a:ext cx="3690516" cy="9837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340896" y="24075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97" name="Google Shape;1387;p48">
            <a:extLst>
              <a:ext uri="{FF2B5EF4-FFF2-40B4-BE49-F238E27FC236}">
                <a16:creationId xmlns:a16="http://schemas.microsoft.com/office/drawing/2014/main" id="{9B440D8F-2BA4-0284-0E9B-EDA2F56C3C28}"/>
              </a:ext>
            </a:extLst>
          </p:cNvPr>
          <p:cNvSpPr txBox="1">
            <a:spLocks/>
          </p:cNvSpPr>
          <p:nvPr/>
        </p:nvSpPr>
        <p:spPr>
          <a:xfrm>
            <a:off x="270823" y="1110037"/>
            <a:ext cx="4727700" cy="125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050" dirty="0">
                <a:latin typeface="Fira Sans Extra Condensed Medium" panose="020B0604020202020204" charset="0"/>
              </a:rPr>
              <a:t>Using “matplotlib” library to display some bar graphs and pie graph.</a:t>
            </a:r>
          </a:p>
          <a:p>
            <a:endParaRPr lang="en-US" sz="1050" dirty="0">
              <a:latin typeface="Fira Sans Extra Condensed Medium" panose="020B0604020202020204" charset="0"/>
            </a:endParaRPr>
          </a:p>
          <a:p>
            <a:r>
              <a:rPr lang="en-US" sz="1050" dirty="0">
                <a:latin typeface="Fira Sans Extra Condensed Medium" panose="020B0604020202020204" charset="0"/>
              </a:rPr>
              <a:t>In addition to visualization we trying to figure out if we have some outliers data. </a:t>
            </a:r>
            <a:endParaRPr lang="he-IL" sz="1050" dirty="0">
              <a:latin typeface="Fira Sans Extra Condensed Medium" panose="020B0604020202020204" charset="0"/>
            </a:endParaRPr>
          </a:p>
          <a:p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0524133-C3B7-4816-02D7-F42D0322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61" y="2668879"/>
            <a:ext cx="6407473" cy="1708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792</Words>
  <Application>Microsoft Office PowerPoint</Application>
  <PresentationFormat>‫הצגה על המסך (16:9)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12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16</vt:i4>
      </vt:variant>
    </vt:vector>
  </HeadingPairs>
  <TitlesOfParts>
    <vt:vector size="30" baseType="lpstr">
      <vt:lpstr>Advent Pro SemiBold</vt:lpstr>
      <vt:lpstr>Candara</vt:lpstr>
      <vt:lpstr>Share Tech</vt:lpstr>
      <vt:lpstr>Fira Sans Condensed Medium</vt:lpstr>
      <vt:lpstr>Nunito Light</vt:lpstr>
      <vt:lpstr>Arial</vt:lpstr>
      <vt:lpstr>Livvic Light</vt:lpstr>
      <vt:lpstr>Proxima Nova</vt:lpstr>
      <vt:lpstr>Fira Sans Extra Condensed Medium</vt:lpstr>
      <vt:lpstr>Maven Pro</vt:lpstr>
      <vt:lpstr>Proxima Nova Semibold</vt:lpstr>
      <vt:lpstr>Roboto</vt:lpstr>
      <vt:lpstr>Data Science Consulting by Slidesgo</vt:lpstr>
      <vt:lpstr>Slidesgo Final Pages</vt:lpstr>
      <vt:lpstr>DATA SCIENCE  PROJECT</vt:lpstr>
      <vt:lpstr>Research question</vt:lpstr>
      <vt:lpstr>OUR PROCESS</vt:lpstr>
      <vt:lpstr>Identify Data Group</vt:lpstr>
      <vt:lpstr>Data Extraction</vt:lpstr>
      <vt:lpstr>Data Processing</vt:lpstr>
      <vt:lpstr>Comparing before and after data</vt:lpstr>
      <vt:lpstr>What we did to clean our Dataset?</vt:lpstr>
      <vt:lpstr>Exploratory Data Analysis</vt:lpstr>
      <vt:lpstr>Visualization Graphs</vt:lpstr>
      <vt:lpstr>מצגת של PowerPoint‏</vt:lpstr>
      <vt:lpstr>Machine Learning</vt:lpstr>
      <vt:lpstr>Machine Learning</vt:lpstr>
      <vt:lpstr>Comparing between Linear Regression and Lasso</vt:lpstr>
      <vt:lpstr>Conclusions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PROJECT</dc:title>
  <cp:lastModifiedBy>Lia Eden Michaeli</cp:lastModifiedBy>
  <cp:revision>14</cp:revision>
  <dcterms:modified xsi:type="dcterms:W3CDTF">2022-06-28T17:48:49Z</dcterms:modified>
</cp:coreProperties>
</file>