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97529" y="26288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05957" y="2282532"/>
            <a:ext cx="8843282" cy="114646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 : Shiloh JSH</a:t>
            </a:r>
            <a:endParaRPr lang="en-IN" sz="2400" b="1" spc="10" dirty="0">
              <a:latin typeface="Trebuchet MS"/>
              <a:cs typeface="Trebuchet MS"/>
            </a:endParaRPr>
          </a:p>
          <a:p>
            <a:pPr marL="12700">
              <a:lnSpc>
                <a:spcPct val="100000"/>
              </a:lnSpc>
              <a:spcBef>
                <a:spcPts val="100"/>
              </a:spcBef>
            </a:pPr>
            <a:r>
              <a:rPr lang="en-IN" sz="2400" b="1" spc="10" dirty="0">
                <a:solidFill>
                  <a:srgbClr val="2D936B"/>
                </a:solidFill>
                <a:latin typeface="Trebuchet MS"/>
              </a:rPr>
              <a:t>REGISTER</a:t>
            </a:r>
            <a:r>
              <a:rPr lang="en-IN" sz="2400" b="1" spc="10" dirty="0">
                <a:latin typeface="Trebuchet MS"/>
                <a:cs typeface="Trebuchet MS"/>
              </a:rPr>
              <a:t> </a:t>
            </a:r>
            <a:r>
              <a:rPr lang="en-IN" sz="2400" b="1" spc="10" dirty="0">
                <a:solidFill>
                  <a:srgbClr val="2D936B"/>
                </a:solidFill>
                <a:latin typeface="Trebuchet MS"/>
              </a:rPr>
              <a:t>NO</a:t>
            </a:r>
            <a:r>
              <a:rPr lang="en-IN" sz="2400" b="1" spc="10" dirty="0">
                <a:latin typeface="Trebuchet MS"/>
                <a:cs typeface="Trebuchet MS"/>
              </a:rPr>
              <a:t>    : 730321243023</a:t>
            </a:r>
          </a:p>
          <a:p>
            <a:pPr marL="12700">
              <a:lnSpc>
                <a:spcPct val="100000"/>
              </a:lnSpc>
              <a:spcBef>
                <a:spcPts val="100"/>
              </a:spcBef>
            </a:pPr>
            <a:r>
              <a:rPr lang="en-IN" sz="2400" b="1" spc="10" dirty="0">
                <a:solidFill>
                  <a:srgbClr val="2D936B"/>
                </a:solidFill>
                <a:latin typeface="Trebuchet MS"/>
              </a:rPr>
              <a:t>DEPARTMENT</a:t>
            </a:r>
            <a:r>
              <a:rPr lang="en-IN" sz="2400" b="1" spc="10" dirty="0">
                <a:latin typeface="Trebuchet MS"/>
                <a:cs typeface="Trebuchet MS"/>
              </a:rPr>
              <a:t>    : Artificial Intelligence and data Science</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0800000" flipV="1">
            <a:off x="752472" y="1182515"/>
            <a:ext cx="8467727" cy="48944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solidFill>
                  <a:schemeClr val="bg1"/>
                </a:solidFill>
                <a:latin typeface="Times New Roman" panose="02020603050405020304" pitchFamily="18" charset="0"/>
                <a:cs typeface="Times New Roman" panose="02020603050405020304" pitchFamily="18" charset="0"/>
              </a:rPr>
              <a:t>          Our project results in a sophisticated video colorization system that effortlessly transforms grayscale videos into vivid, lifelike representations with remarkable accuracy. By harnessing advanced AI and deep learning techniques, it offers users an intuitive and efficient tool to enhance the visual appeal of their content, setting new standards in video processing and restoration.</a:t>
            </a:r>
            <a:endParaRPr sz="24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7" y="6111875"/>
            <a:ext cx="8467727" cy="324448"/>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a:t>
            </a:r>
            <a:r>
              <a:rPr lang="en-IN" sz="2000" u="heavy" spc="25" dirty="0" err="1">
                <a:solidFill>
                  <a:srgbClr val="006FC0"/>
                </a:solidFill>
                <a:uFill>
                  <a:solidFill>
                    <a:srgbClr val="006FC0"/>
                  </a:solidFill>
                </a:uFill>
                <a:latin typeface="Trebuchet MS"/>
                <a:cs typeface="Trebuchet MS"/>
              </a:rPr>
              <a:t>ink:https</a:t>
            </a:r>
            <a:r>
              <a:rPr lang="en-IN" sz="2000" u="heavy" spc="25" dirty="0">
                <a:solidFill>
                  <a:srgbClr val="006FC0"/>
                </a:solidFill>
                <a:uFill>
                  <a:solidFill>
                    <a:srgbClr val="006FC0"/>
                  </a:solidFill>
                </a:uFill>
                <a:latin typeface="Trebuchet MS"/>
                <a:cs typeface="Trebuchet MS"/>
              </a:rPr>
              <a:t>://github.com/Shiloh-1973/</a:t>
            </a:r>
            <a:r>
              <a:rPr lang="en-IN" sz="2000" u="heavy" spc="25" dirty="0" err="1">
                <a:solidFill>
                  <a:srgbClr val="006FC0"/>
                </a:solidFill>
                <a:uFill>
                  <a:solidFill>
                    <a:srgbClr val="006FC0"/>
                  </a:solidFill>
                </a:uFill>
                <a:latin typeface="Trebuchet MS"/>
                <a:cs typeface="Trebuchet MS"/>
              </a:rPr>
              <a:t>TNSDC.git</a:t>
            </a:r>
            <a:endParaRPr sz="2000" dirty="0">
              <a:latin typeface="Trebuchet MS"/>
              <a:cs typeface="Trebuchet MS"/>
            </a:endParaRPr>
          </a:p>
        </p:txBody>
      </p:sp>
      <p:sp>
        <p:nvSpPr>
          <p:cNvPr id="10" name="Rectangle 1">
            <a:extLst>
              <a:ext uri="{FF2B5EF4-FFF2-40B4-BE49-F238E27FC236}">
                <a16:creationId xmlns:a16="http://schemas.microsoft.com/office/drawing/2014/main" id="{36E7A264-ABDE-E186-363F-E7BFE89CC9BC}"/>
              </a:ext>
            </a:extLst>
          </p:cNvPr>
          <p:cNvSpPr>
            <a:spLocks noChangeArrowheads="1"/>
          </p:cNvSpPr>
          <p:nvPr/>
        </p:nvSpPr>
        <p:spPr bwMode="auto">
          <a:xfrm>
            <a:off x="0" y="-461665"/>
            <a:ext cx="242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76C75AC-C358-A5B6-B667-1AA8C1E2C417}"/>
              </a:ext>
            </a:extLst>
          </p:cNvPr>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3CD47ED7-B6DD-F514-584E-0F307D7AE781}"/>
              </a:ext>
            </a:extLst>
          </p:cNvPr>
          <p:cNvPicPr>
            <a:picLocks noChangeAspect="1"/>
          </p:cNvPicPr>
          <p:nvPr/>
        </p:nvPicPr>
        <p:blipFill>
          <a:blip r:embed="rId3"/>
          <a:stretch>
            <a:fillRect/>
          </a:stretch>
        </p:blipFill>
        <p:spPr>
          <a:xfrm>
            <a:off x="1066800" y="3494906"/>
            <a:ext cx="5334000" cy="24718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2475" y="2154703"/>
            <a:ext cx="8877299" cy="15401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3600" dirty="0">
                <a:solidFill>
                  <a:schemeClr val="bg1"/>
                </a:solidFill>
                <a:latin typeface="Times New Roman" panose="02020603050405020304" pitchFamily="18" charset="0"/>
                <a:cs typeface="Times New Roman" panose="02020603050405020304" pitchFamily="18" charset="0"/>
              </a:rPr>
              <a:t>VIDEO COLORIZER USING AI-DEEP LEARNING TECHNIQUE</a:t>
            </a:r>
            <a:endParaRPr sz="3600" dirty="0">
              <a:solidFill>
                <a:schemeClr val="bg1"/>
              </a:solidFill>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0462642" y="401002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15">
            <a:extLst>
              <a:ext uri="{FF2B5EF4-FFF2-40B4-BE49-F238E27FC236}">
                <a16:creationId xmlns:a16="http://schemas.microsoft.com/office/drawing/2014/main" id="{2F668B91-E5DD-7F59-DDF2-DD32D2BD6F1E}"/>
              </a:ext>
            </a:extLst>
          </p:cNvPr>
          <p:cNvSpPr/>
          <p:nvPr/>
        </p:nvSpPr>
        <p:spPr>
          <a:xfrm>
            <a:off x="752476" y="1648967"/>
            <a:ext cx="5572124" cy="460895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Problem Statement</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Project Overview</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Who are the end users?</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Your solution and its value proposition</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The wow in your solution</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Modelling</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Results</a:t>
            </a:r>
          </a:p>
          <a:p>
            <a:pPr marL="514350" indent="-514350">
              <a:buAutoNum type="arabicParenR"/>
            </a:pPr>
            <a:endParaRPr lang="en-IN" sz="3200" dirty="0">
              <a:solidFill>
                <a:schemeClr val="bg1"/>
              </a:solidFill>
              <a:latin typeface="Times New Roman" panose="02020603050405020304" pitchFamily="18" charset="0"/>
              <a:cs typeface="Times New Roman" panose="02020603050405020304" pitchFamily="18" charset="0"/>
            </a:endParaRPr>
          </a:p>
          <a:p>
            <a:pPr marL="514350" indent="-514350">
              <a:buAutoNum type="arabicParenR"/>
            </a:pPr>
            <a:endParaRPr lang="en-IN" sz="3200" dirty="0">
              <a:solidFill>
                <a:schemeClr val="bg1"/>
              </a:solidFill>
              <a:latin typeface="Times New Roman" panose="02020603050405020304" pitchFamily="18" charset="0"/>
              <a:cs typeface="Times New Roman" panose="02020603050405020304" pitchFamily="18" charset="0"/>
            </a:endParaRPr>
          </a:p>
          <a:p>
            <a:pPr marL="514350" indent="-514350">
              <a:buAutoNum type="arabicParenR"/>
            </a:pPr>
            <a:endParaRPr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8600" y="244480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59105" y="1752600"/>
            <a:ext cx="7237095" cy="394975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200" dirty="0">
                <a:solidFill>
                  <a:schemeClr val="bg1"/>
                </a:solidFill>
                <a:latin typeface="Times New Roman" panose="02020603050405020304" pitchFamily="18" charset="0"/>
                <a:cs typeface="Times New Roman" panose="02020603050405020304" pitchFamily="18" charset="0"/>
              </a:rPr>
              <a:t>The project aims to address the challenge of enhancing the visual quality and emotional impact of historical or monochrome videos by developing an AI-powered video colorization solution. The lack of color in such videos diminishes their appeal and hampers their ability to resonate with viewers. Existing manual colorization techniques are time-consuming and often produce unsatisfactory results. Therefore, the project seeks to leverage deep learning and AI algorithms to automatically and accurately colorize grayscale videos, preserving the authenticity of the original content while enhancing its visual richness</a:t>
            </a:r>
            <a:r>
              <a:rPr lang="en-US" sz="2400" dirty="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45910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26320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41326" y="807768"/>
            <a:ext cx="6800277" cy="597403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solidFill>
                  <a:schemeClr val="bg1"/>
                </a:solidFill>
              </a:rPr>
              <a:t>Grayscale videos lack the vibrancy and visual appeal of color videos, making them less engaging and aesthetically pleasing. Manual colorization of videos is a time-consuming and labor-intensive process, often requiring skilled artists to meticulously add colors frame by frame. This project aims to automate and streamline the video colorization process using artificial intelligence (AI) and deep learning techniques. The primary objective of this project is to develop a robust and efficient system capable of automatically adding realistic and vibrant colors to grayscale videos. By harnessing the power of AI and deep learning, the system will analyze the content of grayscale videos and intelligently predict appropriate colors for each frame, resulting in visually appealing colorized videos.</a:t>
            </a:r>
            <a:endParaRPr lang="en-IN" sz="2400" dirty="0">
              <a:solidFill>
                <a:schemeClr val="bg1"/>
              </a:solidFill>
            </a:endParaRPr>
          </a:p>
        </p:txBody>
      </p:sp>
      <p:sp>
        <p:nvSpPr>
          <p:cNvPr id="7" name="object 7"/>
          <p:cNvSpPr txBox="1">
            <a:spLocks noGrp="1"/>
          </p:cNvSpPr>
          <p:nvPr>
            <p:ph type="title"/>
          </p:nvPr>
        </p:nvSpPr>
        <p:spPr>
          <a:xfrm>
            <a:off x="548260" y="3318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774" y="1695449"/>
            <a:ext cx="8404226" cy="44767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457200" indent="-45720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Filmmakers and Video Editors</a:t>
            </a:r>
          </a:p>
          <a:p>
            <a:pPr marL="457200" indent="-45720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Content Creators</a:t>
            </a:r>
          </a:p>
          <a:p>
            <a:pPr marL="457200" indent="-45720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Archivists and Historians</a:t>
            </a:r>
          </a:p>
          <a:p>
            <a:pPr marL="457200" indent="-45720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Educators and Researchers</a:t>
            </a:r>
          </a:p>
          <a:p>
            <a:pPr marL="457200" indent="-45720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General Public</a:t>
            </a:r>
          </a:p>
          <a:p>
            <a:pPr marL="457200" indent="-457200">
              <a:buFont typeface="+mj-lt"/>
              <a:buAutoNum type="arabicPeriod"/>
            </a:pPr>
            <a:r>
              <a:rPr lang="en-US" sz="3200" dirty="0">
                <a:solidFill>
                  <a:schemeClr val="bg1"/>
                </a:solidFill>
                <a:latin typeface="Times New Roman" panose="02020603050405020304" pitchFamily="18" charset="0"/>
                <a:cs typeface="Times New Roman" panose="02020603050405020304" pitchFamily="18" charset="0"/>
              </a:rPr>
              <a:t>Film Enthusiasts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4191000"/>
            <a:ext cx="2695574" cy="2895600"/>
          </a:xfrm>
          <a:prstGeom prst="rect">
            <a:avLst/>
          </a:prstGeom>
        </p:spPr>
      </p:pic>
      <p:sp>
        <p:nvSpPr>
          <p:cNvPr id="4" name="object 4"/>
          <p:cNvSpPr/>
          <p:nvPr/>
        </p:nvSpPr>
        <p:spPr>
          <a:xfrm>
            <a:off x="457200" y="1219200"/>
            <a:ext cx="9372600" cy="48101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2200" dirty="0">
                <a:latin typeface="Times New Roman" panose="02020603050405020304" pitchFamily="18" charset="0"/>
                <a:cs typeface="Times New Roman" panose="02020603050405020304" pitchFamily="18" charset="0"/>
              </a:rPr>
              <a:t>SOLUTION:   </a:t>
            </a:r>
          </a:p>
          <a:p>
            <a:r>
              <a:rPr lang="en-US" sz="2000" dirty="0">
                <a:solidFill>
                  <a:schemeClr val="bg1"/>
                </a:solidFill>
                <a:latin typeface="Times New Roman" panose="02020603050405020304" pitchFamily="18" charset="0"/>
                <a:cs typeface="Times New Roman" panose="02020603050405020304" pitchFamily="18" charset="0"/>
              </a:rPr>
              <a:t>                 Develop an AI-powered deep learning model trained on large datasets to automatically colorize grayscale </a:t>
            </a:r>
            <a:r>
              <a:rPr lang="en-US" sz="2000" dirty="0" err="1">
                <a:solidFill>
                  <a:schemeClr val="bg1"/>
                </a:solidFill>
                <a:latin typeface="Times New Roman" panose="02020603050405020304" pitchFamily="18" charset="0"/>
                <a:cs typeface="Times New Roman" panose="02020603050405020304" pitchFamily="18" charset="0"/>
              </a:rPr>
              <a:t>videos.Implement</a:t>
            </a:r>
            <a:r>
              <a:rPr lang="en-US" sz="2000" dirty="0">
                <a:solidFill>
                  <a:schemeClr val="bg1"/>
                </a:solidFill>
                <a:latin typeface="Times New Roman" panose="02020603050405020304" pitchFamily="18" charset="0"/>
                <a:cs typeface="Times New Roman" panose="02020603050405020304" pitchFamily="18" charset="0"/>
              </a:rPr>
              <a:t> temporal coherence techniques to ensure smooth transitions and consistency between </a:t>
            </a:r>
            <a:r>
              <a:rPr lang="en-US" sz="2000" dirty="0" err="1">
                <a:solidFill>
                  <a:schemeClr val="bg1"/>
                </a:solidFill>
                <a:latin typeface="Times New Roman" panose="02020603050405020304" pitchFamily="18" charset="0"/>
                <a:cs typeface="Times New Roman" panose="02020603050405020304" pitchFamily="18" charset="0"/>
              </a:rPr>
              <a:t>frames.Provide</a:t>
            </a:r>
            <a:r>
              <a:rPr lang="en-US" sz="2000" dirty="0">
                <a:solidFill>
                  <a:schemeClr val="bg1"/>
                </a:solidFill>
                <a:latin typeface="Times New Roman" panose="02020603050405020304" pitchFamily="18" charset="0"/>
                <a:cs typeface="Times New Roman" panose="02020603050405020304" pitchFamily="18" charset="0"/>
              </a:rPr>
              <a:t> a user-friendly interface for customization and control, enabling filmmakers, content creators, and historians to efficiently produce high-quality colorized videos.</a:t>
            </a:r>
          </a:p>
          <a:p>
            <a:r>
              <a:rPr lang="en-US" sz="2200" dirty="0">
                <a:latin typeface="Times New Roman" panose="02020603050405020304" pitchFamily="18" charset="0"/>
                <a:cs typeface="Times New Roman" panose="02020603050405020304" pitchFamily="18" charset="0"/>
              </a:rPr>
              <a:t>VALUE PROPOSITION:</a:t>
            </a:r>
          </a:p>
          <a:p>
            <a:r>
              <a:rPr lang="en-US" sz="2200" dirty="0">
                <a:solidFill>
                  <a:schemeClr val="bg1"/>
                </a:solidFill>
                <a:latin typeface="Times New Roman" panose="02020603050405020304" pitchFamily="18" charset="0"/>
                <a:cs typeface="Times New Roman" panose="02020603050405020304" pitchFamily="18" charset="0"/>
              </a:rPr>
              <a:t>              Save Time and Effort: Automating the colorization process reduces the time and effort required to manually add colors to grayscale videos, enabling users to produce high-quality colorized content more </a:t>
            </a:r>
            <a:r>
              <a:rPr lang="en-US" sz="2200" dirty="0" err="1">
                <a:solidFill>
                  <a:schemeClr val="bg1"/>
                </a:solidFill>
                <a:latin typeface="Times New Roman" panose="02020603050405020304" pitchFamily="18" charset="0"/>
                <a:cs typeface="Times New Roman" panose="02020603050405020304" pitchFamily="18" charset="0"/>
              </a:rPr>
              <a:t>efficiently.Enhance</a:t>
            </a:r>
            <a:r>
              <a:rPr lang="en-US" sz="2200" dirty="0">
                <a:solidFill>
                  <a:schemeClr val="bg1"/>
                </a:solidFill>
                <a:latin typeface="Times New Roman" panose="02020603050405020304" pitchFamily="18" charset="0"/>
                <a:cs typeface="Times New Roman" panose="02020603050405020304" pitchFamily="18" charset="0"/>
              </a:rPr>
              <a:t> Visual Quality: By leveraging AI and deep learning techniques, the colorizer enhances the visual quality of videos, making them more vibrant and appealing to viewers. This can improve engagement and retention among audiences.</a:t>
            </a:r>
          </a:p>
        </p:txBody>
      </p:sp>
      <p:sp>
        <p:nvSpPr>
          <p:cNvPr id="6" name="object 6"/>
          <p:cNvSpPr txBox="1">
            <a:spLocks noGrp="1"/>
          </p:cNvSpPr>
          <p:nvPr>
            <p:ph type="title"/>
          </p:nvPr>
        </p:nvSpPr>
        <p:spPr>
          <a:xfrm>
            <a:off x="457200" y="4057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1447551"/>
            <a:ext cx="8295448" cy="496902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2800" dirty="0">
                <a:solidFill>
                  <a:schemeClr val="bg1"/>
                </a:solidFill>
                <a:latin typeface="Times New Roman" panose="02020603050405020304" pitchFamily="18" charset="0"/>
                <a:cs typeface="Times New Roman" panose="02020603050405020304" pitchFamily="18" charset="0"/>
              </a:rPr>
              <a:t>                   Instantly transform grayscale videos into vibrant, colorized masterpieces with unparalleled </a:t>
            </a:r>
            <a:r>
              <a:rPr lang="en-IN" sz="2800" dirty="0" err="1">
                <a:solidFill>
                  <a:schemeClr val="bg1"/>
                </a:solidFill>
                <a:latin typeface="Times New Roman" panose="02020603050405020304" pitchFamily="18" charset="0"/>
                <a:cs typeface="Times New Roman" panose="02020603050405020304" pitchFamily="18" charset="0"/>
              </a:rPr>
              <a:t>realism.Seamlessly</a:t>
            </a:r>
            <a:r>
              <a:rPr lang="en-IN" sz="2800" dirty="0">
                <a:solidFill>
                  <a:schemeClr val="bg1"/>
                </a:solidFill>
                <a:latin typeface="Times New Roman" panose="02020603050405020304" pitchFamily="18" charset="0"/>
                <a:cs typeface="Times New Roman" panose="02020603050405020304" pitchFamily="18" charset="0"/>
              </a:rPr>
              <a:t> maintain temporal coherence for smooth transitions between frames, ensuring a visually captivating viewing </a:t>
            </a:r>
            <a:r>
              <a:rPr lang="en-IN" sz="2800" dirty="0" err="1">
                <a:solidFill>
                  <a:schemeClr val="bg1"/>
                </a:solidFill>
                <a:latin typeface="Times New Roman" panose="02020603050405020304" pitchFamily="18" charset="0"/>
                <a:cs typeface="Times New Roman" panose="02020603050405020304" pitchFamily="18" charset="0"/>
              </a:rPr>
              <a:t>experience.Empower</a:t>
            </a:r>
            <a:r>
              <a:rPr lang="en-IN" sz="2800" dirty="0">
                <a:solidFill>
                  <a:schemeClr val="bg1"/>
                </a:solidFill>
                <a:latin typeface="Times New Roman" panose="02020603050405020304" pitchFamily="18" charset="0"/>
                <a:cs typeface="Times New Roman" panose="02020603050405020304" pitchFamily="18" charset="0"/>
              </a:rPr>
              <a:t> users with customizable options to unleash their creativity and achieve their desired aesthetic effortlessly.</a:t>
            </a:r>
            <a:endParaRPr sz="28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3391525"/>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1227137"/>
            <a:ext cx="8086725" cy="53397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a:extLst>
              <a:ext uri="{FF2B5EF4-FFF2-40B4-BE49-F238E27FC236}">
                <a16:creationId xmlns:a16="http://schemas.microsoft.com/office/drawing/2014/main" id="{255A3C04-F151-B7F9-F09B-708252A7186D}"/>
              </a:ext>
            </a:extLst>
          </p:cNvPr>
          <p:cNvPicPr>
            <a:picLocks noChangeAspect="1"/>
          </p:cNvPicPr>
          <p:nvPr/>
        </p:nvPicPr>
        <p:blipFill>
          <a:blip r:embed="rId3"/>
          <a:stretch>
            <a:fillRect/>
          </a:stretch>
        </p:blipFill>
        <p:spPr>
          <a:xfrm>
            <a:off x="1034604" y="1523078"/>
            <a:ext cx="7522465" cy="4267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579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var(--font-fk-grotesk-neue)</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Thenmugi T</dc:creator>
  <cp:lastModifiedBy>rethanyachandrasekaran@outlook.com</cp:lastModifiedBy>
  <cp:revision>4</cp:revision>
  <dcterms:created xsi:type="dcterms:W3CDTF">2024-04-03T04:34:08Z</dcterms:created>
  <dcterms:modified xsi:type="dcterms:W3CDTF">2024-04-03T08:47:36Z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