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8" r:id="rId2"/>
    <p:sldId id="257" r:id="rId3"/>
  </p:sldIdLst>
  <p:sldSz cx="12190413" cy="6859588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66"/>
    <a:srgbClr val="003300"/>
    <a:srgbClr val="02B4DA"/>
    <a:srgbClr val="91ECFB"/>
    <a:srgbClr val="6AA3BC"/>
    <a:srgbClr val="02C7EA"/>
    <a:srgbClr val="025D79"/>
    <a:srgbClr val="FFFFFF"/>
    <a:srgbClr val="E4FCFF"/>
    <a:srgbClr val="188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3" autoAdjust="0"/>
    <p:restoredTop sz="94762" autoAdjust="0"/>
  </p:normalViewPr>
  <p:slideViewPr>
    <p:cSldViewPr>
      <p:cViewPr varScale="1">
        <p:scale>
          <a:sx n="81" d="100"/>
          <a:sy n="81" d="100"/>
        </p:scale>
        <p:origin x="902" y="5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FE180F-B9AC-4CBA-B376-7202B10AFDB6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8DD64E-849B-46BF-80FE-C7DCBAEFE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3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4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e9662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e9662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5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9036EC-7CDF-4D4A-8EA3-ACC7E06FC1DE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13C1FEB-CA8E-4707-A353-1927E7476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8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0B9AD60-13DD-427F-87B1-C732D2CD20A4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9C81D7E-753C-4EA8-A574-57643B1775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1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  <a:prstGeom prst="rect">
            <a:avLst/>
          </a:prstGeom>
        </p:spPr>
        <p:txBody>
          <a:bodyPr lIns="121917" tIns="60958" rIns="121917" bIns="60958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470D9B3-7B33-4394-AE3B-2354F4DBFC98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E9D8A0B-85E1-4A77-A118-2056434AC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5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eaVert" lIns="121917" tIns="60958" rIns="121917" bIns="6095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6C1D42-94CB-43E0-BCED-49E030A0DADB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ADC77A-F12D-4ADF-A186-3C0F97121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  <a:prstGeom prst="rect">
            <a:avLst/>
          </a:prstGeom>
        </p:spPr>
        <p:txBody>
          <a:bodyPr vert="eaVert"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  <a:prstGeom prst="rect">
            <a:avLst/>
          </a:prstGeom>
        </p:spPr>
        <p:txBody>
          <a:bodyPr vert="eaVert" lIns="121917" tIns="60958" rIns="121917" bIns="6095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C21BA69-E2C2-46C9-9FF1-B7591C4556AF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CA24087-47CA-4D7B-A608-8EB02B1F4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8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48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120"/>
            <a:ext cx="1383620" cy="1355363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29775" y="525122"/>
            <a:ext cx="9383978" cy="12190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29775" y="2090551"/>
            <a:ext cx="9383978" cy="38824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39" lvl="0" indent="-414825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078" lvl="1" indent="-397894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617" lvl="2" indent="-397894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156" lvl="3" indent="-397894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695" lvl="4" indent="-397894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234" lvl="5" indent="-397894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6773" lvl="6" indent="-397894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312" lvl="7" indent="-397894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5851" lvl="8" indent="-397894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5140" y="6219062"/>
            <a:ext cx="731505" cy="524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522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02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0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71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4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23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87E9AA-40E9-4147-A6F6-4AC1BDDCF4ED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0638F1E-22C3-4941-9A9F-B049A79A2F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  <a:prstGeom prst="rect">
            <a:avLst/>
          </a:prstGeom>
        </p:spPr>
        <p:txBody>
          <a:bodyPr lIns="121917" tIns="60958" rIns="121917" bIns="60958"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50FBEC9-7B56-45AB-91CD-DDCED57A5657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506706-76C2-406A-AD4A-6E1F9C540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DF7166A-B836-4358-A580-5C6F71409A0E}" type="datetimeFigureOut">
              <a:rPr lang="zh-CN" altLang="en-US"/>
              <a:pPr>
                <a:defRPr/>
              </a:pPr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lIns="121917" tIns="60958" rIns="121917" bIns="60958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228EF6-8EE5-4CB2-BFED-2FD908A2E5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图片1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4" r:id="rId3"/>
    <p:sldLayoutId id="2147483720" r:id="rId4"/>
    <p:sldLayoutId id="2147483721" r:id="rId5"/>
    <p:sldLayoutId id="2147483722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23" r:id="rId15"/>
    <p:sldLayoutId id="2147483735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897802" y="1943804"/>
            <a:ext cx="2092297" cy="3291474"/>
            <a:chOff x="3474720" y="3360115"/>
            <a:chExt cx="2331720" cy="2431085"/>
          </a:xfrm>
        </p:grpSpPr>
        <p:sp>
          <p:nvSpPr>
            <p:cNvPr id="16" name="文本框 21"/>
            <p:cNvSpPr txBox="1"/>
            <p:nvPr/>
          </p:nvSpPr>
          <p:spPr>
            <a:xfrm>
              <a:off x="3611366" y="4167573"/>
              <a:ext cx="1790266" cy="295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6248">
                <a:buSzPts val="1400"/>
              </a:pPr>
              <a:r>
                <a:rPr lang="en-US" sz="2000" b="1" dirty="0">
                  <a:solidFill>
                    <a:schemeClr val="bg1"/>
                  </a:solidFill>
                </a:rPr>
                <a:t>Eosinophil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474720" y="3360115"/>
              <a:ext cx="2331720" cy="24310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986680" y="1959444"/>
            <a:ext cx="2092297" cy="3262709"/>
            <a:chOff x="3474720" y="4038600"/>
            <a:chExt cx="2331720" cy="1752600"/>
          </a:xfrm>
        </p:grpSpPr>
        <p:sp>
          <p:nvSpPr>
            <p:cNvPr id="24" name="矩形 23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611819" y="4496340"/>
              <a:ext cx="2088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567914" y="5360720"/>
              <a:ext cx="2088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9092655" y="1959444"/>
            <a:ext cx="2095345" cy="3266676"/>
            <a:chOff x="3474720" y="4038600"/>
            <a:chExt cx="2335116" cy="1752600"/>
          </a:xfrm>
        </p:grpSpPr>
        <p:sp>
          <p:nvSpPr>
            <p:cNvPr id="30" name="文本框 39"/>
            <p:cNvSpPr txBox="1"/>
            <p:nvPr/>
          </p:nvSpPr>
          <p:spPr>
            <a:xfrm>
              <a:off x="3524013" y="4156616"/>
              <a:ext cx="2285823" cy="34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6248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</a:pPr>
              <a:r>
                <a:rPr lang="en-US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Image normalization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47"/>
          <p:cNvSpPr txBox="1"/>
          <p:nvPr/>
        </p:nvSpPr>
        <p:spPr>
          <a:xfrm>
            <a:off x="5383921" y="1620890"/>
            <a:ext cx="112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-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Cell type</a:t>
            </a:r>
            <a:endParaRPr lang="zh-CN" altLang="en-US" sz="2400" baseline="-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8"/>
          <p:cNvSpPr txBox="1"/>
          <p:nvPr/>
        </p:nvSpPr>
        <p:spPr>
          <a:xfrm>
            <a:off x="7486473" y="1596170"/>
            <a:ext cx="112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rgbClr val="E7E7E7"/>
                </a:solidFill>
                <a:latin typeface="TeXGyreAdventor" panose="00000500000000000000" pitchFamily="50" charset="0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 set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49"/>
          <p:cNvSpPr txBox="1"/>
          <p:nvPr/>
        </p:nvSpPr>
        <p:spPr>
          <a:xfrm>
            <a:off x="9223729" y="1596170"/>
            <a:ext cx="1592488" cy="30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rgbClr val="9DA8B1"/>
                </a:solidFill>
                <a:latin typeface="TeXGyreAdventor" panose="00000500000000000000" pitchFamily="50" charset="0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preprocessing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Google Shape;134;p13">
            <a:extLst>
              <a:ext uri="{FF2B5EF4-FFF2-40B4-BE49-F238E27FC236}">
                <a16:creationId xmlns:a16="http://schemas.microsoft.com/office/drawing/2014/main" id="{3536EE2A-016E-C14A-931E-F6FDDE3D16A7}"/>
              </a:ext>
            </a:extLst>
          </p:cNvPr>
          <p:cNvSpPr txBox="1">
            <a:spLocks/>
          </p:cNvSpPr>
          <p:nvPr/>
        </p:nvSpPr>
        <p:spPr>
          <a:xfrm>
            <a:off x="415546" y="532904"/>
            <a:ext cx="11359321" cy="715507"/>
          </a:xfrm>
          <a:prstGeom prst="rect">
            <a:avLst/>
          </a:prstGeom>
        </p:spPr>
        <p:txBody>
          <a:bodyPr spcFirstLastPara="1" wrap="square" lIns="121884" tIns="121884" rIns="121884" bIns="121884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Leukocyte classification using inceptionReNetV2</a:t>
            </a:r>
          </a:p>
          <a:p>
            <a:pPr algn="l"/>
            <a:r>
              <a:rPr lang="en-US" sz="1467" dirty="0" err="1">
                <a:solidFill>
                  <a:schemeClr val="bg1"/>
                </a:solidFill>
              </a:rPr>
              <a:t>Diwei</a:t>
            </a:r>
            <a:r>
              <a:rPr lang="en-US" sz="1467" dirty="0">
                <a:solidFill>
                  <a:schemeClr val="bg1"/>
                </a:solidFill>
              </a:rPr>
              <a:t> </a:t>
            </a:r>
            <a:r>
              <a:rPr lang="en-US" sz="1467" dirty="0" err="1">
                <a:solidFill>
                  <a:schemeClr val="bg1"/>
                </a:solidFill>
              </a:rPr>
              <a:t>Xiong</a:t>
            </a:r>
            <a:r>
              <a:rPr lang="en-US" sz="1467" dirty="0">
                <a:solidFill>
                  <a:schemeClr val="bg1"/>
                </a:solidFill>
              </a:rPr>
              <a:t>, </a:t>
            </a:r>
            <a:r>
              <a:rPr lang="en-US" sz="1467" dirty="0" err="1">
                <a:solidFill>
                  <a:schemeClr val="bg1"/>
                </a:solidFill>
              </a:rPr>
              <a:t>Shilong</a:t>
            </a:r>
            <a:r>
              <a:rPr lang="en-US" sz="1467" dirty="0">
                <a:solidFill>
                  <a:schemeClr val="bg1"/>
                </a:solidFill>
              </a:rPr>
              <a:t> Yin</a:t>
            </a:r>
          </a:p>
        </p:txBody>
      </p:sp>
      <p:cxnSp>
        <p:nvCxnSpPr>
          <p:cNvPr id="47" name="Google Shape;137;p13">
            <a:extLst>
              <a:ext uri="{FF2B5EF4-FFF2-40B4-BE49-F238E27FC236}">
                <a16:creationId xmlns:a16="http://schemas.microsoft.com/office/drawing/2014/main" id="{0B603FF9-19A8-8C45-94DB-8CDDB3D435BB}"/>
              </a:ext>
            </a:extLst>
          </p:cNvPr>
          <p:cNvCxnSpPr/>
          <p:nvPr/>
        </p:nvCxnSpPr>
        <p:spPr>
          <a:xfrm rot="10800000" flipH="1">
            <a:off x="560811" y="1097622"/>
            <a:ext cx="11281331" cy="235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136;p13">
            <a:extLst>
              <a:ext uri="{FF2B5EF4-FFF2-40B4-BE49-F238E27FC236}">
                <a16:creationId xmlns:a16="http://schemas.microsoft.com/office/drawing/2014/main" id="{2919E851-941E-AB49-8193-0DEDE94596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946" t="18861" r="4057" b="2743"/>
          <a:stretch/>
        </p:blipFill>
        <p:spPr>
          <a:xfrm>
            <a:off x="636785" y="1685937"/>
            <a:ext cx="4230984" cy="401558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A03151-12AB-F841-94E8-5798FFD4CE1D}"/>
              </a:ext>
            </a:extLst>
          </p:cNvPr>
          <p:cNvSpPr txBox="1"/>
          <p:nvPr/>
        </p:nvSpPr>
        <p:spPr>
          <a:xfrm>
            <a:off x="6169306" y="2442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1" name="直接连接符 17">
            <a:extLst>
              <a:ext uri="{FF2B5EF4-FFF2-40B4-BE49-F238E27FC236}">
                <a16:creationId xmlns:a16="http://schemas.microsoft.com/office/drawing/2014/main" id="{DF2F9EF0-ACB8-F44B-9F47-A2E3A484FF1C}"/>
              </a:ext>
            </a:extLst>
          </p:cNvPr>
          <p:cNvCxnSpPr/>
          <p:nvPr/>
        </p:nvCxnSpPr>
        <p:spPr>
          <a:xfrm>
            <a:off x="5007149" y="2811590"/>
            <a:ext cx="187360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1">
            <a:extLst>
              <a:ext uri="{FF2B5EF4-FFF2-40B4-BE49-F238E27FC236}">
                <a16:creationId xmlns:a16="http://schemas.microsoft.com/office/drawing/2014/main" id="{6BA97AFB-14E1-664E-B58D-A4EAD3EAB46D}"/>
              </a:ext>
            </a:extLst>
          </p:cNvPr>
          <p:cNvSpPr txBox="1"/>
          <p:nvPr/>
        </p:nvSpPr>
        <p:spPr>
          <a:xfrm>
            <a:off x="5007149" y="2238627"/>
            <a:ext cx="185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sz="2000" b="1" dirty="0" err="1">
                <a:solidFill>
                  <a:schemeClr val="bg1"/>
                </a:solidFill>
              </a:rPr>
              <a:t>Nerutrophil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4" name="直接连接符 24">
            <a:extLst>
              <a:ext uri="{FF2B5EF4-FFF2-40B4-BE49-F238E27FC236}">
                <a16:creationId xmlns:a16="http://schemas.microsoft.com/office/drawing/2014/main" id="{568BE32A-1E19-C84B-BA2A-3E32AA000DDA}"/>
              </a:ext>
            </a:extLst>
          </p:cNvPr>
          <p:cNvCxnSpPr/>
          <p:nvPr/>
        </p:nvCxnSpPr>
        <p:spPr>
          <a:xfrm>
            <a:off x="7109702" y="3652177"/>
            <a:ext cx="187360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1">
            <a:extLst>
              <a:ext uri="{FF2B5EF4-FFF2-40B4-BE49-F238E27FC236}">
                <a16:creationId xmlns:a16="http://schemas.microsoft.com/office/drawing/2014/main" id="{AFE03EE4-99E9-214F-BCC8-423F2D3DF5ED}"/>
              </a:ext>
            </a:extLst>
          </p:cNvPr>
          <p:cNvSpPr txBox="1"/>
          <p:nvPr/>
        </p:nvSpPr>
        <p:spPr>
          <a:xfrm>
            <a:off x="5007149" y="3816513"/>
            <a:ext cx="168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sz="2000" b="1" dirty="0">
                <a:solidFill>
                  <a:schemeClr val="bg1"/>
                </a:solidFill>
              </a:rPr>
              <a:t>Lymphocyte</a:t>
            </a:r>
          </a:p>
        </p:txBody>
      </p:sp>
      <p:sp>
        <p:nvSpPr>
          <p:cNvPr id="58" name="文本框 21">
            <a:extLst>
              <a:ext uri="{FF2B5EF4-FFF2-40B4-BE49-F238E27FC236}">
                <a16:creationId xmlns:a16="http://schemas.microsoft.com/office/drawing/2014/main" id="{6FA3B47D-CA6D-0246-A935-D45C4B78A3B2}"/>
              </a:ext>
            </a:extLst>
          </p:cNvPr>
          <p:cNvSpPr txBox="1"/>
          <p:nvPr/>
        </p:nvSpPr>
        <p:spPr>
          <a:xfrm>
            <a:off x="5007149" y="4615720"/>
            <a:ext cx="168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sz="2000" b="1" dirty="0">
                <a:solidFill>
                  <a:schemeClr val="bg1"/>
                </a:solidFill>
              </a:rPr>
              <a:t>Monocyte</a:t>
            </a:r>
          </a:p>
        </p:txBody>
      </p:sp>
      <p:sp>
        <p:nvSpPr>
          <p:cNvPr id="59" name="文本框 21">
            <a:extLst>
              <a:ext uri="{FF2B5EF4-FFF2-40B4-BE49-F238E27FC236}">
                <a16:creationId xmlns:a16="http://schemas.microsoft.com/office/drawing/2014/main" id="{72FA2BB3-1881-8749-B127-5F9539B8139A}"/>
              </a:ext>
            </a:extLst>
          </p:cNvPr>
          <p:cNvSpPr txBox="1"/>
          <p:nvPr/>
        </p:nvSpPr>
        <p:spPr>
          <a:xfrm>
            <a:off x="7008963" y="2164545"/>
            <a:ext cx="199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b="1" dirty="0">
                <a:solidFill>
                  <a:schemeClr val="bg1"/>
                </a:solidFill>
              </a:rPr>
              <a:t>About 12500 pictures</a:t>
            </a:r>
          </a:p>
        </p:txBody>
      </p:sp>
      <p:sp>
        <p:nvSpPr>
          <p:cNvPr id="60" name="文本框 21">
            <a:extLst>
              <a:ext uri="{FF2B5EF4-FFF2-40B4-BE49-F238E27FC236}">
                <a16:creationId xmlns:a16="http://schemas.microsoft.com/office/drawing/2014/main" id="{2D0DA6ED-C2FF-3044-B921-874EF53583EF}"/>
              </a:ext>
            </a:extLst>
          </p:cNvPr>
          <p:cNvSpPr txBox="1"/>
          <p:nvPr/>
        </p:nvSpPr>
        <p:spPr>
          <a:xfrm>
            <a:off x="7044924" y="2920349"/>
            <a:ext cx="1996285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b="1" dirty="0">
                <a:solidFill>
                  <a:schemeClr val="bg1"/>
                </a:solidFill>
              </a:rPr>
              <a:t>Different morphology</a:t>
            </a:r>
          </a:p>
        </p:txBody>
      </p:sp>
      <p:sp>
        <p:nvSpPr>
          <p:cNvPr id="61" name="文本框 21">
            <a:extLst>
              <a:ext uri="{FF2B5EF4-FFF2-40B4-BE49-F238E27FC236}">
                <a16:creationId xmlns:a16="http://schemas.microsoft.com/office/drawing/2014/main" id="{05D79720-DF93-8047-9A0F-55D59599B910}"/>
              </a:ext>
            </a:extLst>
          </p:cNvPr>
          <p:cNvSpPr txBox="1"/>
          <p:nvPr/>
        </p:nvSpPr>
        <p:spPr>
          <a:xfrm>
            <a:off x="7021921" y="3939533"/>
            <a:ext cx="199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b="1" dirty="0">
                <a:solidFill>
                  <a:schemeClr val="bg1"/>
                </a:solidFill>
              </a:rPr>
              <a:t>240X320X3 RGB</a:t>
            </a:r>
          </a:p>
        </p:txBody>
      </p:sp>
      <p:sp>
        <p:nvSpPr>
          <p:cNvPr id="62" name="文本框 21">
            <a:extLst>
              <a:ext uri="{FF2B5EF4-FFF2-40B4-BE49-F238E27FC236}">
                <a16:creationId xmlns:a16="http://schemas.microsoft.com/office/drawing/2014/main" id="{24A2DDFB-C2B2-E249-88C2-29CD43844F67}"/>
              </a:ext>
            </a:extLst>
          </p:cNvPr>
          <p:cNvSpPr txBox="1"/>
          <p:nvPr/>
        </p:nvSpPr>
        <p:spPr>
          <a:xfrm>
            <a:off x="7008963" y="4661456"/>
            <a:ext cx="199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buSzPts val="1400"/>
            </a:pPr>
            <a:r>
              <a:rPr lang="en-US" b="1" dirty="0" err="1">
                <a:solidFill>
                  <a:schemeClr val="bg1"/>
                </a:solidFill>
              </a:rPr>
              <a:t>Train:test</a:t>
            </a:r>
            <a:r>
              <a:rPr lang="en-US" b="1" dirty="0">
                <a:solidFill>
                  <a:schemeClr val="bg1"/>
                </a:solidFill>
              </a:rPr>
              <a:t> 8:2</a:t>
            </a:r>
          </a:p>
        </p:txBody>
      </p:sp>
      <p:sp>
        <p:nvSpPr>
          <p:cNvPr id="63" name="文本框 39">
            <a:extLst>
              <a:ext uri="{FF2B5EF4-FFF2-40B4-BE49-F238E27FC236}">
                <a16:creationId xmlns:a16="http://schemas.microsoft.com/office/drawing/2014/main" id="{F5E8F1F6-53D2-5843-9669-066C867CE096}"/>
              </a:ext>
            </a:extLst>
          </p:cNvPr>
          <p:cNvSpPr txBox="1"/>
          <p:nvPr/>
        </p:nvSpPr>
        <p:spPr>
          <a:xfrm>
            <a:off x="9111113" y="3418697"/>
            <a:ext cx="205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Image resizing</a:t>
            </a:r>
          </a:p>
          <a:p>
            <a:pPr marL="18624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文本框 39">
            <a:extLst>
              <a:ext uri="{FF2B5EF4-FFF2-40B4-BE49-F238E27FC236}">
                <a16:creationId xmlns:a16="http://schemas.microsoft.com/office/drawing/2014/main" id="{B254DAEC-DD95-3042-9A7B-BB714D133A58}"/>
              </a:ext>
            </a:extLst>
          </p:cNvPr>
          <p:cNvSpPr txBox="1"/>
          <p:nvPr/>
        </p:nvSpPr>
        <p:spPr>
          <a:xfrm>
            <a:off x="9113246" y="4354110"/>
            <a:ext cx="2051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24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Image augmentation</a:t>
            </a:r>
          </a:p>
          <a:p>
            <a:pPr marL="18624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204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5" grpId="0"/>
      <p:bldP spid="46" grpId="0"/>
      <p:bldP spid="50" grpId="0"/>
      <p:bldP spid="5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434776" y="33503"/>
            <a:ext cx="4941357" cy="5464088"/>
          </a:xfrm>
          <a:prstGeom prst="rect">
            <a:avLst/>
          </a:prstGeom>
        </p:spPr>
        <p:txBody>
          <a:bodyPr spcFirstLastPara="1" wrap="square" lIns="121884" tIns="121884" rIns="121884" bIns="121884" anchor="t" anchorCtr="0">
            <a:noAutofit/>
          </a:bodyPr>
          <a:lstStyle/>
          <a:p>
            <a:pPr algn="l"/>
            <a:r>
              <a:rPr lang="en" dirty="0">
                <a:solidFill>
                  <a:schemeClr val="bg1"/>
                </a:solidFill>
              </a:rPr>
              <a:t>Model and result:</a:t>
            </a:r>
            <a:endParaRPr dirty="0">
              <a:solidFill>
                <a:schemeClr val="bg1"/>
              </a:solidFill>
            </a:endParaRPr>
          </a:p>
          <a:p>
            <a:pPr marL="609539" algn="l"/>
            <a:endParaRPr sz="1866" dirty="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768" y="1162290"/>
            <a:ext cx="1469618" cy="5464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4"/>
          <p:cNvCxnSpPr/>
          <p:nvPr/>
        </p:nvCxnSpPr>
        <p:spPr>
          <a:xfrm>
            <a:off x="38428" y="615894"/>
            <a:ext cx="121776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2F6DBA-E13E-CE43-9D1C-F12C53EFDE14}"/>
              </a:ext>
            </a:extLst>
          </p:cNvPr>
          <p:cNvSpPr txBox="1"/>
          <p:nvPr/>
        </p:nvSpPr>
        <p:spPr>
          <a:xfrm>
            <a:off x="2998862" y="2274272"/>
            <a:ext cx="2938531" cy="457931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</a:t>
            </a:r>
            <a:r>
              <a:rPr lang="en-US" altLang="zh-CN" sz="2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comparision</a:t>
            </a:r>
            <a:endParaRPr lang="zh-CN" altLang="en-US" sz="2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34">
            <a:extLst>
              <a:ext uri="{FF2B5EF4-FFF2-40B4-BE49-F238E27FC236}">
                <a16:creationId xmlns:a16="http://schemas.microsoft.com/office/drawing/2014/main" id="{B6B45186-0E5D-B84B-BB0C-FABD71ED7BE7}"/>
              </a:ext>
            </a:extLst>
          </p:cNvPr>
          <p:cNvGrpSpPr/>
          <p:nvPr/>
        </p:nvGrpSpPr>
        <p:grpSpPr>
          <a:xfrm>
            <a:off x="3074845" y="2867882"/>
            <a:ext cx="7560947" cy="646331"/>
            <a:chOff x="1793545" y="1675818"/>
            <a:chExt cx="6713589" cy="573415"/>
          </a:xfrm>
        </p:grpSpPr>
        <p:grpSp>
          <p:nvGrpSpPr>
            <p:cNvPr id="13" name="组合 35">
              <a:extLst>
                <a:ext uri="{FF2B5EF4-FFF2-40B4-BE49-F238E27FC236}">
                  <a16:creationId xmlns:a16="http://schemas.microsoft.com/office/drawing/2014/main" id="{1DED9E3F-5BB8-3243-AA89-4D556A00CF1C}"/>
                </a:ext>
              </a:extLst>
            </p:cNvPr>
            <p:cNvGrpSpPr/>
            <p:nvPr/>
          </p:nvGrpSpPr>
          <p:grpSpPr>
            <a:xfrm>
              <a:off x="1793545" y="1768388"/>
              <a:ext cx="5874799" cy="469766"/>
              <a:chOff x="1735488" y="1666788"/>
              <a:chExt cx="5874799" cy="469766"/>
            </a:xfrm>
          </p:grpSpPr>
          <p:sp>
            <p:nvSpPr>
              <p:cNvPr id="16" name="右箭头 38">
                <a:extLst>
                  <a:ext uri="{FF2B5EF4-FFF2-40B4-BE49-F238E27FC236}">
                    <a16:creationId xmlns:a16="http://schemas.microsoft.com/office/drawing/2014/main" id="{B762018C-F6D5-ED44-89BE-5B6A8E38617D}"/>
                  </a:ext>
                </a:extLst>
              </p:cNvPr>
              <p:cNvSpPr/>
              <p:nvPr/>
            </p:nvSpPr>
            <p:spPr>
              <a:xfrm>
                <a:off x="1735488" y="1666788"/>
                <a:ext cx="5874799" cy="469766"/>
              </a:xfrm>
              <a:prstGeom prst="rightArrow">
                <a:avLst/>
              </a:prstGeom>
              <a:solidFill>
                <a:schemeClr val="bg2">
                  <a:alpha val="60000"/>
                </a:schemeClr>
              </a:solidFill>
              <a:ln>
                <a:noFill/>
              </a:ln>
              <a:effectLst>
                <a:outerShdw blurRad="63500" algn="ctr" rotWithShape="0">
                  <a:schemeClr val="bg2">
                    <a:alpha val="8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F1680-C64B-7244-B038-53EEBD71788C}"/>
                  </a:ext>
                </a:extLst>
              </p:cNvPr>
              <p:cNvSpPr txBox="1"/>
              <p:nvPr/>
            </p:nvSpPr>
            <p:spPr>
              <a:xfrm>
                <a:off x="1872613" y="1770973"/>
                <a:ext cx="842911" cy="24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our model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E1C3B1-14C4-814D-A5F8-C5D88EE6AA21}"/>
                </a:ext>
              </a:extLst>
            </p:cNvPr>
            <p:cNvSpPr txBox="1"/>
            <p:nvPr/>
          </p:nvSpPr>
          <p:spPr>
            <a:xfrm>
              <a:off x="7772398" y="1675818"/>
              <a:ext cx="734736" cy="573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0.8841</a:t>
              </a:r>
              <a:endParaRPr lang="en" sz="3600" dirty="0"/>
            </a:p>
          </p:txBody>
        </p:sp>
      </p:grpSp>
      <p:grpSp>
        <p:nvGrpSpPr>
          <p:cNvPr id="18" name="组合 40">
            <a:extLst>
              <a:ext uri="{FF2B5EF4-FFF2-40B4-BE49-F238E27FC236}">
                <a16:creationId xmlns:a16="http://schemas.microsoft.com/office/drawing/2014/main" id="{628E8713-D135-AB4C-B19A-B7B797ED9FE9}"/>
              </a:ext>
            </a:extLst>
          </p:cNvPr>
          <p:cNvGrpSpPr/>
          <p:nvPr/>
        </p:nvGrpSpPr>
        <p:grpSpPr>
          <a:xfrm>
            <a:off x="3074846" y="3403390"/>
            <a:ext cx="5952752" cy="686453"/>
            <a:chOff x="1793545" y="2162543"/>
            <a:chExt cx="5285624" cy="609011"/>
          </a:xfrm>
        </p:grpSpPr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9AD63A50-087C-4640-B7BD-B6597EFEB0BF}"/>
                </a:ext>
              </a:extLst>
            </p:cNvPr>
            <p:cNvGrpSpPr/>
            <p:nvPr/>
          </p:nvGrpSpPr>
          <p:grpSpPr>
            <a:xfrm>
              <a:off x="1793545" y="2301788"/>
              <a:ext cx="4132656" cy="469766"/>
              <a:chOff x="1735488" y="2189302"/>
              <a:chExt cx="4132656" cy="469766"/>
            </a:xfrm>
          </p:grpSpPr>
          <p:sp>
            <p:nvSpPr>
              <p:cNvPr id="22" name="右箭头 44">
                <a:extLst>
                  <a:ext uri="{FF2B5EF4-FFF2-40B4-BE49-F238E27FC236}">
                    <a16:creationId xmlns:a16="http://schemas.microsoft.com/office/drawing/2014/main" id="{915FF7C8-DE49-1449-82CB-A2FC18B46204}"/>
                  </a:ext>
                </a:extLst>
              </p:cNvPr>
              <p:cNvSpPr/>
              <p:nvPr/>
            </p:nvSpPr>
            <p:spPr>
              <a:xfrm>
                <a:off x="1735488" y="2189302"/>
                <a:ext cx="4132656" cy="469766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9382BE-EFF1-524B-9C2B-142E1839F5C8}"/>
                  </a:ext>
                </a:extLst>
              </p:cNvPr>
              <p:cNvSpPr txBox="1"/>
              <p:nvPr/>
            </p:nvSpPr>
            <p:spPr>
              <a:xfrm>
                <a:off x="1872613" y="2278973"/>
                <a:ext cx="1352927" cy="24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chemeClr val="lt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Paul Mooney’s kernel</a:t>
                </a:r>
                <a:endParaRPr lang="en-US" sz="2400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B98FE2-A751-FD47-81BE-577B39476F83}"/>
                </a:ext>
              </a:extLst>
            </p:cNvPr>
            <p:cNvSpPr txBox="1"/>
            <p:nvPr/>
          </p:nvSpPr>
          <p:spPr>
            <a:xfrm>
              <a:off x="6030255" y="2162543"/>
              <a:ext cx="1048914" cy="57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0.7832</a:t>
              </a:r>
              <a:endParaRPr lang="en" sz="3600" dirty="0"/>
            </a:p>
          </p:txBody>
        </p:sp>
      </p:grpSp>
      <p:grpSp>
        <p:nvGrpSpPr>
          <p:cNvPr id="24" name="组合 46">
            <a:extLst>
              <a:ext uri="{FF2B5EF4-FFF2-40B4-BE49-F238E27FC236}">
                <a16:creationId xmlns:a16="http://schemas.microsoft.com/office/drawing/2014/main" id="{82789C6A-EB55-A441-8712-511412AD6D48}"/>
              </a:ext>
            </a:extLst>
          </p:cNvPr>
          <p:cNvGrpSpPr/>
          <p:nvPr/>
        </p:nvGrpSpPr>
        <p:grpSpPr>
          <a:xfrm>
            <a:off x="3074846" y="4049722"/>
            <a:ext cx="6738199" cy="646331"/>
            <a:chOff x="1793545" y="2747585"/>
            <a:chExt cx="5983047" cy="573415"/>
          </a:xfrm>
        </p:grpSpPr>
        <p:grpSp>
          <p:nvGrpSpPr>
            <p:cNvPr id="25" name="组合 47">
              <a:extLst>
                <a:ext uri="{FF2B5EF4-FFF2-40B4-BE49-F238E27FC236}">
                  <a16:creationId xmlns:a16="http://schemas.microsoft.com/office/drawing/2014/main" id="{D3508300-83A7-B74A-B434-E34BABA3BC7D}"/>
                </a:ext>
              </a:extLst>
            </p:cNvPr>
            <p:cNvGrpSpPr/>
            <p:nvPr/>
          </p:nvGrpSpPr>
          <p:grpSpPr>
            <a:xfrm>
              <a:off x="1793545" y="2835188"/>
              <a:ext cx="4780728" cy="469766"/>
              <a:chOff x="1735488" y="2682788"/>
              <a:chExt cx="4780728" cy="469766"/>
            </a:xfrm>
          </p:grpSpPr>
          <p:sp>
            <p:nvSpPr>
              <p:cNvPr id="28" name="右箭头 50">
                <a:extLst>
                  <a:ext uri="{FF2B5EF4-FFF2-40B4-BE49-F238E27FC236}">
                    <a16:creationId xmlns:a16="http://schemas.microsoft.com/office/drawing/2014/main" id="{95101645-B734-F846-B5AE-C5E3AEB63EE8}"/>
                  </a:ext>
                </a:extLst>
              </p:cNvPr>
              <p:cNvSpPr/>
              <p:nvPr/>
            </p:nvSpPr>
            <p:spPr>
              <a:xfrm>
                <a:off x="1735488" y="2682788"/>
                <a:ext cx="4780728" cy="469766"/>
              </a:xfrm>
              <a:prstGeom prst="rightArrow">
                <a:avLst/>
              </a:prstGeom>
              <a:solidFill>
                <a:schemeClr val="bg2">
                  <a:alpha val="60000"/>
                </a:schemeClr>
              </a:solidFill>
              <a:ln>
                <a:noFill/>
              </a:ln>
              <a:effectLst>
                <a:outerShdw blurRad="63500" algn="ctr" rotWithShape="0">
                  <a:schemeClr val="bg2">
                    <a:alpha val="8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48D7B1-9962-9544-8C16-A7916C4FEB9E}"/>
                  </a:ext>
                </a:extLst>
              </p:cNvPr>
              <p:cNvSpPr txBox="1"/>
              <p:nvPr/>
            </p:nvSpPr>
            <p:spPr>
              <a:xfrm>
                <a:off x="1872613" y="2772459"/>
                <a:ext cx="938389" cy="245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chemeClr val="lt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Nh4cl’s kernel</a:t>
                </a:r>
                <a:endParaRPr lang="en-US" sz="24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5B11AC-3834-CA49-949F-0CD16AF2FCF7}"/>
                </a:ext>
              </a:extLst>
            </p:cNvPr>
            <p:cNvSpPr txBox="1"/>
            <p:nvPr/>
          </p:nvSpPr>
          <p:spPr>
            <a:xfrm>
              <a:off x="6685003" y="2747585"/>
              <a:ext cx="1091589" cy="57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0.8376</a:t>
              </a:r>
              <a:endParaRPr lang="en" sz="3600" dirty="0"/>
            </a:p>
          </p:txBody>
        </p:sp>
      </p:grpSp>
      <p:pic>
        <p:nvPicPr>
          <p:cNvPr id="146" name="Google Shape;146;p14"/>
          <p:cNvPicPr preferRelativeResize="0"/>
          <p:nvPr/>
        </p:nvPicPr>
        <p:blipFill rotWithShape="1">
          <a:blip r:embed="rId5">
            <a:alphaModFix/>
          </a:blip>
          <a:srcRect l="-2100" r="2100"/>
          <a:stretch/>
        </p:blipFill>
        <p:spPr>
          <a:xfrm>
            <a:off x="2957658" y="615893"/>
            <a:ext cx="7097988" cy="327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274" y="3885522"/>
            <a:ext cx="3706973" cy="285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6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83" fill="hold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34" decel="50000" autoRev="1" fill="hold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4" fill="hold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04">
      <a:dk1>
        <a:sysClr val="windowText" lastClr="000000"/>
      </a:dk1>
      <a:lt1>
        <a:sysClr val="window" lastClr="FFFFFF"/>
      </a:lt1>
      <a:dk2>
        <a:srgbClr val="385863"/>
      </a:dk2>
      <a:lt2>
        <a:srgbClr val="37B0CD"/>
      </a:lt2>
      <a:accent1>
        <a:srgbClr val="77CAC0"/>
      </a:accent1>
      <a:accent2>
        <a:srgbClr val="7B4B73"/>
      </a:accent2>
      <a:accent3>
        <a:srgbClr val="F2615C"/>
      </a:accent3>
      <a:accent4>
        <a:srgbClr val="D34D42"/>
      </a:accent4>
      <a:accent5>
        <a:srgbClr val="DAD4BE"/>
      </a:accent5>
      <a:accent6>
        <a:srgbClr val="BCAF85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13343</TotalTime>
  <Words>52</Words>
  <Application>Microsoft Office PowerPoint</Application>
  <PresentationFormat>自定义</PresentationFormat>
  <Paragraphs>25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Merriweather</vt:lpstr>
      <vt:lpstr>微软雅黑</vt:lpstr>
      <vt:lpstr>Roboto</vt:lpstr>
      <vt:lpstr>Arial</vt:lpstr>
      <vt:lpstr>Calibri</vt:lpstr>
      <vt:lpstr>Office 主题​​</vt:lpstr>
      <vt:lpstr>PowerPoint 演示文稿</vt:lpstr>
      <vt:lpstr>Model and result: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</dc:title>
  <dc:creator>来宾03</dc:creator>
  <cp:lastModifiedBy>Yin Shilong</cp:lastModifiedBy>
  <cp:revision>4185</cp:revision>
  <dcterms:created xsi:type="dcterms:W3CDTF">2014-07-30T04:54:51Z</dcterms:created>
  <dcterms:modified xsi:type="dcterms:W3CDTF">2019-05-05T02:41:36Z</dcterms:modified>
</cp:coreProperties>
</file>