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4" r:id="rId9"/>
    <p:sldId id="263" r:id="rId10"/>
    <p:sldId id="265" r:id="rId11"/>
    <p:sldId id="266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kshat103/e-waste-image-datase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384431" y="3141783"/>
            <a:ext cx="73855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 </a:t>
            </a:r>
            <a:r>
              <a:rPr lang="en-US" sz="3600" b="1" dirty="0" smtClean="0">
                <a:solidFill>
                  <a:schemeClr val="bg1"/>
                </a:solidFill>
              </a:rPr>
              <a:t>E-Waste Image Classification Using EfficientNetV2B0 (</a:t>
            </a:r>
            <a:r>
              <a:rPr lang="en-US" sz="3600" b="1" dirty="0" smtClean="0">
                <a:solidFill>
                  <a:schemeClr val="bg1"/>
                </a:solidFill>
              </a:rPr>
              <a:t>Transfer </a:t>
            </a:r>
            <a:r>
              <a:rPr lang="en-US" sz="3600" b="1" dirty="0" smtClean="0">
                <a:solidFill>
                  <a:schemeClr val="bg1"/>
                </a:solidFill>
              </a:rPr>
              <a:t>Learning)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9222378" y="5081452"/>
            <a:ext cx="1933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Presented by-</a:t>
            </a:r>
          </a:p>
          <a:p>
            <a:r>
              <a:rPr lang="en-US" sz="1400" b="1" dirty="0" smtClean="0">
                <a:solidFill>
                  <a:schemeClr val="bg1"/>
                </a:solidFill>
              </a:rPr>
              <a:t>	SHILPA.S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3).png"/>
          <p:cNvPicPr>
            <a:picLocks noChangeAspect="1"/>
          </p:cNvPicPr>
          <p:nvPr/>
        </p:nvPicPr>
        <p:blipFill>
          <a:blip r:embed="rId2"/>
          <a:srcRect l="23357" t="16174" r="27786" b="5121"/>
          <a:stretch>
            <a:fillRect/>
          </a:stretch>
        </p:blipFill>
        <p:spPr>
          <a:xfrm>
            <a:off x="1025955" y="888274"/>
            <a:ext cx="10064411" cy="56170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4).png"/>
          <p:cNvPicPr>
            <a:picLocks noChangeAspect="1"/>
          </p:cNvPicPr>
          <p:nvPr/>
        </p:nvPicPr>
        <p:blipFill>
          <a:blip r:embed="rId2"/>
          <a:srcRect l="22500" t="15031" r="23500" b="5883"/>
          <a:stretch>
            <a:fillRect/>
          </a:stretch>
        </p:blipFill>
        <p:spPr>
          <a:xfrm>
            <a:off x="300446" y="966652"/>
            <a:ext cx="11612880" cy="54210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509" y="1489166"/>
            <a:ext cx="11077302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e-waste classification project successfully implemented an enhanced and scalable deep learning solution using </a:t>
            </a:r>
            <a:r>
              <a:rPr lang="en-US" b="1" dirty="0" smtClean="0"/>
              <a:t>EfficientNetV2B0</a:t>
            </a:r>
            <a:r>
              <a:rPr lang="en-US" dirty="0" smtClean="0"/>
              <a:t> and transfer learning. The final model significantly improved upon earlier versions by incorporating robust </a:t>
            </a:r>
            <a:r>
              <a:rPr lang="en-US" b="1" dirty="0" smtClean="0"/>
              <a:t>data augmentation</a:t>
            </a:r>
            <a:r>
              <a:rPr lang="en-US" dirty="0" smtClean="0"/>
              <a:t>, </a:t>
            </a:r>
            <a:r>
              <a:rPr lang="en-US" b="1" dirty="0" smtClean="0"/>
              <a:t>fine-tuning strategies</a:t>
            </a:r>
            <a:r>
              <a:rPr lang="en-US" dirty="0" smtClean="0"/>
              <a:t>, and </a:t>
            </a:r>
            <a:r>
              <a:rPr lang="en-US" b="1" dirty="0" smtClean="0"/>
              <a:t>regularization techniques</a:t>
            </a:r>
            <a:r>
              <a:rPr lang="en-US" dirty="0" smtClean="0"/>
              <a:t>, leading to higher classification accuracy and better generalization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model demonstrated strong performance on both </a:t>
            </a:r>
            <a:r>
              <a:rPr lang="en-US" b="1" dirty="0" smtClean="0"/>
              <a:t>small balanced datasets</a:t>
            </a:r>
            <a:r>
              <a:rPr lang="en-US" dirty="0" smtClean="0"/>
              <a:t> and is architecturally capable of scaling to </a:t>
            </a:r>
            <a:r>
              <a:rPr lang="en-US" b="1" dirty="0" smtClean="0"/>
              <a:t>larger, more diverse datasets</a:t>
            </a:r>
            <a:r>
              <a:rPr lang="en-US" dirty="0" smtClean="0"/>
              <a:t>, owing to </a:t>
            </a:r>
            <a:r>
              <a:rPr lang="en-US" dirty="0" err="1" smtClean="0"/>
              <a:t>EfficientNet's</a:t>
            </a:r>
            <a:r>
              <a:rPr lang="en-US" dirty="0" smtClean="0"/>
              <a:t> compound scaling. The addition of a </a:t>
            </a:r>
            <a:r>
              <a:rPr lang="en-US" b="1" dirty="0" err="1" smtClean="0"/>
              <a:t>Gradio</a:t>
            </a:r>
            <a:r>
              <a:rPr lang="en-US" b="1" dirty="0" smtClean="0"/>
              <a:t>-based GUI</a:t>
            </a:r>
            <a:r>
              <a:rPr lang="en-US" dirty="0" smtClean="0"/>
              <a:t> further contributes to its practical usability, making it a valuable prototype for real-world e-waste sorting automation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This study validates the power of transfer learning for domains with limited labeled data, while also pointing toward future improvements such as </a:t>
            </a:r>
            <a:r>
              <a:rPr lang="en-US" b="1" dirty="0" err="1" smtClean="0"/>
              <a:t>hyperparameter</a:t>
            </a:r>
            <a:r>
              <a:rPr lang="en-US" b="1" dirty="0" smtClean="0"/>
              <a:t> tuning</a:t>
            </a:r>
            <a:r>
              <a:rPr lang="en-US" dirty="0" smtClean="0"/>
              <a:t>, </a:t>
            </a:r>
            <a:r>
              <a:rPr lang="en-US" b="1" dirty="0" smtClean="0"/>
              <a:t>object detection for multi-item images</a:t>
            </a:r>
            <a:r>
              <a:rPr lang="en-US" dirty="0" smtClean="0"/>
              <a:t>, and </a:t>
            </a:r>
            <a:r>
              <a:rPr lang="en-US" b="1" dirty="0" smtClean="0"/>
              <a:t>deployment via lightweight inference models like </a:t>
            </a:r>
            <a:r>
              <a:rPr lang="en-US" b="1" dirty="0" err="1" smtClean="0"/>
              <a:t>TFLite</a:t>
            </a:r>
            <a:r>
              <a:rPr lang="en-US" b="1" dirty="0" smtClean="0"/>
              <a:t> or ONNX</a:t>
            </a:r>
            <a:r>
              <a:rPr lang="en-US" dirty="0" smtClean="0"/>
              <a:t>. The proposed system can meaningfully contribute to sustainable e-waste management practices and serve as a foundational step toward smarter waste-sorting infrastructures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8"/>
          <p:cNvSpPr/>
          <p:nvPr/>
        </p:nvSpPr>
        <p:spPr>
          <a:xfrm>
            <a:off x="281354" y="1500554"/>
            <a:ext cx="739960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5"/>
                </a:solidFill>
              </a:rPr>
              <a:t>Aim-</a:t>
            </a:r>
          </a:p>
          <a:p>
            <a:r>
              <a:rPr lang="en-US" sz="2000" dirty="0" smtClean="0"/>
              <a:t> </a:t>
            </a:r>
            <a:r>
              <a:rPr lang="en-US" sz="1800" dirty="0" smtClean="0"/>
              <a:t>The primary objective of this project is to develop a highly accurate and dependable E-Waste Image Classification model using </a:t>
            </a:r>
            <a:r>
              <a:rPr lang="en-US" sz="1800" b="1" dirty="0" smtClean="0"/>
              <a:t>EfficientNetV2B0</a:t>
            </a:r>
            <a:r>
              <a:rPr lang="en-US" sz="1800" dirty="0" smtClean="0"/>
              <a:t> and </a:t>
            </a:r>
            <a:r>
              <a:rPr lang="en-US" sz="1800" b="1" dirty="0" smtClean="0"/>
              <a:t>transfer learning</a:t>
            </a:r>
            <a:r>
              <a:rPr lang="en-US" sz="1800" dirty="0" smtClean="0"/>
              <a:t>. This model will automate the sorting of electronic waste, supporting sustainable recycling, environmental protection, and a circular economy</a:t>
            </a:r>
            <a:r>
              <a:rPr lang="en-US" sz="1800" dirty="0" smtClean="0"/>
              <a:t>.</a:t>
            </a:r>
            <a:endParaRPr lang="en-US" sz="1600" dirty="0" smtClean="0"/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chemeClr val="accent5"/>
                </a:solidFill>
              </a:rPr>
              <a:t>🎓</a:t>
            </a:r>
            <a:r>
              <a:rPr lang="en-US" sz="2000" b="1" dirty="0" smtClean="0"/>
              <a:t> </a:t>
            </a:r>
            <a:r>
              <a:rPr lang="en-US" sz="2000" b="1" dirty="0" smtClean="0">
                <a:solidFill>
                  <a:schemeClr val="accent5"/>
                </a:solidFill>
              </a:rPr>
              <a:t>Learning Objectives</a:t>
            </a:r>
          </a:p>
          <a:p>
            <a:r>
              <a:rPr lang="en-US" sz="2000" dirty="0" smtClean="0"/>
              <a:t>📂 </a:t>
            </a:r>
            <a:r>
              <a:rPr lang="en-US" sz="1800" b="1" dirty="0" smtClean="0"/>
              <a:t>Data Prep</a:t>
            </a:r>
            <a:r>
              <a:rPr lang="en-US" sz="1800" dirty="0" smtClean="0"/>
              <a:t>: Clean and organize image data for modeling</a:t>
            </a:r>
          </a:p>
          <a:p>
            <a:r>
              <a:rPr lang="en-US" sz="1800" dirty="0" smtClean="0"/>
              <a:t>📊 </a:t>
            </a:r>
            <a:r>
              <a:rPr lang="en-US" sz="1800" b="1" dirty="0" smtClean="0"/>
              <a:t>EDA</a:t>
            </a:r>
            <a:r>
              <a:rPr lang="en-US" sz="1800" dirty="0" smtClean="0"/>
              <a:t>: Analyze image quality, class balance, and visual traits</a:t>
            </a:r>
          </a:p>
          <a:p>
            <a:r>
              <a:rPr lang="en-US" sz="1800" dirty="0" smtClean="0"/>
              <a:t>🤖 </a:t>
            </a:r>
            <a:r>
              <a:rPr lang="en-US" sz="1800" b="1" dirty="0" smtClean="0"/>
              <a:t>Transfer Learning</a:t>
            </a:r>
            <a:r>
              <a:rPr lang="en-US" sz="1800" dirty="0" smtClean="0"/>
              <a:t>: Use EfficientNetV2B0 to extract visual features</a:t>
            </a:r>
          </a:p>
          <a:p>
            <a:r>
              <a:rPr lang="en-US" sz="1800" dirty="0" smtClean="0"/>
              <a:t>🧠 </a:t>
            </a:r>
            <a:r>
              <a:rPr lang="en-US" sz="1800" b="1" dirty="0" smtClean="0"/>
              <a:t>Modeling</a:t>
            </a:r>
            <a:r>
              <a:rPr lang="en-US" sz="1800" dirty="0" smtClean="0"/>
              <a:t>: Train &amp; fine-tune </a:t>
            </a:r>
            <a:r>
              <a:rPr lang="en-US" sz="1800" dirty="0" err="1" smtClean="0"/>
              <a:t>EfficientNet</a:t>
            </a:r>
            <a:r>
              <a:rPr lang="en-US" sz="1800" dirty="0" smtClean="0"/>
              <a:t> for e-waste classification</a:t>
            </a:r>
          </a:p>
          <a:p>
            <a:r>
              <a:rPr lang="en-US" sz="1800" dirty="0" smtClean="0"/>
              <a:t>🧪 </a:t>
            </a:r>
            <a:r>
              <a:rPr lang="en-US" sz="1800" b="1" dirty="0" smtClean="0"/>
              <a:t>Evaluation</a:t>
            </a:r>
            <a:r>
              <a:rPr lang="en-US" sz="1800" dirty="0" smtClean="0"/>
              <a:t>: Use accuracy, loss, confusion matrix, classification report</a:t>
            </a:r>
          </a:p>
          <a:p>
            <a:r>
              <a:rPr lang="en-US" sz="1800" dirty="0" smtClean="0"/>
              <a:t>🌐 </a:t>
            </a:r>
            <a:r>
              <a:rPr lang="en-US" sz="1800" b="1" dirty="0" smtClean="0"/>
              <a:t>Deployment</a:t>
            </a:r>
            <a:r>
              <a:rPr lang="en-US" sz="1800" dirty="0" smtClean="0"/>
              <a:t>: Build a </a:t>
            </a:r>
            <a:r>
              <a:rPr lang="en-US" sz="1800" dirty="0" err="1" smtClean="0"/>
              <a:t>Gradio</a:t>
            </a:r>
            <a:r>
              <a:rPr lang="en-US" sz="1800" dirty="0" smtClean="0"/>
              <a:t> app to test model predictions </a:t>
            </a:r>
            <a:r>
              <a:rPr lang="en-US" sz="1800" dirty="0" smtClean="0"/>
              <a:t>interactively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451" y="1554480"/>
            <a:ext cx="11025052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🧰 Software Requirements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Python 3.x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Jupyter</a:t>
            </a:r>
            <a:r>
              <a:rPr lang="en-US" dirty="0" smtClean="0"/>
              <a:t> Notebook / Google </a:t>
            </a:r>
            <a:r>
              <a:rPr lang="en-US" dirty="0" err="1" smtClean="0"/>
              <a:t>Colab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🛠️ Tools &amp; </a:t>
            </a:r>
            <a:r>
              <a:rPr lang="en-US" b="1" dirty="0" smtClean="0">
                <a:solidFill>
                  <a:schemeClr val="accent5"/>
                </a:solidFill>
              </a:rPr>
              <a:t>Libraries:-</a:t>
            </a:r>
            <a:endParaRPr lang="en-US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Python</a:t>
            </a:r>
            <a:r>
              <a:rPr lang="en-US" dirty="0" smtClean="0"/>
              <a:t>: For preprocessing, analysis, and visualization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TensorFlow</a:t>
            </a:r>
            <a:r>
              <a:rPr lang="en-US" b="1" dirty="0" smtClean="0"/>
              <a:t> &amp; </a:t>
            </a:r>
            <a:r>
              <a:rPr lang="en-US" b="1" dirty="0" err="1" smtClean="0"/>
              <a:t>Keras</a:t>
            </a:r>
            <a:r>
              <a:rPr lang="en-US" dirty="0" smtClean="0"/>
              <a:t>: Built and fine-tuned EfficientNetV2B0 (optionally V2M)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Pillow (PIL)</a:t>
            </a:r>
            <a:r>
              <a:rPr lang="en-US" dirty="0" smtClean="0"/>
              <a:t>: Image loading and resizing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Gradio</a:t>
            </a:r>
            <a:r>
              <a:rPr lang="en-US" dirty="0" smtClean="0"/>
              <a:t>: Interactive demo deployment</a:t>
            </a:r>
          </a:p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Matplotlib</a:t>
            </a:r>
            <a:r>
              <a:rPr lang="en-US" b="1" dirty="0" smtClean="0"/>
              <a:t>, </a:t>
            </a:r>
            <a:r>
              <a:rPr lang="en-US" b="1" dirty="0" err="1" smtClean="0"/>
              <a:t>NumPy</a:t>
            </a:r>
            <a:r>
              <a:rPr lang="en-US" dirty="0" smtClean="0"/>
              <a:t>: For data inspection and EDA</a:t>
            </a:r>
          </a:p>
          <a:p>
            <a:pPr>
              <a:buFont typeface="Wingdings" pitchFamily="2" charset="2"/>
              <a:buChar char="q"/>
            </a:pPr>
            <a:r>
              <a:rPr lang="en-US" b="1" dirty="0" smtClean="0"/>
              <a:t>Regularization Tools</a:t>
            </a:r>
            <a:r>
              <a:rPr lang="en-US" dirty="0" smtClean="0"/>
              <a:t>: Dropout, L2, and </a:t>
            </a:r>
            <a:r>
              <a:rPr lang="en-US" b="1" dirty="0" smtClean="0"/>
              <a:t>data augmentation</a:t>
            </a:r>
            <a:r>
              <a:rPr lang="en-US" dirty="0" smtClean="0"/>
              <a:t> to reduce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📂 Dataset</a:t>
            </a:r>
          </a:p>
          <a:p>
            <a:r>
              <a:rPr lang="en-US" b="1" dirty="0" smtClean="0"/>
              <a:t>Name</a:t>
            </a:r>
            <a:r>
              <a:rPr lang="en-US" dirty="0" smtClean="0"/>
              <a:t>: E-Waste Image Dataset</a:t>
            </a:r>
          </a:p>
          <a:p>
            <a:r>
              <a:rPr lang="en-US" b="1" dirty="0" smtClean="0"/>
              <a:t>Source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https://www.kaggle.com/datasets/akshat103/e-waste-image-dataset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4136" y="1384663"/>
            <a:ext cx="7563395" cy="544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🗂 </a:t>
            </a:r>
            <a:r>
              <a:rPr lang="en-US" b="1" dirty="0" smtClean="0">
                <a:solidFill>
                  <a:schemeClr val="accent5"/>
                </a:solidFill>
              </a:rPr>
              <a:t>Data Exploration: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Used a folder-based dataset with 10 e-waste classes (Battery, Mobile, PCB, etc.), split equally into train (2400), validation (300), and test (300). Each class had balanced samples and visually distinguishable features.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🧹 Data Preprocessing: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Images resized to 256×256 and normalized using </a:t>
            </a:r>
            <a:r>
              <a:rPr lang="en-US" dirty="0" err="1" smtClean="0"/>
              <a:t>preprocess_input</a:t>
            </a:r>
            <a:r>
              <a:rPr lang="en-US" dirty="0" smtClean="0"/>
              <a:t>. Training data was augmented with random flips, rotations, zoom, contrast, and translations to prevent </a:t>
            </a:r>
            <a:r>
              <a:rPr lang="en-US" dirty="0" err="1" smtClean="0"/>
              <a:t>overfitting</a:t>
            </a:r>
            <a:r>
              <a:rPr lang="en-US" dirty="0" smtClean="0"/>
              <a:t> and increase dataset variety.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🧠 Model Architecture: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Transfer learning with EfficientNetV2B0 (</a:t>
            </a:r>
            <a:r>
              <a:rPr lang="en-US" dirty="0" err="1" smtClean="0"/>
              <a:t>pretrained</a:t>
            </a:r>
            <a:r>
              <a:rPr lang="en-US" dirty="0" smtClean="0"/>
              <a:t> on </a:t>
            </a:r>
            <a:r>
              <a:rPr lang="en-US" dirty="0" err="1" smtClean="0"/>
              <a:t>ImageNet</a:t>
            </a:r>
            <a:r>
              <a:rPr lang="en-US" dirty="0" smtClean="0"/>
              <a:t>). Removed the top, added a custom head with GlobalAveragePooling2D, two Dropout(0.3) layers, Dense(256, </a:t>
            </a:r>
            <a:r>
              <a:rPr lang="en-US" dirty="0" err="1" smtClean="0"/>
              <a:t>ReLU</a:t>
            </a:r>
            <a:r>
              <a:rPr lang="en-US" dirty="0" smtClean="0"/>
              <a:t> + L2), and Dense(10, </a:t>
            </a:r>
            <a:r>
              <a:rPr lang="en-US" dirty="0" err="1" smtClean="0"/>
              <a:t>softmax</a:t>
            </a:r>
            <a:r>
              <a:rPr lang="en-US" dirty="0" smtClean="0"/>
              <a:t>) for classification.</a:t>
            </a:r>
          </a:p>
          <a:p>
            <a:r>
              <a:rPr lang="en-US" b="1" dirty="0" smtClean="0">
                <a:solidFill>
                  <a:schemeClr val="accent5"/>
                </a:solidFill>
              </a:rPr>
              <a:t>🔧 Fine-Tuning: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30 layers of </a:t>
            </a:r>
            <a:r>
              <a:rPr lang="en-US" dirty="0" err="1" smtClean="0"/>
              <a:t>EfficientNet</a:t>
            </a:r>
            <a:r>
              <a:rPr lang="en-US" dirty="0" smtClean="0"/>
              <a:t> were frozen to retain low-level features; the rest were trainable to adapt to the e-waste dataset</a:t>
            </a:r>
            <a:r>
              <a:rPr lang="en-US" dirty="0" smtClean="0"/>
              <a:t>.</a:t>
            </a:r>
            <a:endParaRPr lang="en-US" dirty="0" smtClean="0"/>
          </a:p>
        </p:txBody>
      </p:sp>
      <p:pic>
        <p:nvPicPr>
          <p:cNvPr id="5122" name="Picture 2" descr="Generated image"/>
          <p:cNvPicPr>
            <a:picLocks noChangeAspect="1" noChangeArrowheads="1"/>
          </p:cNvPicPr>
          <p:nvPr/>
        </p:nvPicPr>
        <p:blipFill>
          <a:blip r:embed="rId2"/>
          <a:srcRect l="5708" t="964" r="5814" b="1381"/>
          <a:stretch>
            <a:fillRect/>
          </a:stretch>
        </p:blipFill>
        <p:spPr bwMode="auto">
          <a:xfrm>
            <a:off x="7837714" y="927463"/>
            <a:ext cx="4354286" cy="57476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39634" y="979714"/>
            <a:ext cx="11534503" cy="5725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🏋 </a:t>
            </a:r>
            <a:r>
              <a:rPr lang="en-US" b="1" dirty="0" smtClean="0">
                <a:solidFill>
                  <a:schemeClr val="accent5"/>
                </a:solidFill>
              </a:rPr>
              <a:t>Model Training:</a:t>
            </a:r>
          </a:p>
          <a:p>
            <a:r>
              <a:rPr lang="en-US" sz="1800" b="1" dirty="0" smtClean="0"/>
              <a:t>Optimizer</a:t>
            </a:r>
            <a:r>
              <a:rPr lang="en-US" sz="1800" dirty="0" smtClean="0"/>
              <a:t>: Adam with a learning rate of </a:t>
            </a:r>
            <a:r>
              <a:rPr lang="en-US" sz="1800" b="1" dirty="0" smtClean="0"/>
              <a:t>0.0001</a:t>
            </a:r>
            <a:endParaRPr lang="en-US" sz="1800" dirty="0" smtClean="0"/>
          </a:p>
          <a:p>
            <a:r>
              <a:rPr lang="en-US" sz="1800" b="1" dirty="0" smtClean="0"/>
              <a:t>Loss Function</a:t>
            </a:r>
            <a:r>
              <a:rPr lang="en-US" sz="1800" dirty="0" smtClean="0"/>
              <a:t>: </a:t>
            </a:r>
            <a:r>
              <a:rPr lang="en-US" sz="1800" dirty="0" err="1" smtClean="0"/>
              <a:t>SparseCategoricalCrossentropy</a:t>
            </a:r>
            <a:r>
              <a:rPr lang="en-US" sz="1800" dirty="0" smtClean="0"/>
              <a:t> (ideal for integer-labeled multi-class problems)</a:t>
            </a:r>
          </a:p>
          <a:p>
            <a:r>
              <a:rPr lang="en-US" sz="1800" b="1" dirty="0" smtClean="0"/>
              <a:t>Evaluation Metric</a:t>
            </a:r>
            <a:r>
              <a:rPr lang="en-US" sz="1800" dirty="0" smtClean="0"/>
              <a:t>: Accuracy</a:t>
            </a:r>
          </a:p>
          <a:p>
            <a:r>
              <a:rPr lang="en-US" sz="1800" b="1" dirty="0" smtClean="0"/>
              <a:t>Callbacks Used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err="1" smtClean="0"/>
              <a:t>EarlyStopping</a:t>
            </a:r>
            <a:r>
              <a:rPr lang="en-US" sz="1800" dirty="0" smtClean="0"/>
              <a:t> with patience=5 to halt training when no improvement in </a:t>
            </a:r>
            <a:r>
              <a:rPr lang="en-US" sz="1800" dirty="0" err="1" smtClean="0"/>
              <a:t>val_loss</a:t>
            </a:r>
            <a:r>
              <a:rPr lang="en-US" sz="1800" dirty="0" smtClean="0"/>
              <a:t> was detected.</a:t>
            </a:r>
          </a:p>
          <a:p>
            <a:pPr lvl="1"/>
            <a:r>
              <a:rPr lang="en-US" sz="1800" dirty="0" err="1" smtClean="0"/>
              <a:t>ReduceLROnPlateau</a:t>
            </a:r>
            <a:r>
              <a:rPr lang="en-US" sz="1800" dirty="0" smtClean="0"/>
              <a:t> to reduce the learning rate if validation performance </a:t>
            </a:r>
            <a:r>
              <a:rPr lang="en-US" sz="1800" dirty="0" err="1" smtClean="0"/>
              <a:t>plateaued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err="1" smtClean="0"/>
              <a:t>restore_best_weights</a:t>
            </a:r>
            <a:r>
              <a:rPr lang="en-US" sz="1800" dirty="0" smtClean="0"/>
              <a:t>=True ensured best model parameters were retained after training.</a:t>
            </a:r>
          </a:p>
          <a:p>
            <a:r>
              <a:rPr lang="en-US" sz="1800" b="1" dirty="0" smtClean="0"/>
              <a:t>Training Configuration</a:t>
            </a:r>
            <a:r>
              <a:rPr lang="en-US" sz="1800" dirty="0" smtClean="0"/>
              <a:t>:</a:t>
            </a:r>
          </a:p>
          <a:p>
            <a:pPr lvl="1"/>
            <a:r>
              <a:rPr lang="en-US" sz="1800" dirty="0" smtClean="0"/>
              <a:t>Trained for </a:t>
            </a:r>
            <a:r>
              <a:rPr lang="en-US" sz="1800" b="1" dirty="0" smtClean="0"/>
              <a:t>15 epochs</a:t>
            </a:r>
            <a:endParaRPr lang="en-US" sz="1800" dirty="0" smtClean="0"/>
          </a:p>
          <a:p>
            <a:pPr lvl="1"/>
            <a:r>
              <a:rPr lang="en-US" sz="1800" dirty="0" smtClean="0"/>
              <a:t>Batch size: </a:t>
            </a:r>
            <a:r>
              <a:rPr lang="en-US" sz="1800" b="1" dirty="0" smtClean="0"/>
              <a:t>80</a:t>
            </a:r>
          </a:p>
          <a:p>
            <a:pPr lvl="1"/>
            <a:endParaRPr lang="en-US" sz="18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🧪 Model Evaluation:</a:t>
            </a:r>
          </a:p>
          <a:p>
            <a:r>
              <a:rPr lang="en-US" sz="1800" dirty="0" smtClean="0"/>
              <a:t>The model demonstrated </a:t>
            </a:r>
            <a:r>
              <a:rPr lang="en-US" sz="1800" b="1" dirty="0" smtClean="0"/>
              <a:t>strong and consistent performance</a:t>
            </a:r>
            <a:r>
              <a:rPr lang="en-US" sz="1800" dirty="0" smtClean="0"/>
              <a:t>:</a:t>
            </a:r>
          </a:p>
          <a:p>
            <a:r>
              <a:rPr lang="en-US" sz="1800" b="1" dirty="0" smtClean="0"/>
              <a:t>Training Accuracy</a:t>
            </a:r>
            <a:r>
              <a:rPr lang="en-US" sz="1800" dirty="0" smtClean="0"/>
              <a:t>: 0.9916</a:t>
            </a:r>
          </a:p>
          <a:p>
            <a:r>
              <a:rPr lang="en-US" sz="1800" b="1" dirty="0" smtClean="0"/>
              <a:t>Validation Accuracy</a:t>
            </a:r>
            <a:r>
              <a:rPr lang="en-US" sz="1800" dirty="0" smtClean="0"/>
              <a:t>: 0.9666</a:t>
            </a:r>
          </a:p>
          <a:p>
            <a:r>
              <a:rPr lang="en-US" sz="1800" b="1" dirty="0" smtClean="0"/>
              <a:t>Test Accuracy</a:t>
            </a:r>
            <a:r>
              <a:rPr lang="en-US" sz="1800" dirty="0" smtClean="0"/>
              <a:t>: </a:t>
            </a:r>
            <a:r>
              <a:rPr lang="en-US" sz="1800" b="1" dirty="0" smtClean="0"/>
              <a:t>0.9733</a:t>
            </a:r>
            <a:endParaRPr lang="en-US" sz="1800" dirty="0" smtClean="0"/>
          </a:p>
          <a:p>
            <a:r>
              <a:rPr lang="en-US" sz="1800" b="1" dirty="0" smtClean="0"/>
              <a:t>Test Loss</a:t>
            </a:r>
            <a:r>
              <a:rPr lang="en-US" sz="1800" dirty="0" smtClean="0"/>
              <a:t>: 0.7192</a:t>
            </a:r>
          </a:p>
          <a:p>
            <a:r>
              <a:rPr lang="en-US" sz="1800" dirty="0" smtClean="0"/>
              <a:t>A detailed evaluation using the </a:t>
            </a:r>
            <a:r>
              <a:rPr lang="en-US" sz="1800" b="1" dirty="0" smtClean="0"/>
              <a:t>classification report</a:t>
            </a:r>
            <a:r>
              <a:rPr lang="en-US" sz="1800" dirty="0" smtClean="0"/>
              <a:t> and </a:t>
            </a:r>
            <a:r>
              <a:rPr lang="en-US" sz="1800" b="1" dirty="0" smtClean="0"/>
              <a:t>confusion matrix</a:t>
            </a:r>
            <a:r>
              <a:rPr lang="en-US" sz="1800" dirty="0" smtClean="0"/>
              <a:t> confirmed excellent performance across all classes.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711234"/>
            <a:ext cx="10358846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E-waste (electronic waste) is rapidly becoming a serious environmental and health issue around the world. Proper sorting and categorization of e-waste is essential for efficient recycling and disposal, but manual classification is error-prone and labor-intensive. This project aims to build an automated e-waste classification system using artificial intelligence and machine learning. By training a deep learning model on images of different types of e-waste, we can identify and categorize them accurately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 Accurately recognize and classify e-waste types using computer vision.</a:t>
            </a:r>
          </a:p>
          <a:p>
            <a:r>
              <a:rPr lang="en-US" b="1" dirty="0" smtClean="0"/>
              <a:t>Input</a:t>
            </a:r>
            <a:r>
              <a:rPr lang="en-US" dirty="0" smtClean="0"/>
              <a:t>: Images of electronic items (battery, mobile, PCB, microwave, etc.).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Predicted category label from 10 classes.</a:t>
            </a:r>
          </a:p>
          <a:p>
            <a:r>
              <a:rPr lang="en-US" b="1" dirty="0" smtClean="0"/>
              <a:t>Method</a:t>
            </a:r>
            <a:r>
              <a:rPr lang="en-US" dirty="0" smtClean="0"/>
              <a:t>: Transfer learning using pre-trained CNN models (e.g., EfficientNetV2B0).</a:t>
            </a:r>
          </a:p>
          <a:p>
            <a:r>
              <a:rPr lang="en-US" b="1" dirty="0" smtClean="0"/>
              <a:t>Benefit</a:t>
            </a:r>
            <a:r>
              <a:rPr lang="en-US" dirty="0" smtClean="0"/>
              <a:t>: Supports faster, scalable e-waste recycling and smart city sustainability initiatives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7862" y="1430617"/>
            <a:ext cx="11717383" cy="5427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1. Adopted </a:t>
            </a:r>
            <a:r>
              <a:rPr lang="en-US" b="1" dirty="0" smtClean="0">
                <a:solidFill>
                  <a:schemeClr val="accent5"/>
                </a:solidFill>
              </a:rPr>
              <a:t>EfficientNetV2B0 for Transfer </a:t>
            </a:r>
            <a:r>
              <a:rPr lang="en-US" b="1" dirty="0" smtClean="0">
                <a:solidFill>
                  <a:schemeClr val="accent5"/>
                </a:solidFill>
              </a:rPr>
              <a:t>Learning</a:t>
            </a:r>
            <a:endParaRPr lang="en-US" b="1" dirty="0" smtClean="0">
              <a:solidFill>
                <a:schemeClr val="accent5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Replaced older CNN or basic models with the </a:t>
            </a:r>
            <a:r>
              <a:rPr lang="en-US" sz="1700" b="1" dirty="0" smtClean="0"/>
              <a:t>EfficientNetV2B0</a:t>
            </a:r>
            <a:r>
              <a:rPr lang="en-US" sz="1700" dirty="0" smtClean="0"/>
              <a:t> backbone.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Offers better performance with fewer parameters and improved accuracy.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Suitable for both small and large datasets due to compound scaling</a:t>
            </a:r>
            <a:r>
              <a:rPr lang="en-US" sz="1700" dirty="0" smtClean="0"/>
              <a:t>.</a:t>
            </a:r>
          </a:p>
          <a:p>
            <a:pPr>
              <a:buFont typeface="Wingdings" pitchFamily="2" charset="2"/>
              <a:buChar char="ü"/>
            </a:pPr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2. Enhanced Data Augmentation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Applied advanced augmentation techniques: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err="1" smtClean="0"/>
              <a:t>RandomFlip</a:t>
            </a:r>
            <a:r>
              <a:rPr lang="en-US" sz="1700" dirty="0" smtClean="0"/>
              <a:t>, </a:t>
            </a:r>
            <a:r>
              <a:rPr lang="en-US" sz="1700" dirty="0" err="1" smtClean="0"/>
              <a:t>RandomRotation</a:t>
            </a:r>
            <a:r>
              <a:rPr lang="en-US" sz="1700" dirty="0" smtClean="0"/>
              <a:t>, </a:t>
            </a:r>
            <a:r>
              <a:rPr lang="en-US" sz="1700" dirty="0" err="1" smtClean="0"/>
              <a:t>RandomZoom</a:t>
            </a:r>
            <a:r>
              <a:rPr lang="en-US" sz="1700" dirty="0" smtClean="0"/>
              <a:t>, </a:t>
            </a:r>
            <a:r>
              <a:rPr lang="en-US" sz="1700" dirty="0" err="1" smtClean="0"/>
              <a:t>RandomContrast</a:t>
            </a:r>
            <a:r>
              <a:rPr lang="en-US" sz="1700" dirty="0" smtClean="0"/>
              <a:t>, </a:t>
            </a:r>
            <a:r>
              <a:rPr lang="en-US" sz="1700" dirty="0" err="1" smtClean="0"/>
              <a:t>RandomTranslation</a:t>
            </a:r>
            <a:r>
              <a:rPr lang="en-US" sz="17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Resulted in better generalization and reduced </a:t>
            </a:r>
            <a:r>
              <a:rPr lang="en-US" sz="1700" dirty="0" err="1" smtClean="0"/>
              <a:t>overfitting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3. Fine-Tuned Feature Extraction</a:t>
            </a:r>
          </a:p>
          <a:p>
            <a:pPr>
              <a:buFont typeface="Wingdings" pitchFamily="2" charset="2"/>
              <a:buChar char="ü"/>
            </a:pPr>
            <a:r>
              <a:rPr lang="en-US" sz="1700" b="1" dirty="0" smtClean="0"/>
              <a:t>Froze first 30 layers</a:t>
            </a:r>
            <a:r>
              <a:rPr lang="en-US" sz="1700" dirty="0" smtClean="0"/>
              <a:t> of the </a:t>
            </a:r>
            <a:r>
              <a:rPr lang="en-US" sz="1700" dirty="0" err="1" smtClean="0"/>
              <a:t>EfficientNet</a:t>
            </a:r>
            <a:r>
              <a:rPr lang="en-US" sz="1700" dirty="0" smtClean="0"/>
              <a:t> model to retain low-level </a:t>
            </a:r>
            <a:r>
              <a:rPr lang="en-US" sz="1700" dirty="0" err="1" smtClean="0"/>
              <a:t>pretrained</a:t>
            </a:r>
            <a:r>
              <a:rPr lang="en-US" sz="1700" dirty="0" smtClean="0"/>
              <a:t> features.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Allowed higher layers and custom head to adapt to specific e-waste categories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4. Improved Classification Head Design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Added a well-structured custom head: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GlobalAveragePooling2D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Dropout(0.3) for regularization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Dense(256, </a:t>
            </a:r>
            <a:r>
              <a:rPr lang="en-US" sz="1700" dirty="0" err="1" smtClean="0"/>
              <a:t>ReLU</a:t>
            </a:r>
            <a:r>
              <a:rPr lang="en-US" sz="1700" dirty="0" smtClean="0"/>
              <a:t>) with </a:t>
            </a:r>
            <a:r>
              <a:rPr lang="en-US" sz="1700" b="1" dirty="0" smtClean="0"/>
              <a:t>L2 regularization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dirty="0" smtClean="0"/>
              <a:t>Final Dense(10, </a:t>
            </a:r>
            <a:r>
              <a:rPr lang="en-US" sz="1700" dirty="0" err="1" smtClean="0"/>
              <a:t>softmax</a:t>
            </a:r>
            <a:r>
              <a:rPr lang="en-US" sz="1700" dirty="0" smtClean="0"/>
              <a:t>) for 10-class </a:t>
            </a:r>
            <a:r>
              <a:rPr lang="en-US" sz="1700" dirty="0" smtClean="0"/>
              <a:t>classification</a:t>
            </a:r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xmlns="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799" y="1463038"/>
            <a:ext cx="11730446" cy="4904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accent5"/>
                </a:solidFill>
              </a:rPr>
              <a:t>5. Advanced </a:t>
            </a:r>
            <a:r>
              <a:rPr lang="en-US" b="1" dirty="0" smtClean="0">
                <a:solidFill>
                  <a:schemeClr val="accent5"/>
                </a:solidFill>
              </a:rPr>
              <a:t>Training Strategies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Used </a:t>
            </a:r>
            <a:r>
              <a:rPr lang="en-US" sz="1700" b="1" dirty="0" smtClean="0"/>
              <a:t>Adam optimizer</a:t>
            </a:r>
            <a:r>
              <a:rPr lang="en-US" sz="1700" dirty="0" smtClean="0"/>
              <a:t> with learning rate = 0.0001.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Added: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b="1" dirty="0" err="1" smtClean="0"/>
              <a:t>EarlyStopping</a:t>
            </a:r>
            <a:r>
              <a:rPr lang="en-US" sz="1700" dirty="0" smtClean="0"/>
              <a:t> (to halt training if no improvement in </a:t>
            </a:r>
            <a:r>
              <a:rPr lang="en-US" sz="1700" dirty="0" err="1" smtClean="0"/>
              <a:t>val_loss</a:t>
            </a:r>
            <a:r>
              <a:rPr lang="en-US" sz="17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b="1" dirty="0" err="1" smtClean="0"/>
              <a:t>ReduceLROnPlateau</a:t>
            </a:r>
            <a:r>
              <a:rPr lang="en-US" sz="1700" dirty="0" smtClean="0"/>
              <a:t> (to adjust learning rate dynamically</a:t>
            </a:r>
            <a:r>
              <a:rPr lang="en-US" sz="1700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6. </a:t>
            </a:r>
            <a:r>
              <a:rPr lang="en-US" b="1" dirty="0" err="1" smtClean="0">
                <a:solidFill>
                  <a:schemeClr val="accent5"/>
                </a:solidFill>
              </a:rPr>
              <a:t>Gradio</a:t>
            </a:r>
            <a:r>
              <a:rPr lang="en-US" b="1" dirty="0" smtClean="0">
                <a:solidFill>
                  <a:schemeClr val="accent5"/>
                </a:solidFill>
              </a:rPr>
              <a:t>-Based Model Deployment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Integrated a </a:t>
            </a:r>
            <a:r>
              <a:rPr lang="en-US" sz="1700" b="1" dirty="0" err="1" smtClean="0"/>
              <a:t>Gradio</a:t>
            </a:r>
            <a:r>
              <a:rPr lang="en-US" sz="1700" b="1" dirty="0" smtClean="0"/>
              <a:t> web interface</a:t>
            </a:r>
            <a:r>
              <a:rPr lang="en-US" sz="1700" dirty="0" smtClean="0"/>
              <a:t> for real-time image classification.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Simple UI for uploading images and showing predictions with confidence scores</a:t>
            </a:r>
            <a:r>
              <a:rPr lang="en-US" sz="1700" dirty="0" smtClean="0"/>
              <a:t>.</a:t>
            </a:r>
          </a:p>
          <a:p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7. Scalability to Large and Small Datasets</a:t>
            </a:r>
          </a:p>
          <a:p>
            <a:pPr>
              <a:buFont typeface="Wingdings" pitchFamily="2" charset="2"/>
              <a:buChar char="ü"/>
            </a:pPr>
            <a:r>
              <a:rPr lang="en-US" sz="1700" dirty="0" smtClean="0"/>
              <a:t>The model design ensures: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Robust performance on small datasets</a:t>
            </a:r>
            <a:r>
              <a:rPr lang="en-US" sz="1700" dirty="0" smtClean="0"/>
              <a:t> (through transfer learning + augmentation)</a:t>
            </a:r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Scalability for large datasets</a:t>
            </a:r>
            <a:r>
              <a:rPr lang="en-US" sz="1700" dirty="0" smtClean="0"/>
              <a:t> (</a:t>
            </a:r>
            <a:r>
              <a:rPr lang="en-US" sz="1700" dirty="0" err="1" smtClean="0"/>
              <a:t>EfficientNet</a:t>
            </a:r>
            <a:r>
              <a:rPr lang="en-US" sz="1700" dirty="0" smtClean="0"/>
              <a:t> handles high-resolution inputs efficiently</a:t>
            </a:r>
            <a:r>
              <a:rPr lang="en-US" sz="1700" dirty="0" smtClean="0"/>
              <a:t>)</a:t>
            </a:r>
          </a:p>
          <a:p>
            <a:pPr lvl="1"/>
            <a:endParaRPr lang="en-US" sz="1700" dirty="0" smtClean="0"/>
          </a:p>
          <a:p>
            <a:r>
              <a:rPr lang="en-US" b="1" dirty="0" smtClean="0">
                <a:solidFill>
                  <a:schemeClr val="accent5"/>
                </a:solidFill>
              </a:rPr>
              <a:t>8. Structured Evaluation and </a:t>
            </a:r>
            <a:r>
              <a:rPr lang="en-US" b="1" dirty="0" smtClean="0">
                <a:solidFill>
                  <a:schemeClr val="accent5"/>
                </a:solidFill>
              </a:rPr>
              <a:t>Visualization</a:t>
            </a:r>
          </a:p>
          <a:p>
            <a:pPr>
              <a:buFont typeface="Wingdings" pitchFamily="2" charset="2"/>
              <a:buChar char="ü"/>
            </a:pPr>
            <a:r>
              <a:rPr lang="en-US" sz="1700" b="1" dirty="0" smtClean="0"/>
              <a:t>Confusion </a:t>
            </a:r>
            <a:r>
              <a:rPr lang="en-US" sz="1700" b="1" dirty="0" smtClean="0"/>
              <a:t>matrix</a:t>
            </a:r>
            <a:r>
              <a:rPr lang="en-US" sz="1700" dirty="0" smtClean="0"/>
              <a:t> </a:t>
            </a:r>
            <a:r>
              <a:rPr lang="en-US" sz="1700" dirty="0" err="1" smtClean="0"/>
              <a:t>heatmap</a:t>
            </a:r>
            <a:r>
              <a:rPr lang="en-US" sz="1700" dirty="0" smtClean="0"/>
              <a:t> with </a:t>
            </a:r>
            <a:r>
              <a:rPr lang="en-US" sz="1700" dirty="0" err="1" smtClean="0"/>
              <a:t>Seaborn</a:t>
            </a:r>
            <a:endParaRPr lang="en-US" sz="1700" dirty="0" smtClean="0"/>
          </a:p>
          <a:p>
            <a:pPr lvl="1">
              <a:buFont typeface="Wingdings" pitchFamily="2" charset="2"/>
              <a:buChar char="ü"/>
            </a:pPr>
            <a:r>
              <a:rPr lang="en-US" sz="1700" b="1" dirty="0" smtClean="0"/>
              <a:t>Classification report</a:t>
            </a:r>
            <a:r>
              <a:rPr lang="en-US" sz="1700" dirty="0" smtClean="0"/>
              <a:t> showing precision, recall, </a:t>
            </a:r>
            <a:r>
              <a:rPr lang="en-US" sz="1700" dirty="0" smtClean="0"/>
              <a:t>F1-score</a:t>
            </a:r>
            <a:endParaRPr lang="en-US" sz="1700" dirty="0" smtClean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Screenshot (81).png"/>
          <p:cNvPicPr>
            <a:picLocks noChangeAspect="1"/>
          </p:cNvPicPr>
          <p:nvPr/>
        </p:nvPicPr>
        <p:blipFill>
          <a:blip r:embed="rId2"/>
          <a:srcRect l="19981" t="61234" r="40056" b="8148"/>
          <a:stretch>
            <a:fillRect/>
          </a:stretch>
        </p:blipFill>
        <p:spPr>
          <a:xfrm>
            <a:off x="914400" y="1358537"/>
            <a:ext cx="8412480" cy="1606732"/>
          </a:xfrm>
          <a:prstGeom prst="rect">
            <a:avLst/>
          </a:prstGeom>
        </p:spPr>
      </p:pic>
      <p:pic>
        <p:nvPicPr>
          <p:cNvPr id="5" name="Picture 4" descr="Screenshot (82).png"/>
          <p:cNvPicPr>
            <a:picLocks noChangeAspect="1"/>
          </p:cNvPicPr>
          <p:nvPr/>
        </p:nvPicPr>
        <p:blipFill>
          <a:blip r:embed="rId3"/>
          <a:srcRect l="23571" t="23415" r="27679" b="5693"/>
          <a:stretch>
            <a:fillRect/>
          </a:stretch>
        </p:blipFill>
        <p:spPr>
          <a:xfrm>
            <a:off x="1319350" y="2612571"/>
            <a:ext cx="9078684" cy="385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118</TotalTime>
  <Words>928</Words>
  <Application>Microsoft Office PowerPoint</Application>
  <PresentationFormat>Custom</PresentationFormat>
  <Paragraphs>112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hp</cp:lastModifiedBy>
  <cp:revision>14</cp:revision>
  <dcterms:created xsi:type="dcterms:W3CDTF">2024-12-31T09:40:01Z</dcterms:created>
  <dcterms:modified xsi:type="dcterms:W3CDTF">2025-07-08T11:07:05Z</dcterms:modified>
</cp:coreProperties>
</file>