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0" r:id="rId4"/>
    <p:sldId id="261" r:id="rId5"/>
    <p:sldId id="262" r:id="rId6"/>
    <p:sldId id="257" r:id="rId7"/>
    <p:sldId id="259"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D4FFDE-AC29-49D6-B7CB-CDCBB4FFB57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48095-3587-4C1A-B4FC-670C82E4BD25}" type="slidenum">
              <a:rPr lang="en-US" smtClean="0"/>
              <a:t>‹#›</a:t>
            </a:fld>
            <a:endParaRPr lang="en-US"/>
          </a:p>
        </p:txBody>
      </p:sp>
    </p:spTree>
    <p:extLst>
      <p:ext uri="{BB962C8B-B14F-4D97-AF65-F5344CB8AC3E}">
        <p14:creationId xmlns:p14="http://schemas.microsoft.com/office/powerpoint/2010/main" val="200092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D4FFDE-AC29-49D6-B7CB-CDCBB4FFB57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48095-3587-4C1A-B4FC-670C82E4BD25}" type="slidenum">
              <a:rPr lang="en-US" smtClean="0"/>
              <a:t>‹#›</a:t>
            </a:fld>
            <a:endParaRPr lang="en-US"/>
          </a:p>
        </p:txBody>
      </p:sp>
    </p:spTree>
    <p:extLst>
      <p:ext uri="{BB962C8B-B14F-4D97-AF65-F5344CB8AC3E}">
        <p14:creationId xmlns:p14="http://schemas.microsoft.com/office/powerpoint/2010/main" val="215252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D4FFDE-AC29-49D6-B7CB-CDCBB4FFB57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48095-3587-4C1A-B4FC-670C82E4BD25}" type="slidenum">
              <a:rPr lang="en-US" smtClean="0"/>
              <a:t>‹#›</a:t>
            </a:fld>
            <a:endParaRPr lang="en-US"/>
          </a:p>
        </p:txBody>
      </p:sp>
    </p:spTree>
    <p:extLst>
      <p:ext uri="{BB962C8B-B14F-4D97-AF65-F5344CB8AC3E}">
        <p14:creationId xmlns:p14="http://schemas.microsoft.com/office/powerpoint/2010/main" val="100798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D4FFDE-AC29-49D6-B7CB-CDCBB4FFB57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48095-3587-4C1A-B4FC-670C82E4BD25}" type="slidenum">
              <a:rPr lang="en-US" smtClean="0"/>
              <a:t>‹#›</a:t>
            </a:fld>
            <a:endParaRPr lang="en-US"/>
          </a:p>
        </p:txBody>
      </p:sp>
    </p:spTree>
    <p:extLst>
      <p:ext uri="{BB962C8B-B14F-4D97-AF65-F5344CB8AC3E}">
        <p14:creationId xmlns:p14="http://schemas.microsoft.com/office/powerpoint/2010/main" val="2653710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D4FFDE-AC29-49D6-B7CB-CDCBB4FFB57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48095-3587-4C1A-B4FC-670C82E4BD25}" type="slidenum">
              <a:rPr lang="en-US" smtClean="0"/>
              <a:t>‹#›</a:t>
            </a:fld>
            <a:endParaRPr lang="en-US"/>
          </a:p>
        </p:txBody>
      </p:sp>
    </p:spTree>
    <p:extLst>
      <p:ext uri="{BB962C8B-B14F-4D97-AF65-F5344CB8AC3E}">
        <p14:creationId xmlns:p14="http://schemas.microsoft.com/office/powerpoint/2010/main" val="2482153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D4FFDE-AC29-49D6-B7CB-CDCBB4FFB575}"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48095-3587-4C1A-B4FC-670C82E4BD25}" type="slidenum">
              <a:rPr lang="en-US" smtClean="0"/>
              <a:t>‹#›</a:t>
            </a:fld>
            <a:endParaRPr lang="en-US"/>
          </a:p>
        </p:txBody>
      </p:sp>
    </p:spTree>
    <p:extLst>
      <p:ext uri="{BB962C8B-B14F-4D97-AF65-F5344CB8AC3E}">
        <p14:creationId xmlns:p14="http://schemas.microsoft.com/office/powerpoint/2010/main" val="8639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D4FFDE-AC29-49D6-B7CB-CDCBB4FFB575}" type="datetimeFigureOut">
              <a:rPr lang="en-US" smtClean="0"/>
              <a:t>9/25/2025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948095-3587-4C1A-B4FC-670C82E4BD25}" type="slidenum">
              <a:rPr lang="en-US" smtClean="0"/>
              <a:t>‹#›</a:t>
            </a:fld>
            <a:endParaRPr lang="en-US"/>
          </a:p>
        </p:txBody>
      </p:sp>
    </p:spTree>
    <p:extLst>
      <p:ext uri="{BB962C8B-B14F-4D97-AF65-F5344CB8AC3E}">
        <p14:creationId xmlns:p14="http://schemas.microsoft.com/office/powerpoint/2010/main" val="100124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D4FFDE-AC29-49D6-B7CB-CDCBB4FFB575}" type="datetimeFigureOut">
              <a:rPr lang="en-US" smtClean="0"/>
              <a:t>9/25/2025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948095-3587-4C1A-B4FC-670C82E4BD25}" type="slidenum">
              <a:rPr lang="en-US" smtClean="0"/>
              <a:t>‹#›</a:t>
            </a:fld>
            <a:endParaRPr lang="en-US"/>
          </a:p>
        </p:txBody>
      </p:sp>
    </p:spTree>
    <p:extLst>
      <p:ext uri="{BB962C8B-B14F-4D97-AF65-F5344CB8AC3E}">
        <p14:creationId xmlns:p14="http://schemas.microsoft.com/office/powerpoint/2010/main" val="41188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D4FFDE-AC29-49D6-B7CB-CDCBB4FFB575}" type="datetimeFigureOut">
              <a:rPr lang="en-US" smtClean="0"/>
              <a:t>9/25/2025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948095-3587-4C1A-B4FC-670C82E4BD25}" type="slidenum">
              <a:rPr lang="en-US" smtClean="0"/>
              <a:t>‹#›</a:t>
            </a:fld>
            <a:endParaRPr lang="en-US"/>
          </a:p>
        </p:txBody>
      </p:sp>
    </p:spTree>
    <p:extLst>
      <p:ext uri="{BB962C8B-B14F-4D97-AF65-F5344CB8AC3E}">
        <p14:creationId xmlns:p14="http://schemas.microsoft.com/office/powerpoint/2010/main" val="190675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D4FFDE-AC29-49D6-B7CB-CDCBB4FFB575}"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48095-3587-4C1A-B4FC-670C82E4BD25}" type="slidenum">
              <a:rPr lang="en-US" smtClean="0"/>
              <a:t>‹#›</a:t>
            </a:fld>
            <a:endParaRPr lang="en-US"/>
          </a:p>
        </p:txBody>
      </p:sp>
    </p:spTree>
    <p:extLst>
      <p:ext uri="{BB962C8B-B14F-4D97-AF65-F5344CB8AC3E}">
        <p14:creationId xmlns:p14="http://schemas.microsoft.com/office/powerpoint/2010/main" val="382818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D4FFDE-AC29-49D6-B7CB-CDCBB4FFB575}"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48095-3587-4C1A-B4FC-670C82E4BD25}" type="slidenum">
              <a:rPr lang="en-US" smtClean="0"/>
              <a:t>‹#›</a:t>
            </a:fld>
            <a:endParaRPr lang="en-US"/>
          </a:p>
        </p:txBody>
      </p:sp>
    </p:spTree>
    <p:extLst>
      <p:ext uri="{BB962C8B-B14F-4D97-AF65-F5344CB8AC3E}">
        <p14:creationId xmlns:p14="http://schemas.microsoft.com/office/powerpoint/2010/main" val="333727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D4FFDE-AC29-49D6-B7CB-CDCBB4FFB575}" type="datetimeFigureOut">
              <a:rPr lang="en-US" smtClean="0"/>
              <a:t>9/25/2025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948095-3587-4C1A-B4FC-670C82E4BD25}" type="slidenum">
              <a:rPr lang="en-US" smtClean="0"/>
              <a:t>‹#›</a:t>
            </a:fld>
            <a:endParaRPr lang="en-US"/>
          </a:p>
        </p:txBody>
      </p:sp>
    </p:spTree>
    <p:extLst>
      <p:ext uri="{BB962C8B-B14F-4D97-AF65-F5344CB8AC3E}">
        <p14:creationId xmlns:p14="http://schemas.microsoft.com/office/powerpoint/2010/main" val="1739443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24286" y="644153"/>
            <a:ext cx="9144000" cy="4532146"/>
          </a:xfrm>
        </p:spPr>
        <p:txBody>
          <a:bodyPr>
            <a:noAutofit/>
          </a:bodyPr>
          <a:lstStyle/>
          <a:p>
            <a:r>
              <a:rPr lang="en-US" sz="3000" dirty="0" smtClean="0">
                <a:latin typeface="Times New Roman" panose="02020603050405020304" pitchFamily="18" charset="0"/>
                <a:cs typeface="Times New Roman" panose="02020603050405020304" pitchFamily="18" charset="0"/>
              </a:rPr>
              <a:t>Title: Sales and Financial Performance Dashboard</a:t>
            </a:r>
          </a:p>
          <a:p>
            <a:r>
              <a:rPr lang="en-US" sz="3000" dirty="0" smtClean="0">
                <a:latin typeface="Times New Roman" panose="02020603050405020304" pitchFamily="18" charset="0"/>
                <a:cs typeface="Times New Roman" panose="02020603050405020304" pitchFamily="18" charset="0"/>
              </a:rPr>
              <a:t>Subtitle: Cars Prices</a:t>
            </a:r>
          </a:p>
          <a:p>
            <a:r>
              <a:rPr lang="en-US" sz="3000" dirty="0" smtClean="0">
                <a:latin typeface="Times New Roman" panose="02020603050405020304" pitchFamily="18" charset="0"/>
                <a:cs typeface="Times New Roman" panose="02020603050405020304" pitchFamily="18" charset="0"/>
              </a:rPr>
              <a:t>Your Name: Shilpa Mahantesh Itnal</a:t>
            </a:r>
          </a:p>
          <a:p>
            <a:r>
              <a:rPr lang="en-US" sz="3000" dirty="0" smtClean="0">
                <a:latin typeface="Times New Roman" panose="02020603050405020304" pitchFamily="18" charset="0"/>
                <a:cs typeface="Times New Roman" panose="02020603050405020304" pitchFamily="18" charset="0"/>
              </a:rPr>
              <a:t>Date: 25-09-2025</a:t>
            </a:r>
          </a:p>
          <a:p>
            <a:r>
              <a:rPr lang="en-US" sz="3000" dirty="0" smtClean="0">
                <a:latin typeface="Times New Roman" panose="02020603050405020304" pitchFamily="18" charset="0"/>
                <a:cs typeface="Times New Roman" panose="02020603050405020304" pitchFamily="18" charset="0"/>
              </a:rPr>
              <a:t>Context/Logo: Elevate Labs Data Analyst Internship - Task 4</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657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US" dirty="0" smtClean="0">
                <a:latin typeface="Times New Roman" panose="02020603050405020304" pitchFamily="18" charset="0"/>
                <a:cs typeface="Times New Roman" panose="02020603050405020304" pitchFamily="18" charset="0"/>
              </a:rPr>
              <a:t>In today’s business environment, organizations generate huge volumes of sales and financial data every day. To make sense of this data and turn it into actionable insights, dashboards play a crucial role.</a:t>
            </a:r>
          </a:p>
          <a:p>
            <a:r>
              <a:rPr lang="en-US" dirty="0" smtClean="0">
                <a:latin typeface="Times New Roman" panose="02020603050405020304" pitchFamily="18" charset="0"/>
                <a:cs typeface="Times New Roman" panose="02020603050405020304" pitchFamily="18" charset="0"/>
              </a:rPr>
              <a:t>A dashboard is a visual interface that consolidates key metrics, trends, and comparisons in a single interactive view  . It enables business stakeholders to :</a:t>
            </a:r>
          </a:p>
          <a:p>
            <a:r>
              <a:rPr lang="en-US" dirty="0" smtClean="0">
                <a:latin typeface="Times New Roman" panose="02020603050405020304" pitchFamily="18" charset="0"/>
                <a:cs typeface="Times New Roman" panose="02020603050405020304" pitchFamily="18" charset="0"/>
              </a:rPr>
              <a:t>Track Key Performance Indicators (KPIs) such as Sales, Profit, and Growth.</a:t>
            </a:r>
          </a:p>
          <a:p>
            <a:r>
              <a:rPr lang="en-US" dirty="0" smtClean="0">
                <a:latin typeface="Times New Roman" panose="02020603050405020304" pitchFamily="18" charset="0"/>
                <a:cs typeface="Times New Roman" panose="02020603050405020304" pitchFamily="18" charset="0"/>
              </a:rPr>
              <a:t>Analyze trends over time (monthly, quarterly, yearly).</a:t>
            </a:r>
          </a:p>
          <a:p>
            <a:r>
              <a:rPr lang="en-US" dirty="0" smtClean="0">
                <a:latin typeface="Times New Roman" panose="02020603050405020304" pitchFamily="18" charset="0"/>
                <a:cs typeface="Times New Roman" panose="02020603050405020304" pitchFamily="18" charset="0"/>
              </a:rPr>
              <a:t>Compare performance across regions, products, and categories .</a:t>
            </a:r>
          </a:p>
          <a:p>
            <a:r>
              <a:rPr lang="en-US" dirty="0" smtClean="0">
                <a:latin typeface="Times New Roman" panose="02020603050405020304" pitchFamily="18" charset="0"/>
                <a:cs typeface="Times New Roman" panose="02020603050405020304" pitchFamily="18" charset="0"/>
              </a:rPr>
              <a:t>Make faster and more accurate data-driven decisions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862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174" y="672686"/>
            <a:ext cx="10515600" cy="5449818"/>
          </a:xfrm>
        </p:spPr>
        <p:txBody>
          <a:bodyPr>
            <a:normAutofit/>
          </a:bodyPr>
          <a:lstStyle/>
          <a:p>
            <a:pPr marL="0" indent="0">
              <a:buNone/>
            </a:pPr>
            <a:r>
              <a:rPr lang="en-US" sz="4000" dirty="0" smtClean="0">
                <a:latin typeface="Times New Roman" panose="02020603050405020304" pitchFamily="18" charset="0"/>
                <a:cs typeface="Times New Roman" panose="02020603050405020304" pitchFamily="18" charset="0"/>
              </a:rPr>
              <a:t>Objective</a:t>
            </a:r>
          </a:p>
          <a:p>
            <a:pPr marL="0" indent="0">
              <a:buNone/>
            </a:pPr>
            <a:r>
              <a:rPr lang="en-US" dirty="0" smtClean="0"/>
              <a:t>    The main objective of this task is to design and develop an interactive dashboard that provides meaningful insights to business stakeholders.</a:t>
            </a:r>
          </a:p>
          <a:p>
            <a:pPr marL="0" indent="0">
              <a:buNone/>
            </a:pPr>
            <a:endParaRPr lang="en-US" sz="4000" dirty="0" smtClean="0">
              <a:latin typeface="Times New Roman" panose="02020603050405020304" pitchFamily="18" charset="0"/>
              <a:cs typeface="Times New Roman" panose="02020603050405020304" pitchFamily="18" charset="0"/>
            </a:endParaRPr>
          </a:p>
          <a:p>
            <a:pPr marL="0" indent="0">
              <a:buNone/>
            </a:pPr>
            <a:r>
              <a:rPr lang="en-US" sz="4000" dirty="0" smtClean="0">
                <a:latin typeface="Times New Roman" panose="02020603050405020304" pitchFamily="18" charset="0"/>
                <a:cs typeface="Times New Roman" panose="02020603050405020304" pitchFamily="18" charset="0"/>
              </a:rPr>
              <a:t>Goals:</a:t>
            </a:r>
          </a:p>
          <a:p>
            <a:r>
              <a:rPr lang="en-US" dirty="0" smtClean="0"/>
              <a:t>Track Sales, Profit, and Growth KPIs </a:t>
            </a:r>
          </a:p>
          <a:p>
            <a:r>
              <a:rPr lang="en-US" dirty="0" smtClean="0"/>
              <a:t>Provide time-series analysis for trend detection</a:t>
            </a:r>
          </a:p>
          <a:p>
            <a:r>
              <a:rPr lang="en-US" dirty="0" smtClean="0"/>
              <a:t>Enable business decisions using interactive visualizations</a:t>
            </a:r>
            <a:endParaRPr lang="en-US" dirty="0"/>
          </a:p>
        </p:txBody>
      </p:sp>
    </p:spTree>
    <p:extLst>
      <p:ext uri="{BB962C8B-B14F-4D97-AF65-F5344CB8AC3E}">
        <p14:creationId xmlns:p14="http://schemas.microsoft.com/office/powerpoint/2010/main" val="43621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Importance of Dashboards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76002"/>
            <a:ext cx="10515600" cy="4753680"/>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Dashboards consolidate large datasets into simple, visual summaries.</a:t>
            </a:r>
          </a:p>
          <a:p>
            <a:r>
              <a:rPr lang="en-US" dirty="0" smtClean="0">
                <a:latin typeface="Times New Roman" panose="02020603050405020304" pitchFamily="18" charset="0"/>
                <a:cs typeface="Times New Roman" panose="02020603050405020304" pitchFamily="18" charset="0"/>
              </a:rPr>
              <a:t>Help stakeholders answer questions quickly:</a:t>
            </a:r>
          </a:p>
          <a:p>
            <a:r>
              <a:rPr lang="en-US" dirty="0" smtClean="0">
                <a:latin typeface="Times New Roman" panose="02020603050405020304" pitchFamily="18" charset="0"/>
                <a:cs typeface="Times New Roman" panose="02020603050405020304" pitchFamily="18" charset="0"/>
              </a:rPr>
              <a:t>“Which region is most profitable?”</a:t>
            </a:r>
          </a:p>
          <a:p>
            <a:r>
              <a:rPr lang="en-US" dirty="0" smtClean="0">
                <a:latin typeface="Times New Roman" panose="02020603050405020304" pitchFamily="18" charset="0"/>
                <a:cs typeface="Times New Roman" panose="02020603050405020304" pitchFamily="18" charset="0"/>
              </a:rPr>
              <a:t>“What is the sales trend over time?”</a:t>
            </a:r>
          </a:p>
          <a:p>
            <a:r>
              <a:rPr lang="en-US" dirty="0" smtClean="0">
                <a:latin typeface="Times New Roman" panose="02020603050405020304" pitchFamily="18" charset="0"/>
                <a:cs typeface="Times New Roman" panose="02020603050405020304" pitchFamily="18" charset="0"/>
              </a:rPr>
              <a:t>“Which products are underperforming?”</a:t>
            </a:r>
          </a:p>
          <a:p>
            <a:r>
              <a:rPr lang="en-US" dirty="0" smtClean="0">
                <a:latin typeface="Times New Roman" panose="02020603050405020304" pitchFamily="18" charset="0"/>
                <a:cs typeface="Times New Roman" panose="02020603050405020304" pitchFamily="18" charset="0"/>
              </a:rPr>
              <a:t>Improve decision-making speed and accuracy. </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a:t>
            </a:r>
            <a:r>
              <a:rPr lang="en-US" sz="4800" dirty="0" smtClean="0">
                <a:latin typeface="Times New Roman" panose="02020603050405020304" pitchFamily="18" charset="0"/>
                <a:cs typeface="Times New Roman" panose="02020603050405020304" pitchFamily="18" charset="0"/>
              </a:rPr>
              <a:t>Tools Used Power BI</a:t>
            </a:r>
          </a:p>
          <a:p>
            <a:r>
              <a:rPr lang="en-US" dirty="0" smtClean="0">
                <a:latin typeface="Times New Roman" panose="02020603050405020304" pitchFamily="18" charset="0"/>
                <a:cs typeface="Times New Roman" panose="02020603050405020304" pitchFamily="18" charset="0"/>
              </a:rPr>
              <a:t>Microsoft’s data visualization tool .</a:t>
            </a:r>
          </a:p>
          <a:p>
            <a:r>
              <a:rPr lang="en-US" dirty="0" smtClean="0">
                <a:latin typeface="Times New Roman" panose="02020603050405020304" pitchFamily="18" charset="0"/>
                <a:cs typeface="Times New Roman" panose="02020603050405020304" pitchFamily="18" charset="0"/>
              </a:rPr>
              <a:t>Easy integration with Excel, SQL, and cloud services.</a:t>
            </a:r>
          </a:p>
          <a:p>
            <a:r>
              <a:rPr lang="en-US" dirty="0" smtClean="0">
                <a:latin typeface="Times New Roman" panose="02020603050405020304" pitchFamily="18" charset="0"/>
                <a:cs typeface="Times New Roman" panose="02020603050405020304" pitchFamily="18" charset="0"/>
              </a:rPr>
              <a:t>Features: DAX formulas, slicers, drill-through, interactive reports.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363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Dataset Source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err="1" smtClean="0">
                <a:latin typeface="Times New Roman" panose="02020603050405020304" pitchFamily="18" charset="0"/>
                <a:cs typeface="Times New Roman" panose="02020603050405020304" pitchFamily="18" charset="0"/>
              </a:rPr>
              <a:t>Kaggle</a:t>
            </a:r>
            <a:r>
              <a:rPr lang="en-US" dirty="0" smtClean="0">
                <a:latin typeface="Times New Roman" panose="02020603050405020304" pitchFamily="18" charset="0"/>
                <a:cs typeface="Times New Roman" panose="02020603050405020304" pitchFamily="18" charset="0"/>
              </a:rPr>
              <a:t> Sales &amp; Financial dataset.</a:t>
            </a:r>
          </a:p>
          <a:p>
            <a:r>
              <a:rPr lang="en-US" dirty="0" smtClean="0">
                <a:latin typeface="Times New Roman" panose="02020603050405020304" pitchFamily="18" charset="0"/>
                <a:cs typeface="Times New Roman" panose="02020603050405020304" pitchFamily="18" charset="0"/>
              </a:rPr>
              <a:t>Data Attributes:</a:t>
            </a:r>
          </a:p>
          <a:p>
            <a:r>
              <a:rPr lang="en-US" dirty="0" smtClean="0">
                <a:latin typeface="Times New Roman" panose="02020603050405020304" pitchFamily="18" charset="0"/>
                <a:cs typeface="Times New Roman" panose="02020603050405020304" pitchFamily="18" charset="0"/>
              </a:rPr>
              <a:t>Sales data (Region, Product, Category, Quantity, Revenue).</a:t>
            </a:r>
          </a:p>
          <a:p>
            <a:r>
              <a:rPr lang="en-US" dirty="0" smtClean="0">
                <a:latin typeface="Times New Roman" panose="02020603050405020304" pitchFamily="18" charset="0"/>
                <a:cs typeface="Times New Roman" panose="02020603050405020304" pitchFamily="18" charset="0"/>
              </a:rPr>
              <a:t>Profit data (Cost, Margin, Net Profit).</a:t>
            </a:r>
          </a:p>
          <a:p>
            <a:r>
              <a:rPr lang="en-US" dirty="0" smtClean="0">
                <a:latin typeface="Times New Roman" panose="02020603050405020304" pitchFamily="18" charset="0"/>
                <a:cs typeface="Times New Roman" panose="02020603050405020304" pitchFamily="18" charset="0"/>
              </a:rPr>
              <a:t>Time attributes (Year, Month, Quarter).</a:t>
            </a:r>
          </a:p>
          <a:p>
            <a:r>
              <a:rPr lang="en-US" dirty="0" smtClean="0">
                <a:latin typeface="Times New Roman" panose="02020603050405020304" pitchFamily="18" charset="0"/>
                <a:cs typeface="Times New Roman" panose="02020603050405020304" pitchFamily="18" charset="0"/>
              </a:rPr>
              <a:t>Geographic attributes (Region, Country, State).</a:t>
            </a:r>
          </a:p>
          <a:p>
            <a:r>
              <a:rPr lang="en-US" dirty="0" smtClean="0">
                <a:latin typeface="Times New Roman" panose="02020603050405020304" pitchFamily="18" charset="0"/>
                <a:cs typeface="Times New Roman" panose="02020603050405020304" pitchFamily="18" charset="0"/>
              </a:rPr>
              <a:t>Reason for using: Rich dataset suitable for KPI measurement.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184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9680" y="238539"/>
            <a:ext cx="10515600" cy="5564713"/>
          </a:xfrm>
        </p:spPr>
        <p:txBody>
          <a:bodyPr/>
          <a:lstStyle/>
          <a:p>
            <a:pPr marL="0" indent="0" algn="ctr">
              <a:buNone/>
            </a:pPr>
            <a:r>
              <a:rPr lang="en-US" sz="3200" b="1" dirty="0" smtClean="0">
                <a:latin typeface="Times New Roman" panose="02020603050405020304" pitchFamily="18" charset="0"/>
                <a:cs typeface="Times New Roman" panose="02020603050405020304" pitchFamily="18" charset="0"/>
              </a:rPr>
              <a:t>Pictures of Sales Analysis </a:t>
            </a:r>
          </a:p>
          <a:p>
            <a:pPr marL="0" indent="0">
              <a:buNone/>
            </a:pPr>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680" y="1271028"/>
            <a:ext cx="5413703" cy="354628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2915" y="1271028"/>
            <a:ext cx="5351218" cy="3546281"/>
          </a:xfrm>
          <a:prstGeom prst="rect">
            <a:avLst/>
          </a:prstGeom>
        </p:spPr>
      </p:pic>
    </p:spTree>
    <p:extLst>
      <p:ext uri="{BB962C8B-B14F-4D97-AF65-F5344CB8AC3E}">
        <p14:creationId xmlns:p14="http://schemas.microsoft.com/office/powerpoint/2010/main" val="381278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Dashboard Design Approach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0736" y="1404205"/>
            <a:ext cx="10515600" cy="4351338"/>
          </a:xfrm>
        </p:spPr>
        <p:txBody>
          <a:bodyPr>
            <a:noAutofit/>
          </a:bodyPr>
          <a:lstStyle/>
          <a:p>
            <a:r>
              <a:rPr lang="en-US" sz="2000" dirty="0" smtClean="0">
                <a:latin typeface="Times New Roman" panose="02020603050405020304" pitchFamily="18" charset="0"/>
                <a:cs typeface="Times New Roman" panose="02020603050405020304" pitchFamily="18" charset="0"/>
              </a:rPr>
              <a:t>KPI Identification:</a:t>
            </a:r>
          </a:p>
          <a:p>
            <a:r>
              <a:rPr lang="en-US" sz="2000" dirty="0" smtClean="0">
                <a:latin typeface="Times New Roman" panose="02020603050405020304" pitchFamily="18" charset="0"/>
                <a:cs typeface="Times New Roman" panose="02020603050405020304" pitchFamily="18" charset="0"/>
              </a:rPr>
              <a:t>Total Sales, Total Profit, Year-over-Year Growth</a:t>
            </a:r>
          </a:p>
          <a:p>
            <a:r>
              <a:rPr lang="en-US" sz="2000" dirty="0" smtClean="0">
                <a:latin typeface="Times New Roman" panose="02020603050405020304" pitchFamily="18" charset="0"/>
                <a:cs typeface="Times New Roman" panose="02020603050405020304" pitchFamily="18" charset="0"/>
              </a:rPr>
              <a:t>Interactivity Features</a:t>
            </a:r>
          </a:p>
          <a:p>
            <a:r>
              <a:rPr lang="en-US" sz="2000" dirty="0" smtClean="0">
                <a:latin typeface="Times New Roman" panose="02020603050405020304" pitchFamily="18" charset="0"/>
                <a:cs typeface="Times New Roman" panose="02020603050405020304" pitchFamily="18" charset="0"/>
              </a:rPr>
              <a:t>Slicers (Year, Region, Product Category)</a:t>
            </a:r>
          </a:p>
          <a:p>
            <a:r>
              <a:rPr lang="en-US" sz="2000" dirty="0" smtClean="0">
                <a:latin typeface="Times New Roman" panose="02020603050405020304" pitchFamily="18" charset="0"/>
                <a:cs typeface="Times New Roman" panose="02020603050405020304" pitchFamily="18" charset="0"/>
              </a:rPr>
              <a:t>Drill-down functionality</a:t>
            </a:r>
          </a:p>
          <a:p>
            <a:r>
              <a:rPr lang="en-US" sz="2000" dirty="0" smtClean="0">
                <a:latin typeface="Times New Roman" panose="02020603050405020304" pitchFamily="18" charset="0"/>
                <a:cs typeface="Times New Roman" panose="02020603050405020304" pitchFamily="18" charset="0"/>
              </a:rPr>
              <a:t>Visualization Types</a:t>
            </a:r>
          </a:p>
          <a:p>
            <a:r>
              <a:rPr lang="en-US" sz="2000" dirty="0" smtClean="0">
                <a:latin typeface="Times New Roman" panose="02020603050405020304" pitchFamily="18" charset="0"/>
                <a:cs typeface="Times New Roman" panose="02020603050405020304" pitchFamily="18" charset="0"/>
              </a:rPr>
              <a:t>Line chart for time-series analysis</a:t>
            </a:r>
          </a:p>
          <a:p>
            <a:r>
              <a:rPr lang="en-US" sz="2000" dirty="0" smtClean="0">
                <a:latin typeface="Times New Roman" panose="02020603050405020304" pitchFamily="18" charset="0"/>
                <a:cs typeface="Times New Roman" panose="02020603050405020304" pitchFamily="18" charset="0"/>
              </a:rPr>
              <a:t>Bar chart for region/product comparison</a:t>
            </a:r>
          </a:p>
          <a:p>
            <a:r>
              <a:rPr lang="en-US" sz="2000" dirty="0" smtClean="0">
                <a:latin typeface="Times New Roman" panose="02020603050405020304" pitchFamily="18" charset="0"/>
                <a:cs typeface="Times New Roman" panose="02020603050405020304" pitchFamily="18" charset="0"/>
              </a:rPr>
              <a:t>Donut/Pie chart for category distribution</a:t>
            </a:r>
          </a:p>
          <a:p>
            <a:r>
              <a:rPr lang="en-US" sz="2000" dirty="0" smtClean="0">
                <a:latin typeface="Times New Roman" panose="02020603050405020304" pitchFamily="18" charset="0"/>
                <a:cs typeface="Times New Roman" panose="02020603050405020304" pitchFamily="18" charset="0"/>
              </a:rPr>
              <a:t>Cards for KPI totals</a:t>
            </a:r>
          </a:p>
          <a:p>
            <a:r>
              <a:rPr lang="en-US" sz="2000" dirty="0" smtClean="0">
                <a:latin typeface="Times New Roman" panose="02020603050405020304" pitchFamily="18" charset="0"/>
                <a:cs typeface="Times New Roman" panose="02020603050405020304" pitchFamily="18" charset="0"/>
              </a:rPr>
              <a:t>Design Consistency</a:t>
            </a:r>
          </a:p>
          <a:p>
            <a:r>
              <a:rPr lang="en-US" sz="2000" dirty="0" smtClean="0">
                <a:latin typeface="Times New Roman" panose="02020603050405020304" pitchFamily="18" charset="0"/>
                <a:cs typeface="Times New Roman" panose="02020603050405020304" pitchFamily="18" charset="0"/>
              </a:rPr>
              <a:t>Uniform color palette</a:t>
            </a:r>
          </a:p>
          <a:p>
            <a:r>
              <a:rPr lang="en-US" sz="2000" dirty="0" smtClean="0">
                <a:latin typeface="Times New Roman" panose="02020603050405020304" pitchFamily="18" charset="0"/>
                <a:cs typeface="Times New Roman" panose="02020603050405020304" pitchFamily="18" charset="0"/>
              </a:rPr>
              <a:t>Simple layout for readability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5212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dirty="0"/>
              <a:t> </a:t>
            </a:r>
            <a:r>
              <a:rPr lang="en-US" dirty="0" smtClean="0"/>
              <a:t>                 </a:t>
            </a:r>
            <a:r>
              <a:rPr lang="en-US" dirty="0" smtClean="0">
                <a:latin typeface="Times New Roman" panose="02020603050405020304" pitchFamily="18" charset="0"/>
                <a:cs typeface="Times New Roman" panose="02020603050405020304" pitchFamily="18" charset="0"/>
              </a:rPr>
              <a:t>The dashboard project highlights the importance of converting raw sales and financial data into meaningful business insights. By using Power BI or Tableau, the data was transformed into an interactive dashboard that clearly displays key performance indicators such as sales, profit, and growth. The use of slicers, filters, and time-series charts made the dashboard highly interactive and easy to navigate, helping stakeholders explore the data from multiple perspectives. This not only improves decision-making but also identifies trends, profitable regions, and underperforming areas. Overall, the project enhanced my understanding of dashboard design principles, visualization techniques, and the role of data analytics in driving informed business strategies.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8675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497</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Introduction</vt:lpstr>
      <vt:lpstr>PowerPoint Presentation</vt:lpstr>
      <vt:lpstr>Importance of Dashboards </vt:lpstr>
      <vt:lpstr>Dataset Source</vt:lpstr>
      <vt:lpstr>PowerPoint Presentation</vt:lpstr>
      <vt:lpstr>Dashboard Design Approach</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6</cp:revision>
  <dcterms:created xsi:type="dcterms:W3CDTF">2025-09-25T06:45:13Z</dcterms:created>
  <dcterms:modified xsi:type="dcterms:W3CDTF">2025-09-25T07:29:47Z</dcterms:modified>
</cp:coreProperties>
</file>