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94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9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FA8724-F86A-4495-B73B-1FBE41628B45}">
      <dgm:prSet phldrT="[Text]"/>
      <dgm:spPr/>
      <dgm:t>
        <a:bodyPr/>
        <a:lstStyle/>
        <a:p>
          <a:r>
            <a:rPr lang="en-IN" b="1" i="1" dirty="0" smtClean="0"/>
            <a:t>Created tables in SQL</a:t>
          </a:r>
          <a:endParaRPr lang="en-US" i="1" dirty="0"/>
        </a:p>
      </dgm:t>
    </dgm:pt>
    <dgm:pt modelId="{3C717EA8-0FEF-4CCD-915D-89778A4F2376}" type="parTrans" cxnId="{8C560036-A73D-4BCE-8DB9-992BA0F0BD2D}">
      <dgm:prSet/>
      <dgm:spPr/>
      <dgm:t>
        <a:bodyPr/>
        <a:lstStyle/>
        <a:p>
          <a:endParaRPr lang="en-IN"/>
        </a:p>
      </dgm:t>
    </dgm:pt>
    <dgm:pt modelId="{096FA048-D0D6-4811-B5F6-DBCE9249C5F7}" type="sibTrans" cxnId="{8C560036-A73D-4BCE-8DB9-992BA0F0BD2D}">
      <dgm:prSet/>
      <dgm:spPr/>
      <dgm:t>
        <a:bodyPr/>
        <a:lstStyle/>
        <a:p>
          <a:endParaRPr lang="en-IN"/>
        </a:p>
      </dgm:t>
    </dgm:pt>
    <dgm:pt modelId="{776171AD-3746-46EC-B885-4CA4F0FE460D}">
      <dgm:prSet phldrT="[Text]"/>
      <dgm:spPr/>
      <dgm:t>
        <a:bodyPr/>
        <a:lstStyle/>
        <a:p>
          <a:r>
            <a:rPr lang="en-US" i="1" dirty="0" smtClean="0"/>
            <a:t>Imported into Power BI</a:t>
          </a:r>
          <a:endParaRPr lang="en-US" i="1" dirty="0"/>
        </a:p>
      </dgm:t>
    </dgm:pt>
    <dgm:pt modelId="{ADEDEA6B-AA46-4269-89BF-B37B0DD25BE7}" type="sibTrans" cxnId="{7D729A01-6222-4964-95CF-036BB9467B04}">
      <dgm:prSet/>
      <dgm:spPr/>
      <dgm:t>
        <a:bodyPr/>
        <a:lstStyle/>
        <a:p>
          <a:endParaRPr lang="en-IN"/>
        </a:p>
      </dgm:t>
    </dgm:pt>
    <dgm:pt modelId="{F06A0857-8A85-46C9-80EA-D90529D8925D}" type="parTrans" cxnId="{7D729A01-6222-4964-95CF-036BB9467B04}">
      <dgm:prSet/>
      <dgm:spPr/>
      <dgm:t>
        <a:bodyPr/>
        <a:lstStyle/>
        <a:p>
          <a:endParaRPr lang="en-IN"/>
        </a:p>
      </dgm:t>
    </dgm:pt>
    <dgm:pt modelId="{86ACDC89-07E6-4A7F-B380-0F36D1F6DEB1}">
      <dgm:prSet phldrT="[Text]"/>
      <dgm:spPr/>
      <dgm:t>
        <a:bodyPr/>
        <a:lstStyle/>
        <a:p>
          <a:r>
            <a:rPr lang="en-US" i="1" dirty="0" smtClean="0"/>
            <a:t>Imported and cleaned Data in SQL</a:t>
          </a:r>
          <a:endParaRPr lang="en-US" i="1" dirty="0"/>
        </a:p>
      </dgm:t>
    </dgm:pt>
    <dgm:pt modelId="{007E3CF2-454A-4181-BEB8-D299EBD893D9}" type="sibTrans" cxnId="{B519C56D-3B90-4669-92A2-78554CBD46E0}">
      <dgm:prSet/>
      <dgm:spPr/>
      <dgm:t>
        <a:bodyPr/>
        <a:lstStyle/>
        <a:p>
          <a:endParaRPr lang="en-IN"/>
        </a:p>
      </dgm:t>
    </dgm:pt>
    <dgm:pt modelId="{6968F5DC-5BDF-4E0C-BBE6-819187B5423C}" type="parTrans" cxnId="{B519C56D-3B90-4669-92A2-78554CBD46E0}">
      <dgm:prSet/>
      <dgm:spPr/>
      <dgm:t>
        <a:bodyPr/>
        <a:lstStyle/>
        <a:p>
          <a:endParaRPr lang="en-IN"/>
        </a:p>
      </dgm:t>
    </dgm:pt>
    <dgm:pt modelId="{D17B2537-AE9D-4C44-89DD-BBAD4EAACCF9}" type="pres">
      <dgm:prSet presAssocID="{0E9DE493-19D7-4EC9-97C9-5F26233F110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24DCC7-ED81-4885-BC92-39E27C903D00}" type="pres">
      <dgm:prSet presAssocID="{0E9DE493-19D7-4EC9-97C9-5F26233F1106}" presName="arrow" presStyleLbl="bgShp" presStyleIdx="0" presStyleCnt="1"/>
      <dgm:spPr/>
      <dgm:t>
        <a:bodyPr/>
        <a:lstStyle/>
        <a:p>
          <a:endParaRPr lang="en-IN"/>
        </a:p>
      </dgm:t>
    </dgm:pt>
    <dgm:pt modelId="{B8D099F8-6153-4E9E-A509-66B7E706D301}" type="pres">
      <dgm:prSet presAssocID="{0E9DE493-19D7-4EC9-97C9-5F26233F1106}" presName="linearProcess" presStyleCnt="0"/>
      <dgm:spPr/>
      <dgm:t>
        <a:bodyPr/>
        <a:lstStyle/>
        <a:p>
          <a:endParaRPr lang="en-IN"/>
        </a:p>
      </dgm:t>
    </dgm:pt>
    <dgm:pt modelId="{64D71C30-96DF-4772-8DC5-7FCB305E4F35}" type="pres">
      <dgm:prSet presAssocID="{7EFA8724-F86A-4495-B73B-1FBE41628B45}" presName="textNode" presStyleLbl="node1" presStyleIdx="0" presStyleCnt="3" custLinFactNeighborX="-2052" custLinFactNeighborY="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1B7714-7D1D-45E2-A500-7C91F0394514}" type="pres">
      <dgm:prSet presAssocID="{096FA048-D0D6-4811-B5F6-DBCE9249C5F7}" presName="sibTrans" presStyleCnt="0"/>
      <dgm:spPr/>
      <dgm:t>
        <a:bodyPr/>
        <a:lstStyle/>
        <a:p>
          <a:endParaRPr lang="en-IN"/>
        </a:p>
      </dgm:t>
    </dgm:pt>
    <dgm:pt modelId="{5C6ECE5A-B1A2-4144-8672-C94BF084BDC2}" type="pres">
      <dgm:prSet presAssocID="{86ACDC89-07E6-4A7F-B380-0F36D1F6DEB1}" presName="textNode" presStyleLbl="node1" presStyleIdx="1" presStyleCnt="3" custLinFactNeighborX="-2052" custLinFactNeighborY="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F3351-B140-4E4F-97A8-DAE4C748895D}" type="pres">
      <dgm:prSet presAssocID="{007E3CF2-454A-4181-BEB8-D299EBD893D9}" presName="sibTrans" presStyleCnt="0"/>
      <dgm:spPr/>
      <dgm:t>
        <a:bodyPr/>
        <a:lstStyle/>
        <a:p>
          <a:endParaRPr lang="en-IN"/>
        </a:p>
      </dgm:t>
    </dgm:pt>
    <dgm:pt modelId="{FD8F0738-ED59-478A-A197-B3382545025B}" type="pres">
      <dgm:prSet presAssocID="{776171AD-3746-46EC-B885-4CA4F0FE460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7EC73B-76CD-465F-95E9-EBC90D8C8AC4}" type="presOf" srcId="{0E9DE493-19D7-4EC9-97C9-5F26233F1106}" destId="{D17B2537-AE9D-4C44-89DD-BBAD4EAACCF9}" srcOrd="0" destOrd="0" presId="urn:microsoft.com/office/officeart/2005/8/layout/hProcess9"/>
    <dgm:cxn modelId="{4E10B54E-C5C1-4EC8-A86D-D8D3AAF1EBD9}" type="presOf" srcId="{7EFA8724-F86A-4495-B73B-1FBE41628B45}" destId="{64D71C30-96DF-4772-8DC5-7FCB305E4F35}" srcOrd="0" destOrd="0" presId="urn:microsoft.com/office/officeart/2005/8/layout/hProcess9"/>
    <dgm:cxn modelId="{B519C56D-3B90-4669-92A2-78554CBD46E0}" srcId="{0E9DE493-19D7-4EC9-97C9-5F26233F1106}" destId="{86ACDC89-07E6-4A7F-B380-0F36D1F6DEB1}" srcOrd="1" destOrd="0" parTransId="{6968F5DC-5BDF-4E0C-BBE6-819187B5423C}" sibTransId="{007E3CF2-454A-4181-BEB8-D299EBD893D9}"/>
    <dgm:cxn modelId="{81360C71-05BE-477F-AD0C-1FBB55F4CE53}" type="presOf" srcId="{86ACDC89-07E6-4A7F-B380-0F36D1F6DEB1}" destId="{5C6ECE5A-B1A2-4144-8672-C94BF084BDC2}" srcOrd="0" destOrd="0" presId="urn:microsoft.com/office/officeart/2005/8/layout/hProcess9"/>
    <dgm:cxn modelId="{8C560036-A73D-4BCE-8DB9-992BA0F0BD2D}" srcId="{0E9DE493-19D7-4EC9-97C9-5F26233F1106}" destId="{7EFA8724-F86A-4495-B73B-1FBE41628B45}" srcOrd="0" destOrd="0" parTransId="{3C717EA8-0FEF-4CCD-915D-89778A4F2376}" sibTransId="{096FA048-D0D6-4811-B5F6-DBCE9249C5F7}"/>
    <dgm:cxn modelId="{420B6988-3420-41CC-AAD0-D7D89BB50580}" type="presOf" srcId="{776171AD-3746-46EC-B885-4CA4F0FE460D}" destId="{FD8F0738-ED59-478A-A197-B3382545025B}" srcOrd="0" destOrd="0" presId="urn:microsoft.com/office/officeart/2005/8/layout/hProcess9"/>
    <dgm:cxn modelId="{7D729A01-6222-4964-95CF-036BB9467B04}" srcId="{0E9DE493-19D7-4EC9-97C9-5F26233F1106}" destId="{776171AD-3746-46EC-B885-4CA4F0FE460D}" srcOrd="2" destOrd="0" parTransId="{F06A0857-8A85-46C9-80EA-D90529D8925D}" sibTransId="{ADEDEA6B-AA46-4269-89BF-B37B0DD25BE7}"/>
    <dgm:cxn modelId="{206E06B8-4298-43F8-811C-93F77A00EF00}" type="presParOf" srcId="{D17B2537-AE9D-4C44-89DD-BBAD4EAACCF9}" destId="{A724DCC7-ED81-4885-BC92-39E27C903D00}" srcOrd="0" destOrd="0" presId="urn:microsoft.com/office/officeart/2005/8/layout/hProcess9"/>
    <dgm:cxn modelId="{B91BDFD0-286D-4F6A-B737-31AC7D9D1FF9}" type="presParOf" srcId="{D17B2537-AE9D-4C44-89DD-BBAD4EAACCF9}" destId="{B8D099F8-6153-4E9E-A509-66B7E706D301}" srcOrd="1" destOrd="0" presId="urn:microsoft.com/office/officeart/2005/8/layout/hProcess9"/>
    <dgm:cxn modelId="{D0AA71DD-3FB3-4EF0-A50E-CAA670A173F8}" type="presParOf" srcId="{B8D099F8-6153-4E9E-A509-66B7E706D301}" destId="{64D71C30-96DF-4772-8DC5-7FCB305E4F35}" srcOrd="0" destOrd="0" presId="urn:microsoft.com/office/officeart/2005/8/layout/hProcess9"/>
    <dgm:cxn modelId="{48837CC0-2B9A-4DD3-8982-A067AE2844B6}" type="presParOf" srcId="{B8D099F8-6153-4E9E-A509-66B7E706D301}" destId="{A91B7714-7D1D-45E2-A500-7C91F0394514}" srcOrd="1" destOrd="0" presId="urn:microsoft.com/office/officeart/2005/8/layout/hProcess9"/>
    <dgm:cxn modelId="{E8796FE2-5C91-489C-9044-AC925BB02969}" type="presParOf" srcId="{B8D099F8-6153-4E9E-A509-66B7E706D301}" destId="{5C6ECE5A-B1A2-4144-8672-C94BF084BDC2}" srcOrd="2" destOrd="0" presId="urn:microsoft.com/office/officeart/2005/8/layout/hProcess9"/>
    <dgm:cxn modelId="{27BFEA8C-C2B3-4E27-AD2B-70A371BDD173}" type="presParOf" srcId="{B8D099F8-6153-4E9E-A509-66B7E706D301}" destId="{859F3351-B140-4E4F-97A8-DAE4C748895D}" srcOrd="3" destOrd="0" presId="urn:microsoft.com/office/officeart/2005/8/layout/hProcess9"/>
    <dgm:cxn modelId="{4653A718-7B15-4810-BA37-CC5EE2CCD983}" type="presParOf" srcId="{B8D099F8-6153-4E9E-A509-66B7E706D301}" destId="{FD8F0738-ED59-478A-A197-B338254502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4DCC7-ED81-4885-BC92-39E27C903D00}">
      <dsp:nvSpPr>
        <dsp:cNvPr id="0" name=""/>
        <dsp:cNvSpPr/>
      </dsp:nvSpPr>
      <dsp:spPr>
        <a:xfrm>
          <a:off x="685085" y="0"/>
          <a:ext cx="7764303" cy="4114800"/>
        </a:xfrm>
        <a:prstGeom prst="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D71C30-96DF-4772-8DC5-7FCB305E4F35}">
      <dsp:nvSpPr>
        <dsp:cNvPr id="0" name=""/>
        <dsp:cNvSpPr/>
      </dsp:nvSpPr>
      <dsp:spPr>
        <a:xfrm>
          <a:off x="306517" y="1235970"/>
          <a:ext cx="2740342" cy="1645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i="1" kern="1200" dirty="0" smtClean="0"/>
            <a:t>Created tables in SQL</a:t>
          </a:r>
          <a:endParaRPr lang="en-US" sz="3000" i="1" kern="1200" dirty="0"/>
        </a:p>
      </dsp:txBody>
      <dsp:txXfrm>
        <a:off x="386864" y="1316317"/>
        <a:ext cx="2579648" cy="1485226"/>
      </dsp:txXfrm>
    </dsp:sp>
    <dsp:sp modelId="{5C6ECE5A-B1A2-4144-8672-C94BF084BDC2}">
      <dsp:nvSpPr>
        <dsp:cNvPr id="0" name=""/>
        <dsp:cNvSpPr/>
      </dsp:nvSpPr>
      <dsp:spPr>
        <a:xfrm>
          <a:off x="3194045" y="1235970"/>
          <a:ext cx="2740342" cy="1645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i="1" kern="1200" dirty="0" smtClean="0"/>
            <a:t>Imported and cleaned Data in SQL</a:t>
          </a:r>
          <a:endParaRPr lang="en-US" sz="3000" i="1" kern="1200" dirty="0"/>
        </a:p>
      </dsp:txBody>
      <dsp:txXfrm>
        <a:off x="3274392" y="1316317"/>
        <a:ext cx="2579648" cy="1485226"/>
      </dsp:txXfrm>
    </dsp:sp>
    <dsp:sp modelId="{FD8F0738-ED59-478A-A197-B3382545025B}">
      <dsp:nvSpPr>
        <dsp:cNvPr id="0" name=""/>
        <dsp:cNvSpPr/>
      </dsp:nvSpPr>
      <dsp:spPr>
        <a:xfrm>
          <a:off x="6084595" y="1234440"/>
          <a:ext cx="2740342" cy="1645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i="1" kern="1200" dirty="0" smtClean="0"/>
            <a:t>Imported into Power BI</a:t>
          </a:r>
          <a:endParaRPr lang="en-US" sz="3000" i="1" kern="1200" dirty="0"/>
        </a:p>
      </dsp:txBody>
      <dsp:txXfrm>
        <a:off x="6164942" y="1314787"/>
        <a:ext cx="2579648" cy="1485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lpa2654/Credit-Card-Financial-Analysis" TargetMode="External"/><Relationship Id="rId2" Type="http://schemas.openxmlformats.org/officeDocument/2006/relationships/hyperlink" Target="file:///C:\Users\lenovo\Documents\Credit_card_financial_Dashboard.pbix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ritannic Bold" panose="020B0903060703020204" pitchFamily="34" charset="0"/>
              </a:rPr>
              <a:t>Credit Card Financial Analysis</a:t>
            </a:r>
            <a:endParaRPr lang="en-US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836" y="548680"/>
            <a:ext cx="10009112" cy="648072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Dashboard </a:t>
            </a: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Interaction : 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16" y="1268760"/>
            <a:ext cx="9711099" cy="5117976"/>
          </a:xfrm>
        </p:spPr>
        <p:txBody>
          <a:bodyPr/>
          <a:lstStyle/>
          <a:p>
            <a:r>
              <a:rPr lang="en-US" i="1" dirty="0" smtClean="0"/>
              <a:t>Here is the link to interact with my dashboard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i="1" dirty="0" smtClean="0">
                <a:hlinkClick r:id="rId2" action="ppaction://hlinkfile"/>
              </a:rPr>
              <a:t>C:\Users\lenovo\Documents\Credit_card_financial_Dashboard.pbix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err="1" smtClean="0"/>
              <a:t>Github</a:t>
            </a:r>
            <a:r>
              <a:rPr lang="en-US" i="1" dirty="0" smtClean="0"/>
              <a:t> Link: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://github.com/Shilpa2654/Credit-Card-Financial-Analysis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Dashboard Insights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i="1" dirty="0" smtClean="0"/>
              <a:t> </a:t>
            </a:r>
            <a:r>
              <a:rPr lang="en-GB" i="1" dirty="0" smtClean="0">
                <a:solidFill>
                  <a:srgbClr val="FFFF00"/>
                </a:solidFill>
              </a:rPr>
              <a:t>📊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Revenue Breakdown</a:t>
            </a:r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/>
              <a:t>- The </a:t>
            </a:r>
            <a:r>
              <a:rPr lang="en-GB" b="1" i="1" dirty="0"/>
              <a:t>Blue Card</a:t>
            </a:r>
            <a:r>
              <a:rPr lang="en-GB" i="1" dirty="0"/>
              <a:t> generates the highest revenue, contributing approximately </a:t>
            </a:r>
            <a:r>
              <a:rPr lang="en-GB" b="1" i="1" dirty="0"/>
              <a:t>46M</a:t>
            </a:r>
            <a:r>
              <a:rPr lang="en-GB" i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i="1" dirty="0" smtClean="0"/>
              <a:t> </a:t>
            </a:r>
            <a:r>
              <a:rPr lang="en-IN" i="1" dirty="0" smtClean="0">
                <a:solidFill>
                  <a:srgbClr val="FF0000"/>
                </a:solidFill>
              </a:rPr>
              <a:t>💳</a:t>
            </a:r>
            <a:r>
              <a:rPr lang="en-IN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Transaction Trends</a:t>
            </a:r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i="1" dirty="0" smtClean="0"/>
              <a:t>- Transactions using Swipe dominate </a:t>
            </a:r>
            <a:r>
              <a:rPr lang="en-IN" i="1" dirty="0"/>
              <a:t>spending patterns</a:t>
            </a:r>
            <a:r>
              <a:rPr lang="en-IN" i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i="1" dirty="0" smtClean="0"/>
              <a:t> </a:t>
            </a:r>
            <a:r>
              <a:rPr lang="en-GB" i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🔍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Customer Segments</a:t>
            </a:r>
            <a:r>
              <a:rPr lang="en-GB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/>
              <a:t>- Higher satisfaction among </a:t>
            </a:r>
            <a:r>
              <a:rPr lang="en-GB" b="1" i="1" dirty="0"/>
              <a:t>graduate and </a:t>
            </a:r>
            <a:r>
              <a:rPr lang="en-GB" b="1" i="1" dirty="0" smtClean="0"/>
              <a:t>Businessman</a:t>
            </a:r>
            <a:r>
              <a:rPr lang="en-GB" i="1" dirty="0" smtClean="0"/>
              <a:t>.</a:t>
            </a:r>
            <a:endParaRPr lang="en-GB" i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i="1" dirty="0" smtClean="0"/>
              <a:t> </a:t>
            </a:r>
            <a:r>
              <a:rPr lang="en-GB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🛒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Expenditure Types</a:t>
            </a:r>
            <a:r>
              <a:rPr lang="en-GB" i="1" dirty="0"/>
              <a:t> - Most spending goes towards </a:t>
            </a:r>
            <a:r>
              <a:rPr lang="en-GB" b="1" i="1" dirty="0"/>
              <a:t>bills, entertainment, and fuel</a:t>
            </a:r>
            <a:r>
              <a:rPr lang="en-GB" i="1" dirty="0"/>
              <a:t>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 </a:t>
            </a:r>
            <a:r>
              <a:rPr lang="en-GB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Optimize </a:t>
            </a: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 Limits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– Adjust limits based on customer spending </a:t>
            </a:r>
            <a:r>
              <a:rPr lang="en-GB" i="1" dirty="0" err="1"/>
              <a:t>behavior</a:t>
            </a:r>
            <a:r>
              <a:rPr lang="en-GB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i="1" dirty="0" smtClean="0"/>
              <a:t> </a:t>
            </a: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High-Value Customers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– Offer premium services to high-income users</a:t>
            </a:r>
            <a:r>
              <a:rPr lang="en-GB" i="1" dirty="0" smtClean="0"/>
              <a:t>.</a:t>
            </a:r>
            <a:endParaRPr lang="en-IN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Enhance Customer Engagement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– Improve satisfaction with personalized rewards</a:t>
            </a:r>
            <a:r>
              <a:rPr lang="en-GB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Monitor Transaction Fraud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– Implement real-time anomaly detection for security.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358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 Black" panose="020B0A04020102020204" pitchFamily="34" charset="0"/>
              </a:rPr>
              <a:t>🎯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This </a:t>
            </a:r>
            <a:r>
              <a:rPr lang="en-GB" i="1" dirty="0"/>
              <a:t>dashboard provides </a:t>
            </a:r>
            <a:r>
              <a:rPr lang="en-GB" b="1" i="1" dirty="0"/>
              <a:t>actionable insights</a:t>
            </a:r>
            <a:r>
              <a:rPr lang="en-GB" i="1" dirty="0"/>
              <a:t> into customer spending, helping banks and financial firms </a:t>
            </a:r>
            <a:r>
              <a:rPr lang="en-GB" b="1" i="1" dirty="0"/>
              <a:t>improve engagement and optimize credit offerings</a:t>
            </a:r>
            <a:r>
              <a:rPr lang="en-GB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692696"/>
            <a:ext cx="3995935" cy="13716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latin typeface="Arial Black" panose="020B0A04020102020204" pitchFamily="34" charset="0"/>
              </a:rPr>
              <a:t>Thank You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844824"/>
            <a:ext cx="4114800" cy="4114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24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6652" y="1775642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GB" i="1" dirty="0">
                <a:cs typeface="Times New Roman" panose="02020603050405020304" pitchFamily="18" charset="0"/>
              </a:rPr>
              <a:t>"This project aims to </a:t>
            </a:r>
            <a:r>
              <a:rPr lang="en-GB" i="1" dirty="0" err="1">
                <a:cs typeface="Times New Roman" panose="02020603050405020304" pitchFamily="18" charset="0"/>
              </a:rPr>
              <a:t>analyze</a:t>
            </a:r>
            <a:r>
              <a:rPr lang="en-GB" i="1" dirty="0">
                <a:cs typeface="Times New Roman" panose="02020603050405020304" pitchFamily="18" charset="0"/>
              </a:rPr>
              <a:t> credit card transactions and customer data to uncover valuable insights. By integrating </a:t>
            </a:r>
            <a:r>
              <a:rPr lang="en-GB" b="1" i="1" dirty="0">
                <a:cs typeface="Times New Roman" panose="02020603050405020304" pitchFamily="18" charset="0"/>
              </a:rPr>
              <a:t>SQL for data storage</a:t>
            </a:r>
            <a:r>
              <a:rPr lang="en-GB" i="1" dirty="0">
                <a:cs typeface="Times New Roman" panose="02020603050405020304" pitchFamily="18" charset="0"/>
              </a:rPr>
              <a:t> and </a:t>
            </a:r>
            <a:r>
              <a:rPr lang="en-GB" b="1" i="1" dirty="0">
                <a:cs typeface="Times New Roman" panose="02020603050405020304" pitchFamily="18" charset="0"/>
              </a:rPr>
              <a:t>Power BI for visualization</a:t>
            </a:r>
            <a:r>
              <a:rPr lang="en-GB" i="1" dirty="0">
                <a:cs typeface="Times New Roman" panose="02020603050405020304" pitchFamily="18" charset="0"/>
              </a:rPr>
              <a:t>, I developed a dynamic dashboard that helps stakeholders track key financial metrics and optimize strategies. The key focus areas include </a:t>
            </a:r>
            <a:r>
              <a:rPr lang="en-GB" b="1" i="1" dirty="0">
                <a:cs typeface="Times New Roman" panose="02020603050405020304" pitchFamily="18" charset="0"/>
              </a:rPr>
              <a:t>revenue analysis, customer segmentation, and transaction trends.</a:t>
            </a:r>
            <a:r>
              <a:rPr lang="en-GB" i="1" dirty="0">
                <a:cs typeface="Times New Roman" panose="02020603050405020304" pitchFamily="18" charset="0"/>
              </a:rPr>
              <a:t>"</a:t>
            </a:r>
            <a:endParaRPr lang="en-US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Project Objective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"The primary objective of this project is to build a </a:t>
            </a:r>
            <a:r>
              <a:rPr lang="en-GB" b="1" i="1" dirty="0"/>
              <a:t>comprehensive dashboard</a:t>
            </a:r>
            <a:r>
              <a:rPr lang="en-GB" i="1" dirty="0"/>
              <a:t> that allows financial institutions to monitor key credit card metrics. By leveraging data analytics, we can identify spending patterns, customer preferences, and revenue-driving factors to enhance business performance."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Datasets Used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GB" b="1" i="1" dirty="0"/>
              <a:t>Customer Data</a:t>
            </a:r>
            <a:r>
              <a:rPr lang="en-GB" i="1" dirty="0"/>
              <a:t> - Includes demographics, income, ownership status, and customer satisfaction</a:t>
            </a:r>
            <a:r>
              <a:rPr lang="en-GB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GB" b="1" i="1" dirty="0"/>
              <a:t>Credit Card Transactions</a:t>
            </a:r>
            <a:r>
              <a:rPr lang="en-GB" i="1" dirty="0"/>
              <a:t> - Contains transaction volumes, fees, credit limits, and interest earned.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Data Processing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11484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subTitle" idx="1"/>
          </p:nvPr>
        </p:nvSpPr>
        <p:spPr>
          <a:xfrm>
            <a:off x="1065213" y="1196975"/>
            <a:ext cx="8229600" cy="48228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i="1" dirty="0"/>
              <a:t>Created tables in SQL</a:t>
            </a:r>
            <a:r>
              <a:rPr lang="en-GB" i="1" dirty="0"/>
              <a:t> – Defined schemas for customer and transaction data.</a:t>
            </a:r>
            <a:endParaRPr lang="en-GB" b="1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b="1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b="1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i="1" dirty="0" smtClean="0"/>
              <a:t>Imported </a:t>
            </a:r>
            <a:r>
              <a:rPr lang="en-GB" b="1" i="1" dirty="0"/>
              <a:t>and cleaned data in SQL</a:t>
            </a:r>
            <a:r>
              <a:rPr lang="en-GB" i="1" dirty="0"/>
              <a:t> – Handled missing values and structured data for analysis</a:t>
            </a:r>
            <a:r>
              <a:rPr lang="en-GB" i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i="1" dirty="0"/>
              <a:t>Imported into Power BI</a:t>
            </a:r>
            <a:r>
              <a:rPr lang="en-GB" i="1" dirty="0"/>
              <a:t> – Performed transformations and </a:t>
            </a:r>
            <a:r>
              <a:rPr lang="en-GB" b="1" i="1" dirty="0"/>
              <a:t>used DAX functions</a:t>
            </a:r>
            <a:r>
              <a:rPr lang="en-GB" i="1" dirty="0"/>
              <a:t> for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884" y="404664"/>
            <a:ext cx="7956377" cy="576064"/>
          </a:xfrm>
        </p:spPr>
        <p:txBody>
          <a:bodyPr/>
          <a:lstStyle/>
          <a:p>
            <a:r>
              <a:rPr lang="en-IN" sz="2400" b="1" dirty="0">
                <a:latin typeface="Arial Black" panose="020B0A04020102020204" pitchFamily="34" charset="0"/>
              </a:rPr>
              <a:t>Technologies Used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1484784"/>
            <a:ext cx="8172401" cy="3598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i="1" dirty="0">
                <a:solidFill>
                  <a:schemeClr val="accent2"/>
                </a:solidFill>
              </a:rPr>
              <a:t>🛢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SQL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- For data storage and querying</a:t>
            </a:r>
            <a:r>
              <a:rPr lang="en-GB" i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i="1" dirty="0"/>
              <a:t> </a:t>
            </a:r>
            <a:r>
              <a:rPr lang="en-GB" i="1" dirty="0">
                <a:solidFill>
                  <a:srgbClr val="FFC000"/>
                </a:solidFill>
              </a:rPr>
              <a:t>📊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Power BI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- For interactive visualizations and analytics</a:t>
            </a:r>
            <a:r>
              <a:rPr lang="en-GB" i="1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i="1" dirty="0">
                <a:solidFill>
                  <a:srgbClr val="FF0000"/>
                </a:solidFill>
              </a:rPr>
              <a:t>📈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DAX Functions</a:t>
            </a:r>
            <a:r>
              <a:rPr lang="en-GB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GB" i="1" dirty="0"/>
              <a:t>- To create calculated columns and measures for deeper insights.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4623"/>
            <a:ext cx="3312368" cy="53784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Dashboard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615128"/>
            <a:ext cx="11881320" cy="6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08783"/>
            <a:ext cx="11377264" cy="64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198</TotalTime>
  <Words>398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Britannic Bold</vt:lpstr>
      <vt:lpstr>Corbel</vt:lpstr>
      <vt:lpstr>Times New Roman</vt:lpstr>
      <vt:lpstr>Wingdings</vt:lpstr>
      <vt:lpstr>Digital Blue Tunnel 16x9</vt:lpstr>
      <vt:lpstr>Credit Card Financial Analysis</vt:lpstr>
      <vt:lpstr>Overview</vt:lpstr>
      <vt:lpstr>Project Objective</vt:lpstr>
      <vt:lpstr>Datasets Used</vt:lpstr>
      <vt:lpstr>Data Processing</vt:lpstr>
      <vt:lpstr>PowerPoint Presentation</vt:lpstr>
      <vt:lpstr>PowerPoint Presentation</vt:lpstr>
      <vt:lpstr>Dashboard</vt:lpstr>
      <vt:lpstr>PowerPoint Presentation</vt:lpstr>
      <vt:lpstr>PowerPoint Presentation</vt:lpstr>
      <vt:lpstr>Dashboard Insights</vt:lpstr>
      <vt:lpstr>Recommendations</vt:lpstr>
      <vt:lpstr>🎯 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Analysis</dc:title>
  <dc:creator>lenovo</dc:creator>
  <cp:lastModifiedBy>lenovo</cp:lastModifiedBy>
  <cp:revision>13</cp:revision>
  <dcterms:created xsi:type="dcterms:W3CDTF">2025-03-19T12:52:13Z</dcterms:created>
  <dcterms:modified xsi:type="dcterms:W3CDTF">2025-03-20T04:17:42Z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