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7" r:id="rId1"/>
  </p:sldMasterIdLst>
  <p:notesMasterIdLst>
    <p:notesMasterId r:id="rId17"/>
  </p:notesMasterIdLst>
  <p:sldIdLst>
    <p:sldId id="256" r:id="rId2"/>
    <p:sldId id="282" r:id="rId3"/>
    <p:sldId id="260" r:id="rId4"/>
    <p:sldId id="271" r:id="rId5"/>
    <p:sldId id="305" r:id="rId6"/>
    <p:sldId id="306" r:id="rId7"/>
    <p:sldId id="286" r:id="rId8"/>
    <p:sldId id="303" r:id="rId9"/>
    <p:sldId id="314" r:id="rId10"/>
    <p:sldId id="307" r:id="rId11"/>
    <p:sldId id="316" r:id="rId12"/>
    <p:sldId id="725" r:id="rId13"/>
    <p:sldId id="726" r:id="rId14"/>
    <p:sldId id="727" r:id="rId15"/>
    <p:sldId id="30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9" autoAdjust="0"/>
  </p:normalViewPr>
  <p:slideViewPr>
    <p:cSldViewPr snapToGrid="0">
      <p:cViewPr varScale="1">
        <p:scale>
          <a:sx n="64" d="100"/>
          <a:sy n="64"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4EF912-B3A2-47B4-B451-6A8AF0A9A67D}" type="doc">
      <dgm:prSet loTypeId="urn:microsoft.com/office/officeart/2005/8/layout/arrow2" loCatId="process" qsTypeId="urn:microsoft.com/office/officeart/2005/8/quickstyle/simple1" qsCatId="simple" csTypeId="urn:microsoft.com/office/officeart/2005/8/colors/colorful4" csCatId="colorful" phldr="1"/>
      <dgm:spPr/>
      <dgm:t>
        <a:bodyPr/>
        <a:lstStyle/>
        <a:p>
          <a:endParaRPr lang="en-IN"/>
        </a:p>
      </dgm:t>
    </dgm:pt>
    <dgm:pt modelId="{8C9C099A-F92D-49B5-8BA5-C8024AAAE198}">
      <dgm:prSet phldrT="[Text]" custT="1"/>
      <dgm:spPr/>
      <dgm:t>
        <a:bodyPr/>
        <a:lstStyle/>
        <a:p>
          <a:r>
            <a:rPr lang="en-IN" sz="1600" b="1" dirty="0"/>
            <a:t>Introduction</a:t>
          </a:r>
        </a:p>
      </dgm:t>
    </dgm:pt>
    <dgm:pt modelId="{51F1325B-9CAC-461F-834B-86331E40700F}" type="parTrans" cxnId="{686B9FCD-8D67-4E37-9EF8-94F884B10FB8}">
      <dgm:prSet/>
      <dgm:spPr/>
      <dgm:t>
        <a:bodyPr/>
        <a:lstStyle/>
        <a:p>
          <a:endParaRPr lang="en-IN" sz="2400"/>
        </a:p>
      </dgm:t>
    </dgm:pt>
    <dgm:pt modelId="{E5E09B27-7287-4152-BE28-D1BE298EB1B6}" type="sibTrans" cxnId="{686B9FCD-8D67-4E37-9EF8-94F884B10FB8}">
      <dgm:prSet/>
      <dgm:spPr/>
      <dgm:t>
        <a:bodyPr/>
        <a:lstStyle/>
        <a:p>
          <a:endParaRPr lang="en-IN" sz="2400"/>
        </a:p>
      </dgm:t>
    </dgm:pt>
    <dgm:pt modelId="{56488D1B-0708-43DE-879C-D3AEA422F300}">
      <dgm:prSet phldrT="[Text]" custT="1"/>
      <dgm:spPr/>
      <dgm:t>
        <a:bodyPr/>
        <a:lstStyle/>
        <a:p>
          <a:r>
            <a:rPr lang="en-IN" sz="1600" dirty="0"/>
            <a:t>Business Problem</a:t>
          </a:r>
        </a:p>
      </dgm:t>
    </dgm:pt>
    <dgm:pt modelId="{0A2D1736-81BD-4817-9F0A-A811EF3DA3E8}" type="parTrans" cxnId="{27DDD259-DF0F-4FCA-A351-47A71030DFF9}">
      <dgm:prSet/>
      <dgm:spPr/>
      <dgm:t>
        <a:bodyPr/>
        <a:lstStyle/>
        <a:p>
          <a:endParaRPr lang="en-IN" sz="2400"/>
        </a:p>
      </dgm:t>
    </dgm:pt>
    <dgm:pt modelId="{93CB2BA2-3423-4B00-93B8-718F8582EE5A}" type="sibTrans" cxnId="{27DDD259-DF0F-4FCA-A351-47A71030DFF9}">
      <dgm:prSet/>
      <dgm:spPr/>
      <dgm:t>
        <a:bodyPr/>
        <a:lstStyle/>
        <a:p>
          <a:endParaRPr lang="en-IN" sz="2400"/>
        </a:p>
      </dgm:t>
    </dgm:pt>
    <dgm:pt modelId="{45739154-285D-4EA5-8431-0E530DAE4886}">
      <dgm:prSet phldrT="[Text]" custT="1"/>
      <dgm:spPr/>
      <dgm:t>
        <a:bodyPr/>
        <a:lstStyle/>
        <a:p>
          <a:r>
            <a:rPr lang="en-IN" sz="1600" dirty="0"/>
            <a:t>Importing Libraries</a:t>
          </a:r>
        </a:p>
      </dgm:t>
    </dgm:pt>
    <dgm:pt modelId="{185E8997-ED68-4694-B299-D04DEBF54843}" type="parTrans" cxnId="{1CDF34F2-F5AB-4E36-BF20-D1C5E9E3D967}">
      <dgm:prSet/>
      <dgm:spPr/>
      <dgm:t>
        <a:bodyPr/>
        <a:lstStyle/>
        <a:p>
          <a:endParaRPr lang="en-IN" sz="2400"/>
        </a:p>
      </dgm:t>
    </dgm:pt>
    <dgm:pt modelId="{0FC7301A-3FFE-49D2-BDAA-E23E033DFE1D}" type="sibTrans" cxnId="{1CDF34F2-F5AB-4E36-BF20-D1C5E9E3D967}">
      <dgm:prSet/>
      <dgm:spPr/>
      <dgm:t>
        <a:bodyPr/>
        <a:lstStyle/>
        <a:p>
          <a:endParaRPr lang="en-IN" sz="2400"/>
        </a:p>
      </dgm:t>
    </dgm:pt>
    <dgm:pt modelId="{CA9E9425-AFAA-4A09-9477-27116B6BAC31}">
      <dgm:prSet phldrT="[Text]" custT="1"/>
      <dgm:spPr/>
      <dgm:t>
        <a:bodyPr/>
        <a:lstStyle/>
        <a:p>
          <a:pPr marL="0" lvl="0" algn="l" defTabSz="711200">
            <a:lnSpc>
              <a:spcPct val="90000"/>
            </a:lnSpc>
            <a:spcBef>
              <a:spcPct val="0"/>
            </a:spcBef>
            <a:spcAft>
              <a:spcPct val="35000"/>
            </a:spcAft>
            <a:buNone/>
          </a:pPr>
          <a:r>
            <a:rPr lang="en-IN" sz="1600" b="1" kern="1200" dirty="0"/>
            <a:t>Feature Engineering</a:t>
          </a:r>
        </a:p>
      </dgm:t>
    </dgm:pt>
    <dgm:pt modelId="{9757054B-C0CF-4418-A411-D29F759F3F81}" type="parTrans" cxnId="{8A5CC5C5-E37A-4451-AD20-6B718E467C78}">
      <dgm:prSet/>
      <dgm:spPr/>
      <dgm:t>
        <a:bodyPr/>
        <a:lstStyle/>
        <a:p>
          <a:endParaRPr lang="en-IN" sz="2400"/>
        </a:p>
      </dgm:t>
    </dgm:pt>
    <dgm:pt modelId="{ED6A0C1F-BA2E-49F8-8105-9F98E37C3074}" type="sibTrans" cxnId="{8A5CC5C5-E37A-4451-AD20-6B718E467C78}">
      <dgm:prSet/>
      <dgm:spPr/>
      <dgm:t>
        <a:bodyPr/>
        <a:lstStyle/>
        <a:p>
          <a:endParaRPr lang="en-IN" sz="2400"/>
        </a:p>
      </dgm:t>
    </dgm:pt>
    <dgm:pt modelId="{53B6B944-7C8A-4809-A3FD-6CF3909E4045}">
      <dgm:prSet phldrT="[Text]" custT="1"/>
      <dgm:spPr/>
      <dgm:t>
        <a:bodyPr/>
        <a:lstStyle/>
        <a:p>
          <a:pPr marL="171450" lvl="1" indent="-171450" algn="l" defTabSz="711200">
            <a:lnSpc>
              <a:spcPct val="90000"/>
            </a:lnSpc>
            <a:spcBef>
              <a:spcPct val="0"/>
            </a:spcBef>
            <a:spcAft>
              <a:spcPct val="15000"/>
            </a:spcAft>
            <a:buChar char="•"/>
          </a:pPr>
          <a:r>
            <a:rPr lang="en-IN" sz="1600" kern="1200">
              <a:latin typeface="Calibri" panose="020F0502020204030204"/>
              <a:ea typeface="+mn-ea"/>
              <a:cs typeface="+mn-cs"/>
            </a:rPr>
            <a:t>Missing data</a:t>
          </a:r>
          <a:endParaRPr lang="en-IN" sz="1600" kern="1200" dirty="0">
            <a:latin typeface="Calibri" panose="020F0502020204030204"/>
            <a:ea typeface="+mn-ea"/>
            <a:cs typeface="+mn-cs"/>
          </a:endParaRPr>
        </a:p>
      </dgm:t>
    </dgm:pt>
    <dgm:pt modelId="{7C778A89-944E-46DD-98FF-C12EDEED2B4D}" type="parTrans" cxnId="{6E67974F-9DAA-4F50-8F09-B4F63FD0E172}">
      <dgm:prSet/>
      <dgm:spPr/>
      <dgm:t>
        <a:bodyPr/>
        <a:lstStyle/>
        <a:p>
          <a:endParaRPr lang="en-IN" sz="2400"/>
        </a:p>
      </dgm:t>
    </dgm:pt>
    <dgm:pt modelId="{CDBD480A-31D4-4AA4-A873-27C7DA6641A6}" type="sibTrans" cxnId="{6E67974F-9DAA-4F50-8F09-B4F63FD0E172}">
      <dgm:prSet/>
      <dgm:spPr/>
      <dgm:t>
        <a:bodyPr/>
        <a:lstStyle/>
        <a:p>
          <a:endParaRPr lang="en-IN" sz="2400"/>
        </a:p>
      </dgm:t>
    </dgm:pt>
    <dgm:pt modelId="{D20727A6-2E4D-440E-A396-A419497ED871}">
      <dgm:prSet phldrT="[Text]" custT="1"/>
      <dgm:spPr/>
      <dgm:t>
        <a:bodyPr/>
        <a:lstStyle/>
        <a:p>
          <a:pPr marL="171450" lvl="1" indent="-171450" algn="l" defTabSz="711200">
            <a:lnSpc>
              <a:spcPct val="90000"/>
            </a:lnSpc>
            <a:spcBef>
              <a:spcPct val="0"/>
            </a:spcBef>
            <a:spcAft>
              <a:spcPct val="15000"/>
            </a:spcAft>
            <a:buChar char="•"/>
          </a:pPr>
          <a:r>
            <a:rPr lang="en-IN" sz="1600" kern="1200">
              <a:latin typeface="Calibri" panose="020F0502020204030204"/>
              <a:ea typeface="+mn-ea"/>
              <a:cs typeface="+mn-cs"/>
            </a:rPr>
            <a:t>Removing Duplicates</a:t>
          </a:r>
          <a:endParaRPr lang="en-IN" sz="1600" kern="1200" dirty="0">
            <a:latin typeface="Calibri" panose="020F0502020204030204"/>
            <a:ea typeface="+mn-ea"/>
            <a:cs typeface="+mn-cs"/>
          </a:endParaRPr>
        </a:p>
      </dgm:t>
    </dgm:pt>
    <dgm:pt modelId="{0AA8BA7D-C91C-4598-94E9-0CB57ECD3E51}" type="parTrans" cxnId="{77799D6A-F76F-4905-816E-86F4F9FD97ED}">
      <dgm:prSet/>
      <dgm:spPr/>
      <dgm:t>
        <a:bodyPr/>
        <a:lstStyle/>
        <a:p>
          <a:endParaRPr lang="en-IN" sz="2400"/>
        </a:p>
      </dgm:t>
    </dgm:pt>
    <dgm:pt modelId="{A8E0754B-4925-4815-83AE-78F73842DA19}" type="sibTrans" cxnId="{77799D6A-F76F-4905-816E-86F4F9FD97ED}">
      <dgm:prSet/>
      <dgm:spPr/>
      <dgm:t>
        <a:bodyPr/>
        <a:lstStyle/>
        <a:p>
          <a:endParaRPr lang="en-IN" sz="2400"/>
        </a:p>
      </dgm:t>
    </dgm:pt>
    <dgm:pt modelId="{A19EDC63-DBED-494C-BB6D-529B5C7A26A2}">
      <dgm:prSet phldrT="[Text]" custT="1"/>
      <dgm:spPr/>
      <dgm:t>
        <a:bodyPr/>
        <a:lstStyle/>
        <a:p>
          <a:r>
            <a:rPr lang="en-IN" sz="1600" b="1" dirty="0"/>
            <a:t>Feature Selection &amp; Model Building</a:t>
          </a:r>
        </a:p>
      </dgm:t>
    </dgm:pt>
    <dgm:pt modelId="{BF3E50EC-938B-465D-95D9-A5684D306989}" type="parTrans" cxnId="{6A1ADC7D-603E-48D0-85EB-3114F1FB8F0B}">
      <dgm:prSet/>
      <dgm:spPr/>
      <dgm:t>
        <a:bodyPr/>
        <a:lstStyle/>
        <a:p>
          <a:endParaRPr lang="en-IN" sz="2400"/>
        </a:p>
      </dgm:t>
    </dgm:pt>
    <dgm:pt modelId="{4D3F0003-44C0-4FDC-996E-75F215819C3B}" type="sibTrans" cxnId="{6A1ADC7D-603E-48D0-85EB-3114F1FB8F0B}">
      <dgm:prSet/>
      <dgm:spPr/>
      <dgm:t>
        <a:bodyPr/>
        <a:lstStyle/>
        <a:p>
          <a:endParaRPr lang="en-IN" sz="2400"/>
        </a:p>
      </dgm:t>
    </dgm:pt>
    <dgm:pt modelId="{0FD3F32D-ABF9-4585-B7E6-F3DFBCE272A6}">
      <dgm:prSet phldrT="[Text]" custT="1"/>
      <dgm:spPr/>
      <dgm:t>
        <a:bodyPr/>
        <a:lstStyle/>
        <a:p>
          <a:r>
            <a:rPr lang="en-IN" sz="1600" dirty="0"/>
            <a:t>Getting &amp; Merging data</a:t>
          </a:r>
        </a:p>
      </dgm:t>
    </dgm:pt>
    <dgm:pt modelId="{7E1A3275-2E54-431F-B90E-4F2469A34A27}" type="parTrans" cxnId="{11AE586A-C98C-421C-892C-C78CF44A7821}">
      <dgm:prSet/>
      <dgm:spPr/>
      <dgm:t>
        <a:bodyPr/>
        <a:lstStyle/>
        <a:p>
          <a:endParaRPr lang="en-IN" sz="2400"/>
        </a:p>
      </dgm:t>
    </dgm:pt>
    <dgm:pt modelId="{6BAF2F6C-C985-4DA6-81CB-BF5E9ED04F4B}" type="sibTrans" cxnId="{11AE586A-C98C-421C-892C-C78CF44A7821}">
      <dgm:prSet/>
      <dgm:spPr/>
      <dgm:t>
        <a:bodyPr/>
        <a:lstStyle/>
        <a:p>
          <a:endParaRPr lang="en-IN" sz="2400"/>
        </a:p>
      </dgm:t>
    </dgm:pt>
    <dgm:pt modelId="{6C842175-B4A5-4872-9DDA-AF770E4DC9E9}">
      <dgm:prSet phldrT="[Text]" custT="1"/>
      <dgm:spPr/>
      <dgm:t>
        <a:bodyPr/>
        <a:lstStyle/>
        <a:p>
          <a:r>
            <a:rPr lang="en-IN" sz="1600" b="1" dirty="0"/>
            <a:t>Data Exploration</a:t>
          </a:r>
        </a:p>
      </dgm:t>
    </dgm:pt>
    <dgm:pt modelId="{92EE960D-D581-427B-85B6-DA76979D4283}" type="parTrans" cxnId="{F6B2439C-C307-43B7-927B-17EA8385A9F6}">
      <dgm:prSet/>
      <dgm:spPr/>
      <dgm:t>
        <a:bodyPr/>
        <a:lstStyle/>
        <a:p>
          <a:endParaRPr lang="en-IN" sz="2400"/>
        </a:p>
      </dgm:t>
    </dgm:pt>
    <dgm:pt modelId="{308FDF1C-792E-429C-94F0-B4EB7933D22D}" type="sibTrans" cxnId="{F6B2439C-C307-43B7-927B-17EA8385A9F6}">
      <dgm:prSet/>
      <dgm:spPr/>
      <dgm:t>
        <a:bodyPr/>
        <a:lstStyle/>
        <a:p>
          <a:endParaRPr lang="en-IN" sz="2400"/>
        </a:p>
      </dgm:t>
    </dgm:pt>
    <dgm:pt modelId="{4F4CF56B-4418-4750-966B-D7EF6F6064A4}">
      <dgm:prSet phldrT="[Text]" custT="1"/>
      <dgm:spPr/>
      <dgm:t>
        <a:bodyPr/>
        <a:lstStyle/>
        <a:p>
          <a:pPr marL="171450" lvl="1" indent="-171450" algn="l" defTabSz="711200">
            <a:lnSpc>
              <a:spcPct val="90000"/>
            </a:lnSpc>
            <a:spcBef>
              <a:spcPct val="0"/>
            </a:spcBef>
            <a:spcAft>
              <a:spcPct val="15000"/>
            </a:spcAft>
            <a:buChar char="•"/>
          </a:pPr>
          <a:r>
            <a:rPr lang="en-IN" sz="1600" kern="1200">
              <a:latin typeface="Calibri" panose="020F0502020204030204"/>
              <a:ea typeface="+mn-ea"/>
              <a:cs typeface="+mn-cs"/>
            </a:rPr>
            <a:t>Normalization of Features</a:t>
          </a:r>
          <a:endParaRPr lang="en-IN" sz="1600" kern="1200" dirty="0">
            <a:latin typeface="Calibri" panose="020F0502020204030204"/>
            <a:ea typeface="+mn-ea"/>
            <a:cs typeface="+mn-cs"/>
          </a:endParaRPr>
        </a:p>
      </dgm:t>
    </dgm:pt>
    <dgm:pt modelId="{A4F9E35C-CEB5-418B-A5B8-97D7F9D2E4C6}" type="parTrans" cxnId="{BDBA1F41-8EDA-4D60-8769-DB2E194436F8}">
      <dgm:prSet/>
      <dgm:spPr/>
      <dgm:t>
        <a:bodyPr/>
        <a:lstStyle/>
        <a:p>
          <a:endParaRPr lang="en-IN" sz="2400"/>
        </a:p>
      </dgm:t>
    </dgm:pt>
    <dgm:pt modelId="{DF479CD6-B31B-49B6-9E7F-626598D95F1D}" type="sibTrans" cxnId="{BDBA1F41-8EDA-4D60-8769-DB2E194436F8}">
      <dgm:prSet/>
      <dgm:spPr/>
      <dgm:t>
        <a:bodyPr/>
        <a:lstStyle/>
        <a:p>
          <a:endParaRPr lang="en-IN" sz="2400"/>
        </a:p>
      </dgm:t>
    </dgm:pt>
    <dgm:pt modelId="{5C5D8F6A-BC90-4316-AAA0-64364B1D158B}">
      <dgm:prSet phldrT="[Text]" custT="1"/>
      <dgm:spPr/>
      <dgm:t>
        <a:bodyPr/>
        <a:lstStyle/>
        <a:p>
          <a:r>
            <a:rPr lang="en-IN" sz="1600" b="1" dirty="0"/>
            <a:t>Model Validation &amp; Deployment</a:t>
          </a:r>
        </a:p>
      </dgm:t>
    </dgm:pt>
    <dgm:pt modelId="{7939B08D-4FAE-49B6-A923-D0E1A21DD3FF}" type="parTrans" cxnId="{B50825F7-EDDF-4665-887F-7155DF3D0E0B}">
      <dgm:prSet/>
      <dgm:spPr/>
      <dgm:t>
        <a:bodyPr/>
        <a:lstStyle/>
        <a:p>
          <a:endParaRPr lang="en-IN" sz="2400"/>
        </a:p>
      </dgm:t>
    </dgm:pt>
    <dgm:pt modelId="{EAB7CE39-CF49-4ADF-9677-237C19295654}" type="sibTrans" cxnId="{B50825F7-EDDF-4665-887F-7155DF3D0E0B}">
      <dgm:prSet/>
      <dgm:spPr/>
      <dgm:t>
        <a:bodyPr/>
        <a:lstStyle/>
        <a:p>
          <a:endParaRPr lang="en-IN" sz="2400"/>
        </a:p>
      </dgm:t>
    </dgm:pt>
    <dgm:pt modelId="{55E3ED0C-8C23-413F-A534-216A04D86170}" type="pres">
      <dgm:prSet presAssocID="{7D4EF912-B3A2-47B4-B451-6A8AF0A9A67D}" presName="arrowDiagram" presStyleCnt="0">
        <dgm:presLayoutVars>
          <dgm:chMax val="5"/>
          <dgm:dir/>
          <dgm:resizeHandles val="exact"/>
        </dgm:presLayoutVars>
      </dgm:prSet>
      <dgm:spPr/>
    </dgm:pt>
    <dgm:pt modelId="{B75A4173-81D1-4A39-BF9E-9F4F243930A1}" type="pres">
      <dgm:prSet presAssocID="{7D4EF912-B3A2-47B4-B451-6A8AF0A9A67D}" presName="arrow" presStyleLbl="bgShp" presStyleIdx="0" presStyleCnt="1"/>
      <dgm:spPr/>
    </dgm:pt>
    <dgm:pt modelId="{EF522F84-FC28-4483-BC31-440E8ECBBB7B}" type="pres">
      <dgm:prSet presAssocID="{7D4EF912-B3A2-47B4-B451-6A8AF0A9A67D}" presName="arrowDiagram5" presStyleCnt="0"/>
      <dgm:spPr/>
    </dgm:pt>
    <dgm:pt modelId="{7EA18770-3643-4B94-98BF-D0D5533436AC}" type="pres">
      <dgm:prSet presAssocID="{8C9C099A-F92D-49B5-8BA5-C8024AAAE198}" presName="bullet5a" presStyleLbl="node1" presStyleIdx="0" presStyleCnt="5"/>
      <dgm:spPr/>
    </dgm:pt>
    <dgm:pt modelId="{A747C232-70EC-47B6-9096-897B60BCE46E}" type="pres">
      <dgm:prSet presAssocID="{8C9C099A-F92D-49B5-8BA5-C8024AAAE198}" presName="textBox5a" presStyleLbl="revTx" presStyleIdx="0" presStyleCnt="5" custScaleX="174830" custLinFactNeighborX="34078" custLinFactNeighborY="4446">
        <dgm:presLayoutVars>
          <dgm:bulletEnabled val="1"/>
        </dgm:presLayoutVars>
      </dgm:prSet>
      <dgm:spPr/>
    </dgm:pt>
    <dgm:pt modelId="{84E8FD2A-543B-4750-9154-5E51A3D4234F}" type="pres">
      <dgm:prSet presAssocID="{6C842175-B4A5-4872-9DDA-AF770E4DC9E9}" presName="bullet5b" presStyleLbl="node1" presStyleIdx="1" presStyleCnt="5"/>
      <dgm:spPr/>
    </dgm:pt>
    <dgm:pt modelId="{783D34BC-E426-46CF-8BDA-2E43D19B2E73}" type="pres">
      <dgm:prSet presAssocID="{6C842175-B4A5-4872-9DDA-AF770E4DC9E9}" presName="textBox5b" presStyleLbl="revTx" presStyleIdx="1" presStyleCnt="5">
        <dgm:presLayoutVars>
          <dgm:bulletEnabled val="1"/>
        </dgm:presLayoutVars>
      </dgm:prSet>
      <dgm:spPr/>
    </dgm:pt>
    <dgm:pt modelId="{E36C8511-1B55-47D3-B90F-4F206FB5F133}" type="pres">
      <dgm:prSet presAssocID="{CA9E9425-AFAA-4A09-9477-27116B6BAC31}" presName="bullet5c" presStyleLbl="node1" presStyleIdx="2" presStyleCnt="5"/>
      <dgm:spPr/>
    </dgm:pt>
    <dgm:pt modelId="{0D06C90F-0FA4-442E-8893-EDCD0382AC5D}" type="pres">
      <dgm:prSet presAssocID="{CA9E9425-AFAA-4A09-9477-27116B6BAC31}" presName="textBox5c" presStyleLbl="revTx" presStyleIdx="2" presStyleCnt="5">
        <dgm:presLayoutVars>
          <dgm:bulletEnabled val="1"/>
        </dgm:presLayoutVars>
      </dgm:prSet>
      <dgm:spPr/>
    </dgm:pt>
    <dgm:pt modelId="{96B7B748-DD7F-45E6-84DB-7A3CFC6FD0C6}" type="pres">
      <dgm:prSet presAssocID="{A19EDC63-DBED-494C-BB6D-529B5C7A26A2}" presName="bullet5d" presStyleLbl="node1" presStyleIdx="3" presStyleCnt="5"/>
      <dgm:spPr/>
    </dgm:pt>
    <dgm:pt modelId="{B5AA2EDA-E952-4A51-9411-9AEC014AB8A1}" type="pres">
      <dgm:prSet presAssocID="{A19EDC63-DBED-494C-BB6D-529B5C7A26A2}" presName="textBox5d" presStyleLbl="revTx" presStyleIdx="3" presStyleCnt="5">
        <dgm:presLayoutVars>
          <dgm:bulletEnabled val="1"/>
        </dgm:presLayoutVars>
      </dgm:prSet>
      <dgm:spPr/>
    </dgm:pt>
    <dgm:pt modelId="{646BBB42-ED9B-45EE-855C-D2C227EDCC57}" type="pres">
      <dgm:prSet presAssocID="{5C5D8F6A-BC90-4316-AAA0-64364B1D158B}" presName="bullet5e" presStyleLbl="node1" presStyleIdx="4" presStyleCnt="5"/>
      <dgm:spPr/>
    </dgm:pt>
    <dgm:pt modelId="{5DA765C5-1A07-4E02-926D-8490D87315B6}" type="pres">
      <dgm:prSet presAssocID="{5C5D8F6A-BC90-4316-AAA0-64364B1D158B}" presName="textBox5e" presStyleLbl="revTx" presStyleIdx="4" presStyleCnt="5">
        <dgm:presLayoutVars>
          <dgm:bulletEnabled val="1"/>
        </dgm:presLayoutVars>
      </dgm:prSet>
      <dgm:spPr/>
    </dgm:pt>
  </dgm:ptLst>
  <dgm:cxnLst>
    <dgm:cxn modelId="{F954BD02-29B2-4255-B902-3C9C503AE9CD}" type="presOf" srcId="{CA9E9425-AFAA-4A09-9477-27116B6BAC31}" destId="{0D06C90F-0FA4-442E-8893-EDCD0382AC5D}" srcOrd="0" destOrd="0" presId="urn:microsoft.com/office/officeart/2005/8/layout/arrow2"/>
    <dgm:cxn modelId="{B7C68C06-9D28-461A-93C2-B2CF601E1EBC}" type="presOf" srcId="{7D4EF912-B3A2-47B4-B451-6A8AF0A9A67D}" destId="{55E3ED0C-8C23-413F-A534-216A04D86170}" srcOrd="0" destOrd="0" presId="urn:microsoft.com/office/officeart/2005/8/layout/arrow2"/>
    <dgm:cxn modelId="{3A75E011-93D3-45EE-9972-5FBD4926F0B3}" type="presOf" srcId="{56488D1B-0708-43DE-879C-D3AEA422F300}" destId="{A747C232-70EC-47B6-9096-897B60BCE46E}" srcOrd="0" destOrd="1" presId="urn:microsoft.com/office/officeart/2005/8/layout/arrow2"/>
    <dgm:cxn modelId="{34E21E40-E61E-406F-9C1D-1E7E010B49E3}" type="presOf" srcId="{6C842175-B4A5-4872-9DDA-AF770E4DC9E9}" destId="{783D34BC-E426-46CF-8BDA-2E43D19B2E73}" srcOrd="0" destOrd="0" presId="urn:microsoft.com/office/officeart/2005/8/layout/arrow2"/>
    <dgm:cxn modelId="{BDBA1F41-8EDA-4D60-8769-DB2E194436F8}" srcId="{CA9E9425-AFAA-4A09-9477-27116B6BAC31}" destId="{4F4CF56B-4418-4750-966B-D7EF6F6064A4}" srcOrd="2" destOrd="0" parTransId="{A4F9E35C-CEB5-418B-A5B8-97D7F9D2E4C6}" sibTransId="{DF479CD6-B31B-49B6-9E7F-626598D95F1D}"/>
    <dgm:cxn modelId="{23B8656A-66AB-42E7-938B-14B29325A57D}" type="presOf" srcId="{0FD3F32D-ABF9-4585-B7E6-F3DFBCE272A6}" destId="{A747C232-70EC-47B6-9096-897B60BCE46E}" srcOrd="0" destOrd="3" presId="urn:microsoft.com/office/officeart/2005/8/layout/arrow2"/>
    <dgm:cxn modelId="{11AE586A-C98C-421C-892C-C78CF44A7821}" srcId="{8C9C099A-F92D-49B5-8BA5-C8024AAAE198}" destId="{0FD3F32D-ABF9-4585-B7E6-F3DFBCE272A6}" srcOrd="2" destOrd="0" parTransId="{7E1A3275-2E54-431F-B90E-4F2469A34A27}" sibTransId="{6BAF2F6C-C985-4DA6-81CB-BF5E9ED04F4B}"/>
    <dgm:cxn modelId="{77799D6A-F76F-4905-816E-86F4F9FD97ED}" srcId="{CA9E9425-AFAA-4A09-9477-27116B6BAC31}" destId="{D20727A6-2E4D-440E-A396-A419497ED871}" srcOrd="1" destOrd="0" parTransId="{0AA8BA7D-C91C-4598-94E9-0CB57ECD3E51}" sibTransId="{A8E0754B-4925-4815-83AE-78F73842DA19}"/>
    <dgm:cxn modelId="{6E67974F-9DAA-4F50-8F09-B4F63FD0E172}" srcId="{CA9E9425-AFAA-4A09-9477-27116B6BAC31}" destId="{53B6B944-7C8A-4809-A3FD-6CF3909E4045}" srcOrd="0" destOrd="0" parTransId="{7C778A89-944E-46DD-98FF-C12EDEED2B4D}" sibTransId="{CDBD480A-31D4-4AA4-A873-27C7DA6641A6}"/>
    <dgm:cxn modelId="{AE1F4C77-37AC-4657-BAAE-1F681E78A1E1}" type="presOf" srcId="{D20727A6-2E4D-440E-A396-A419497ED871}" destId="{0D06C90F-0FA4-442E-8893-EDCD0382AC5D}" srcOrd="0" destOrd="2" presId="urn:microsoft.com/office/officeart/2005/8/layout/arrow2"/>
    <dgm:cxn modelId="{27DDD259-DF0F-4FCA-A351-47A71030DFF9}" srcId="{8C9C099A-F92D-49B5-8BA5-C8024AAAE198}" destId="{56488D1B-0708-43DE-879C-D3AEA422F300}" srcOrd="0" destOrd="0" parTransId="{0A2D1736-81BD-4817-9F0A-A811EF3DA3E8}" sibTransId="{93CB2BA2-3423-4B00-93B8-718F8582EE5A}"/>
    <dgm:cxn modelId="{6A1ADC7D-603E-48D0-85EB-3114F1FB8F0B}" srcId="{7D4EF912-B3A2-47B4-B451-6A8AF0A9A67D}" destId="{A19EDC63-DBED-494C-BB6D-529B5C7A26A2}" srcOrd="3" destOrd="0" parTransId="{BF3E50EC-938B-465D-95D9-A5684D306989}" sibTransId="{4D3F0003-44C0-4FDC-996E-75F215819C3B}"/>
    <dgm:cxn modelId="{F6B2439C-C307-43B7-927B-17EA8385A9F6}" srcId="{7D4EF912-B3A2-47B4-B451-6A8AF0A9A67D}" destId="{6C842175-B4A5-4872-9DDA-AF770E4DC9E9}" srcOrd="1" destOrd="0" parTransId="{92EE960D-D581-427B-85B6-DA76979D4283}" sibTransId="{308FDF1C-792E-429C-94F0-B4EB7933D22D}"/>
    <dgm:cxn modelId="{5D00599D-C4D5-4BF8-92E4-07FE8EA9B854}" type="presOf" srcId="{A19EDC63-DBED-494C-BB6D-529B5C7A26A2}" destId="{B5AA2EDA-E952-4A51-9411-9AEC014AB8A1}" srcOrd="0" destOrd="0" presId="urn:microsoft.com/office/officeart/2005/8/layout/arrow2"/>
    <dgm:cxn modelId="{BBC3E6A1-85CF-44EB-AF1B-DB4F4A286F55}" type="presOf" srcId="{4F4CF56B-4418-4750-966B-D7EF6F6064A4}" destId="{0D06C90F-0FA4-442E-8893-EDCD0382AC5D}" srcOrd="0" destOrd="3" presId="urn:microsoft.com/office/officeart/2005/8/layout/arrow2"/>
    <dgm:cxn modelId="{351069A9-C62D-4623-BC5C-66E26BB3A7A1}" type="presOf" srcId="{5C5D8F6A-BC90-4316-AAA0-64364B1D158B}" destId="{5DA765C5-1A07-4E02-926D-8490D87315B6}" srcOrd="0" destOrd="0" presId="urn:microsoft.com/office/officeart/2005/8/layout/arrow2"/>
    <dgm:cxn modelId="{2934A6B6-EF24-478D-885E-00D2687774DB}" type="presOf" srcId="{53B6B944-7C8A-4809-A3FD-6CF3909E4045}" destId="{0D06C90F-0FA4-442E-8893-EDCD0382AC5D}" srcOrd="0" destOrd="1" presId="urn:microsoft.com/office/officeart/2005/8/layout/arrow2"/>
    <dgm:cxn modelId="{8A5CC5C5-E37A-4451-AD20-6B718E467C78}" srcId="{7D4EF912-B3A2-47B4-B451-6A8AF0A9A67D}" destId="{CA9E9425-AFAA-4A09-9477-27116B6BAC31}" srcOrd="2" destOrd="0" parTransId="{9757054B-C0CF-4418-A411-D29F759F3F81}" sibTransId="{ED6A0C1F-BA2E-49F8-8105-9F98E37C3074}"/>
    <dgm:cxn modelId="{686B9FCD-8D67-4E37-9EF8-94F884B10FB8}" srcId="{7D4EF912-B3A2-47B4-B451-6A8AF0A9A67D}" destId="{8C9C099A-F92D-49B5-8BA5-C8024AAAE198}" srcOrd="0" destOrd="0" parTransId="{51F1325B-9CAC-461F-834B-86331E40700F}" sibTransId="{E5E09B27-7287-4152-BE28-D1BE298EB1B6}"/>
    <dgm:cxn modelId="{E76B9CE7-1334-4D24-83EB-58ABDB553DA7}" type="presOf" srcId="{8C9C099A-F92D-49B5-8BA5-C8024AAAE198}" destId="{A747C232-70EC-47B6-9096-897B60BCE46E}" srcOrd="0" destOrd="0" presId="urn:microsoft.com/office/officeart/2005/8/layout/arrow2"/>
    <dgm:cxn modelId="{179251EA-D724-49C3-93C6-D06745B9A50A}" type="presOf" srcId="{45739154-285D-4EA5-8431-0E530DAE4886}" destId="{A747C232-70EC-47B6-9096-897B60BCE46E}" srcOrd="0" destOrd="2" presId="urn:microsoft.com/office/officeart/2005/8/layout/arrow2"/>
    <dgm:cxn modelId="{1CDF34F2-F5AB-4E36-BF20-D1C5E9E3D967}" srcId="{8C9C099A-F92D-49B5-8BA5-C8024AAAE198}" destId="{45739154-285D-4EA5-8431-0E530DAE4886}" srcOrd="1" destOrd="0" parTransId="{185E8997-ED68-4694-B299-D04DEBF54843}" sibTransId="{0FC7301A-3FFE-49D2-BDAA-E23E033DFE1D}"/>
    <dgm:cxn modelId="{B50825F7-EDDF-4665-887F-7155DF3D0E0B}" srcId="{7D4EF912-B3A2-47B4-B451-6A8AF0A9A67D}" destId="{5C5D8F6A-BC90-4316-AAA0-64364B1D158B}" srcOrd="4" destOrd="0" parTransId="{7939B08D-4FAE-49B6-A923-D0E1A21DD3FF}" sibTransId="{EAB7CE39-CF49-4ADF-9677-237C19295654}"/>
    <dgm:cxn modelId="{6B9A0C4C-6443-4299-ABAC-FB094C9BA32F}" type="presParOf" srcId="{55E3ED0C-8C23-413F-A534-216A04D86170}" destId="{B75A4173-81D1-4A39-BF9E-9F4F243930A1}" srcOrd="0" destOrd="0" presId="urn:microsoft.com/office/officeart/2005/8/layout/arrow2"/>
    <dgm:cxn modelId="{08697FF0-6271-4354-A28B-11E5A887D886}" type="presParOf" srcId="{55E3ED0C-8C23-413F-A534-216A04D86170}" destId="{EF522F84-FC28-4483-BC31-440E8ECBBB7B}" srcOrd="1" destOrd="0" presId="urn:microsoft.com/office/officeart/2005/8/layout/arrow2"/>
    <dgm:cxn modelId="{ED080D8B-89A9-4EEB-B9B4-7AE088537B8B}" type="presParOf" srcId="{EF522F84-FC28-4483-BC31-440E8ECBBB7B}" destId="{7EA18770-3643-4B94-98BF-D0D5533436AC}" srcOrd="0" destOrd="0" presId="urn:microsoft.com/office/officeart/2005/8/layout/arrow2"/>
    <dgm:cxn modelId="{C9ACCB64-70D4-45C9-B5E1-3AAAD8F5A013}" type="presParOf" srcId="{EF522F84-FC28-4483-BC31-440E8ECBBB7B}" destId="{A747C232-70EC-47B6-9096-897B60BCE46E}" srcOrd="1" destOrd="0" presId="urn:microsoft.com/office/officeart/2005/8/layout/arrow2"/>
    <dgm:cxn modelId="{88FC83FF-A562-46DA-A7C1-8DEA8AFE6182}" type="presParOf" srcId="{EF522F84-FC28-4483-BC31-440E8ECBBB7B}" destId="{84E8FD2A-543B-4750-9154-5E51A3D4234F}" srcOrd="2" destOrd="0" presId="urn:microsoft.com/office/officeart/2005/8/layout/arrow2"/>
    <dgm:cxn modelId="{12B96DC7-DA9E-4912-A8FC-AA5EE138B16C}" type="presParOf" srcId="{EF522F84-FC28-4483-BC31-440E8ECBBB7B}" destId="{783D34BC-E426-46CF-8BDA-2E43D19B2E73}" srcOrd="3" destOrd="0" presId="urn:microsoft.com/office/officeart/2005/8/layout/arrow2"/>
    <dgm:cxn modelId="{C3E53C47-B18D-44DD-B46F-69E08D4C2177}" type="presParOf" srcId="{EF522F84-FC28-4483-BC31-440E8ECBBB7B}" destId="{E36C8511-1B55-47D3-B90F-4F206FB5F133}" srcOrd="4" destOrd="0" presId="urn:microsoft.com/office/officeart/2005/8/layout/arrow2"/>
    <dgm:cxn modelId="{90D944FA-4071-444F-A947-7A79C22165B0}" type="presParOf" srcId="{EF522F84-FC28-4483-BC31-440E8ECBBB7B}" destId="{0D06C90F-0FA4-442E-8893-EDCD0382AC5D}" srcOrd="5" destOrd="0" presId="urn:microsoft.com/office/officeart/2005/8/layout/arrow2"/>
    <dgm:cxn modelId="{69B5CEB6-FE15-4665-B47D-9645F619559F}" type="presParOf" srcId="{EF522F84-FC28-4483-BC31-440E8ECBBB7B}" destId="{96B7B748-DD7F-45E6-84DB-7A3CFC6FD0C6}" srcOrd="6" destOrd="0" presId="urn:microsoft.com/office/officeart/2005/8/layout/arrow2"/>
    <dgm:cxn modelId="{6221995C-CB05-4497-995B-4F3E79087E36}" type="presParOf" srcId="{EF522F84-FC28-4483-BC31-440E8ECBBB7B}" destId="{B5AA2EDA-E952-4A51-9411-9AEC014AB8A1}" srcOrd="7" destOrd="0" presId="urn:microsoft.com/office/officeart/2005/8/layout/arrow2"/>
    <dgm:cxn modelId="{995FF947-CA49-4089-89B2-12F2A45E2D9E}" type="presParOf" srcId="{EF522F84-FC28-4483-BC31-440E8ECBBB7B}" destId="{646BBB42-ED9B-45EE-855C-D2C227EDCC57}" srcOrd="8" destOrd="0" presId="urn:microsoft.com/office/officeart/2005/8/layout/arrow2"/>
    <dgm:cxn modelId="{9458315E-8CF6-4E11-9377-BBF7107507A8}" type="presParOf" srcId="{EF522F84-FC28-4483-BC31-440E8ECBBB7B}" destId="{5DA765C5-1A07-4E02-926D-8490D87315B6}"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A4173-81D1-4A39-BF9E-9F4F243930A1}">
      <dsp:nvSpPr>
        <dsp:cNvPr id="0" name=""/>
        <dsp:cNvSpPr/>
      </dsp:nvSpPr>
      <dsp:spPr>
        <a:xfrm>
          <a:off x="1260466" y="0"/>
          <a:ext cx="8508139" cy="5317587"/>
        </a:xfrm>
        <a:prstGeom prst="swooshArrow">
          <a:avLst>
            <a:gd name="adj1" fmla="val 25000"/>
            <a:gd name="adj2" fmla="val 25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A18770-3643-4B94-98BF-D0D5533436AC}">
      <dsp:nvSpPr>
        <dsp:cNvPr id="0" name=""/>
        <dsp:cNvSpPr/>
      </dsp:nvSpPr>
      <dsp:spPr>
        <a:xfrm>
          <a:off x="2098518" y="3954157"/>
          <a:ext cx="195687" cy="195687"/>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7C232-70EC-47B6-9096-897B60BCE46E}">
      <dsp:nvSpPr>
        <dsp:cNvPr id="0" name=""/>
        <dsp:cNvSpPr/>
      </dsp:nvSpPr>
      <dsp:spPr>
        <a:xfrm>
          <a:off x="2159169" y="4052001"/>
          <a:ext cx="1948596" cy="1265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691" tIns="0" rIns="0" bIns="0" numCol="1" spcCol="1270" anchor="t" anchorCtr="0">
          <a:noAutofit/>
        </a:bodyPr>
        <a:lstStyle/>
        <a:p>
          <a:pPr marL="0" lvl="0" indent="0" algn="l" defTabSz="711200">
            <a:lnSpc>
              <a:spcPct val="90000"/>
            </a:lnSpc>
            <a:spcBef>
              <a:spcPct val="0"/>
            </a:spcBef>
            <a:spcAft>
              <a:spcPct val="35000"/>
            </a:spcAft>
            <a:buNone/>
          </a:pPr>
          <a:r>
            <a:rPr lang="en-IN" sz="1600" b="1" kern="1200" dirty="0"/>
            <a:t>Introduction</a:t>
          </a:r>
        </a:p>
        <a:p>
          <a:pPr marL="171450" lvl="1" indent="-171450" algn="l" defTabSz="711200">
            <a:lnSpc>
              <a:spcPct val="90000"/>
            </a:lnSpc>
            <a:spcBef>
              <a:spcPct val="0"/>
            </a:spcBef>
            <a:spcAft>
              <a:spcPct val="15000"/>
            </a:spcAft>
            <a:buChar char="•"/>
          </a:pPr>
          <a:r>
            <a:rPr lang="en-IN" sz="1600" kern="1200" dirty="0"/>
            <a:t>Business Problem</a:t>
          </a:r>
        </a:p>
        <a:p>
          <a:pPr marL="171450" lvl="1" indent="-171450" algn="l" defTabSz="711200">
            <a:lnSpc>
              <a:spcPct val="90000"/>
            </a:lnSpc>
            <a:spcBef>
              <a:spcPct val="0"/>
            </a:spcBef>
            <a:spcAft>
              <a:spcPct val="15000"/>
            </a:spcAft>
            <a:buChar char="•"/>
          </a:pPr>
          <a:r>
            <a:rPr lang="en-IN" sz="1600" kern="1200" dirty="0"/>
            <a:t>Importing Libraries</a:t>
          </a:r>
        </a:p>
        <a:p>
          <a:pPr marL="171450" lvl="1" indent="-171450" algn="l" defTabSz="711200">
            <a:lnSpc>
              <a:spcPct val="90000"/>
            </a:lnSpc>
            <a:spcBef>
              <a:spcPct val="0"/>
            </a:spcBef>
            <a:spcAft>
              <a:spcPct val="15000"/>
            </a:spcAft>
            <a:buChar char="•"/>
          </a:pPr>
          <a:r>
            <a:rPr lang="en-IN" sz="1600" kern="1200" dirty="0"/>
            <a:t>Getting &amp; Merging data</a:t>
          </a:r>
        </a:p>
      </dsp:txBody>
      <dsp:txXfrm>
        <a:off x="2159169" y="4052001"/>
        <a:ext cx="1948596" cy="1265585"/>
      </dsp:txXfrm>
    </dsp:sp>
    <dsp:sp modelId="{84E8FD2A-543B-4750-9154-5E51A3D4234F}">
      <dsp:nvSpPr>
        <dsp:cNvPr id="0" name=""/>
        <dsp:cNvSpPr/>
      </dsp:nvSpPr>
      <dsp:spPr>
        <a:xfrm>
          <a:off x="3157781" y="2936371"/>
          <a:ext cx="306293" cy="306293"/>
        </a:xfrm>
        <a:prstGeom prst="ellipse">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3D34BC-E426-46CF-8BDA-2E43D19B2E73}">
      <dsp:nvSpPr>
        <dsp:cNvPr id="0" name=""/>
        <dsp:cNvSpPr/>
      </dsp:nvSpPr>
      <dsp:spPr>
        <a:xfrm>
          <a:off x="3310928" y="3089518"/>
          <a:ext cx="1412351" cy="22280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298" tIns="0" rIns="0" bIns="0" numCol="1" spcCol="1270" anchor="t" anchorCtr="0">
          <a:noAutofit/>
        </a:bodyPr>
        <a:lstStyle/>
        <a:p>
          <a:pPr marL="0" lvl="0" indent="0" algn="l" defTabSz="711200">
            <a:lnSpc>
              <a:spcPct val="90000"/>
            </a:lnSpc>
            <a:spcBef>
              <a:spcPct val="0"/>
            </a:spcBef>
            <a:spcAft>
              <a:spcPct val="35000"/>
            </a:spcAft>
            <a:buNone/>
          </a:pPr>
          <a:r>
            <a:rPr lang="en-IN" sz="1600" b="1" kern="1200" dirty="0"/>
            <a:t>Data Exploration</a:t>
          </a:r>
        </a:p>
      </dsp:txBody>
      <dsp:txXfrm>
        <a:off x="3310928" y="3089518"/>
        <a:ext cx="1412351" cy="2228068"/>
      </dsp:txXfrm>
    </dsp:sp>
    <dsp:sp modelId="{E36C8511-1B55-47D3-B90F-4F206FB5F133}">
      <dsp:nvSpPr>
        <dsp:cNvPr id="0" name=""/>
        <dsp:cNvSpPr/>
      </dsp:nvSpPr>
      <dsp:spPr>
        <a:xfrm>
          <a:off x="4519084" y="2124907"/>
          <a:ext cx="408390" cy="408390"/>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06C90F-0FA4-442E-8893-EDCD0382AC5D}">
      <dsp:nvSpPr>
        <dsp:cNvPr id="0" name=""/>
        <dsp:cNvSpPr/>
      </dsp:nvSpPr>
      <dsp:spPr>
        <a:xfrm>
          <a:off x="4723279" y="2329103"/>
          <a:ext cx="1642070" cy="2988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6398" tIns="0" rIns="0" bIns="0" numCol="1" spcCol="1270" anchor="t" anchorCtr="0">
          <a:noAutofit/>
        </a:bodyPr>
        <a:lstStyle/>
        <a:p>
          <a:pPr marL="0" lvl="0" indent="0" algn="l" defTabSz="711200">
            <a:lnSpc>
              <a:spcPct val="90000"/>
            </a:lnSpc>
            <a:spcBef>
              <a:spcPct val="0"/>
            </a:spcBef>
            <a:spcAft>
              <a:spcPct val="35000"/>
            </a:spcAft>
            <a:buNone/>
          </a:pPr>
          <a:r>
            <a:rPr lang="en-IN" sz="1600" b="1" kern="1200" dirty="0"/>
            <a:t>Feature Engineering</a:t>
          </a:r>
        </a:p>
        <a:p>
          <a:pPr marL="171450" lvl="1" indent="-171450" algn="l" defTabSz="711200">
            <a:lnSpc>
              <a:spcPct val="90000"/>
            </a:lnSpc>
            <a:spcBef>
              <a:spcPct val="0"/>
            </a:spcBef>
            <a:spcAft>
              <a:spcPct val="15000"/>
            </a:spcAft>
            <a:buChar char="•"/>
          </a:pPr>
          <a:r>
            <a:rPr lang="en-IN" sz="1600" kern="1200">
              <a:latin typeface="Calibri" panose="020F0502020204030204"/>
              <a:ea typeface="+mn-ea"/>
              <a:cs typeface="+mn-cs"/>
            </a:rPr>
            <a:t>Missing data</a:t>
          </a:r>
          <a:endParaRPr lang="en-IN" sz="1600" kern="1200" dirty="0">
            <a:latin typeface="Calibri" panose="020F0502020204030204"/>
            <a:ea typeface="+mn-ea"/>
            <a:cs typeface="+mn-cs"/>
          </a:endParaRPr>
        </a:p>
        <a:p>
          <a:pPr marL="171450" lvl="1" indent="-171450" algn="l" defTabSz="711200">
            <a:lnSpc>
              <a:spcPct val="90000"/>
            </a:lnSpc>
            <a:spcBef>
              <a:spcPct val="0"/>
            </a:spcBef>
            <a:spcAft>
              <a:spcPct val="15000"/>
            </a:spcAft>
            <a:buChar char="•"/>
          </a:pPr>
          <a:r>
            <a:rPr lang="en-IN" sz="1600" kern="1200">
              <a:latin typeface="Calibri" panose="020F0502020204030204"/>
              <a:ea typeface="+mn-ea"/>
              <a:cs typeface="+mn-cs"/>
            </a:rPr>
            <a:t>Removing Duplicates</a:t>
          </a:r>
          <a:endParaRPr lang="en-IN" sz="1600" kern="1200" dirty="0">
            <a:latin typeface="Calibri" panose="020F0502020204030204"/>
            <a:ea typeface="+mn-ea"/>
            <a:cs typeface="+mn-cs"/>
          </a:endParaRPr>
        </a:p>
        <a:p>
          <a:pPr marL="171450" lvl="1" indent="-171450" algn="l" defTabSz="711200">
            <a:lnSpc>
              <a:spcPct val="90000"/>
            </a:lnSpc>
            <a:spcBef>
              <a:spcPct val="0"/>
            </a:spcBef>
            <a:spcAft>
              <a:spcPct val="15000"/>
            </a:spcAft>
            <a:buChar char="•"/>
          </a:pPr>
          <a:r>
            <a:rPr lang="en-IN" sz="1600" kern="1200">
              <a:latin typeface="Calibri" panose="020F0502020204030204"/>
              <a:ea typeface="+mn-ea"/>
              <a:cs typeface="+mn-cs"/>
            </a:rPr>
            <a:t>Normalization of Features</a:t>
          </a:r>
          <a:endParaRPr lang="en-IN" sz="1600" kern="1200" dirty="0">
            <a:latin typeface="Calibri" panose="020F0502020204030204"/>
            <a:ea typeface="+mn-ea"/>
            <a:cs typeface="+mn-cs"/>
          </a:endParaRPr>
        </a:p>
      </dsp:txBody>
      <dsp:txXfrm>
        <a:off x="4723279" y="2329103"/>
        <a:ext cx="1642070" cy="2988483"/>
      </dsp:txXfrm>
    </dsp:sp>
    <dsp:sp modelId="{96B7B748-DD7F-45E6-84DB-7A3CFC6FD0C6}">
      <dsp:nvSpPr>
        <dsp:cNvPr id="0" name=""/>
        <dsp:cNvSpPr/>
      </dsp:nvSpPr>
      <dsp:spPr>
        <a:xfrm>
          <a:off x="6101598" y="1491051"/>
          <a:ext cx="527504" cy="527504"/>
        </a:xfrm>
        <a:prstGeom prst="ellipse">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AA2EDA-E952-4A51-9411-9AEC014AB8A1}">
      <dsp:nvSpPr>
        <dsp:cNvPr id="0" name=""/>
        <dsp:cNvSpPr/>
      </dsp:nvSpPr>
      <dsp:spPr>
        <a:xfrm>
          <a:off x="6365350" y="1754803"/>
          <a:ext cx="1701627" cy="3562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514" tIns="0" rIns="0" bIns="0" numCol="1" spcCol="1270" anchor="t" anchorCtr="0">
          <a:noAutofit/>
        </a:bodyPr>
        <a:lstStyle/>
        <a:p>
          <a:pPr marL="0" lvl="0" indent="0" algn="l" defTabSz="711200">
            <a:lnSpc>
              <a:spcPct val="90000"/>
            </a:lnSpc>
            <a:spcBef>
              <a:spcPct val="0"/>
            </a:spcBef>
            <a:spcAft>
              <a:spcPct val="35000"/>
            </a:spcAft>
            <a:buNone/>
          </a:pPr>
          <a:r>
            <a:rPr lang="en-IN" sz="1600" b="1" kern="1200" dirty="0"/>
            <a:t>Feature Selection &amp; Model Building</a:t>
          </a:r>
        </a:p>
      </dsp:txBody>
      <dsp:txXfrm>
        <a:off x="6365350" y="1754803"/>
        <a:ext cx="1701627" cy="3562783"/>
      </dsp:txXfrm>
    </dsp:sp>
    <dsp:sp modelId="{646BBB42-ED9B-45EE-855C-D2C227EDCC57}">
      <dsp:nvSpPr>
        <dsp:cNvPr id="0" name=""/>
        <dsp:cNvSpPr/>
      </dsp:nvSpPr>
      <dsp:spPr>
        <a:xfrm>
          <a:off x="7730906" y="1067771"/>
          <a:ext cx="672142" cy="672142"/>
        </a:xfrm>
        <a:prstGeom prst="ellipse">
          <a:avLst/>
        </a:prstGeom>
        <a:solidFill>
          <a:schemeClr val="accent4">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A765C5-1A07-4E02-926D-8490D87315B6}">
      <dsp:nvSpPr>
        <dsp:cNvPr id="0" name=""/>
        <dsp:cNvSpPr/>
      </dsp:nvSpPr>
      <dsp:spPr>
        <a:xfrm>
          <a:off x="8066978" y="1403842"/>
          <a:ext cx="1701627" cy="39137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6155" tIns="0" rIns="0" bIns="0" numCol="1" spcCol="1270" anchor="t" anchorCtr="0">
          <a:noAutofit/>
        </a:bodyPr>
        <a:lstStyle/>
        <a:p>
          <a:pPr marL="0" lvl="0" indent="0" algn="l" defTabSz="711200">
            <a:lnSpc>
              <a:spcPct val="90000"/>
            </a:lnSpc>
            <a:spcBef>
              <a:spcPct val="0"/>
            </a:spcBef>
            <a:spcAft>
              <a:spcPct val="35000"/>
            </a:spcAft>
            <a:buNone/>
          </a:pPr>
          <a:r>
            <a:rPr lang="en-IN" sz="1600" b="1" kern="1200" dirty="0"/>
            <a:t>Model Validation &amp; Deployment</a:t>
          </a:r>
        </a:p>
      </dsp:txBody>
      <dsp:txXfrm>
        <a:off x="8066978" y="1403842"/>
        <a:ext cx="1701627" cy="391374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6C5F62-32CF-4ED5-B275-7FFC24F3008D}" type="datetimeFigureOut">
              <a:rPr lang="en-IN" smtClean="0"/>
              <a:t>07-05-2021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5C689-9913-4CE7-966F-6D0FBF36FCCE}" type="slidenum">
              <a:rPr lang="en-IN" smtClean="0"/>
              <a:t>‹#›</a:t>
            </a:fld>
            <a:endParaRPr lang="en-IN"/>
          </a:p>
        </p:txBody>
      </p:sp>
    </p:spTree>
    <p:extLst>
      <p:ext uri="{BB962C8B-B14F-4D97-AF65-F5344CB8AC3E}">
        <p14:creationId xmlns:p14="http://schemas.microsoft.com/office/powerpoint/2010/main" val="26445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45C689-9913-4CE7-966F-6D0FBF36FCCE}" type="slidenum">
              <a:rPr lang="en-IN" smtClean="0"/>
              <a:t>10</a:t>
            </a:fld>
            <a:endParaRPr lang="en-IN"/>
          </a:p>
        </p:txBody>
      </p:sp>
    </p:spTree>
    <p:extLst>
      <p:ext uri="{BB962C8B-B14F-4D97-AF65-F5344CB8AC3E}">
        <p14:creationId xmlns:p14="http://schemas.microsoft.com/office/powerpoint/2010/main" val="67090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92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91844-2A6D-4531-AB75-5131B37C31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1515A1-5E8E-4803-9DFE-6A37D81F6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F85EFE-D9FE-4AE3-962A-824B5F685868}"/>
              </a:ext>
            </a:extLst>
          </p:cNvPr>
          <p:cNvSpPr>
            <a:spLocks noGrp="1"/>
          </p:cNvSpPr>
          <p:nvPr>
            <p:ph type="dt" sz="half" idx="10"/>
          </p:nvPr>
        </p:nvSpPr>
        <p:spPr/>
        <p:txBody>
          <a:bodyPr/>
          <a:lstStyle/>
          <a:p>
            <a:pPr algn="l"/>
            <a:fld id="{0DCFB061-4267-4D9F-8017-6F550D3068DF}" type="datetime1">
              <a:rPr lang="en-US" smtClean="0"/>
              <a:t>5/7/2021</a:t>
            </a:fld>
            <a:endParaRPr lang="en-US" dirty="0"/>
          </a:p>
        </p:txBody>
      </p:sp>
      <p:sp>
        <p:nvSpPr>
          <p:cNvPr id="5" name="Footer Placeholder 4">
            <a:extLst>
              <a:ext uri="{FF2B5EF4-FFF2-40B4-BE49-F238E27FC236}">
                <a16:creationId xmlns:a16="http://schemas.microsoft.com/office/drawing/2014/main" id="{1F545310-BEB3-44CF-9902-BFC866738F40}"/>
              </a:ext>
            </a:extLst>
          </p:cNvPr>
          <p:cNvSpPr>
            <a:spLocks noGrp="1"/>
          </p:cNvSpPr>
          <p:nvPr>
            <p:ph type="ftr" sz="quarter" idx="11"/>
          </p:nvPr>
        </p:nvSpPr>
        <p:spPr/>
        <p:txBody>
          <a:bodyPr/>
          <a:lstStyle/>
          <a:p>
            <a:pPr algn="l"/>
            <a:endParaRPr lang="en-US" dirty="0"/>
          </a:p>
        </p:txBody>
      </p:sp>
      <p:sp>
        <p:nvSpPr>
          <p:cNvPr id="6" name="Slide Number Placeholder 5">
            <a:extLst>
              <a:ext uri="{FF2B5EF4-FFF2-40B4-BE49-F238E27FC236}">
                <a16:creationId xmlns:a16="http://schemas.microsoft.com/office/drawing/2014/main" id="{59BBA4F5-A040-481C-B071-D9C646E2DB05}"/>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76578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7D18-4718-4932-94E4-52CA4F7DA6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60DB2-6830-46D4-B9DE-1B7179ACA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4C731-5CFF-4E33-98B6-1CB3BA929930}"/>
              </a:ext>
            </a:extLst>
          </p:cNvPr>
          <p:cNvSpPr>
            <a:spLocks noGrp="1"/>
          </p:cNvSpPr>
          <p:nvPr>
            <p:ph type="dt" sz="half" idx="10"/>
          </p:nvPr>
        </p:nvSpPr>
        <p:spPr/>
        <p:txBody>
          <a:bodyPr/>
          <a:lstStyle/>
          <a:p>
            <a:fld id="{8141BC61-5547-4A60-8DA1-6699760D9972}" type="datetime1">
              <a:rPr lang="en-US" smtClean="0"/>
              <a:t>5/7/2021</a:t>
            </a:fld>
            <a:endParaRPr lang="en-US" dirty="0"/>
          </a:p>
        </p:txBody>
      </p:sp>
      <p:sp>
        <p:nvSpPr>
          <p:cNvPr id="5" name="Footer Placeholder 4">
            <a:extLst>
              <a:ext uri="{FF2B5EF4-FFF2-40B4-BE49-F238E27FC236}">
                <a16:creationId xmlns:a16="http://schemas.microsoft.com/office/drawing/2014/main" id="{5F778F7F-5102-47DE-B802-CD3C817CF4B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F042B3-7353-40E5-AEA4-C6E2C4936765}"/>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85599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0A567-7B0A-4A95-BABC-ABB97FD263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4FA35-E4E0-448D-BFF6-FEA0BD25A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9A15C6-EA45-4F6C-A7B3-19CE4B23288E}"/>
              </a:ext>
            </a:extLst>
          </p:cNvPr>
          <p:cNvSpPr>
            <a:spLocks noGrp="1"/>
          </p:cNvSpPr>
          <p:nvPr>
            <p:ph type="dt" sz="half" idx="10"/>
          </p:nvPr>
        </p:nvSpPr>
        <p:spPr/>
        <p:txBody>
          <a:bodyPr/>
          <a:lstStyle/>
          <a:p>
            <a:fld id="{24B9D1C6-60D0-4CD1-8F31-F912522EB041}" type="datetime1">
              <a:rPr lang="en-US" smtClean="0"/>
              <a:t>5/7/2021</a:t>
            </a:fld>
            <a:endParaRPr lang="en-US" dirty="0"/>
          </a:p>
        </p:txBody>
      </p:sp>
      <p:sp>
        <p:nvSpPr>
          <p:cNvPr id="5" name="Footer Placeholder 4">
            <a:extLst>
              <a:ext uri="{FF2B5EF4-FFF2-40B4-BE49-F238E27FC236}">
                <a16:creationId xmlns:a16="http://schemas.microsoft.com/office/drawing/2014/main" id="{23478AB5-8E77-4390-89A0-FB99CBDE7A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3BB9E0-DB59-4CDC-94DD-0CD24A708A4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82451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F8082C-0922-4249-A612-B415F5231620}" type="datetime1">
              <a:rPr lang="en-US" smtClean="0"/>
              <a:t>5/7/2021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930722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D9FD9-DC87-459E-A17F-C8DA3F2B77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DC97D9-591C-43CD-A2C8-C4B453D16D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3F8A2E-DFF1-4FF2-A1B7-1BBD81EEF617}"/>
              </a:ext>
            </a:extLst>
          </p:cNvPr>
          <p:cNvSpPr>
            <a:spLocks noGrp="1"/>
          </p:cNvSpPr>
          <p:nvPr>
            <p:ph type="dt" sz="half" idx="10"/>
          </p:nvPr>
        </p:nvSpPr>
        <p:spPr/>
        <p:txBody>
          <a:bodyPr/>
          <a:lstStyle/>
          <a:p>
            <a:fld id="{47A4ED5C-5A53-433E-8A55-46F54CE81DA5}" type="datetime1">
              <a:rPr lang="en-US" smtClean="0"/>
              <a:t>5/7/2021</a:t>
            </a:fld>
            <a:endParaRPr lang="en-US" dirty="0"/>
          </a:p>
        </p:txBody>
      </p:sp>
      <p:sp>
        <p:nvSpPr>
          <p:cNvPr id="5" name="Footer Placeholder 4">
            <a:extLst>
              <a:ext uri="{FF2B5EF4-FFF2-40B4-BE49-F238E27FC236}">
                <a16:creationId xmlns:a16="http://schemas.microsoft.com/office/drawing/2014/main" id="{F5EA57F1-4967-4D57-90D1-A6CA7C6FCB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F003CBE-8475-41B2-B6FE-04DD5EED4AD3}"/>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23571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9BAAF-5E65-40BD-8411-A5A3F5F247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EAAE70-DF21-4D73-9B13-EC41637C9E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36A222-8164-4427-8551-6FF2606E60EC}"/>
              </a:ext>
            </a:extLst>
          </p:cNvPr>
          <p:cNvSpPr>
            <a:spLocks noGrp="1"/>
          </p:cNvSpPr>
          <p:nvPr>
            <p:ph type="dt" sz="half" idx="10"/>
          </p:nvPr>
        </p:nvSpPr>
        <p:spPr/>
        <p:txBody>
          <a:bodyPr/>
          <a:lstStyle/>
          <a:p>
            <a:fld id="{29CABC0C-B6DF-45E9-B954-11C99AA62C3E}" type="datetime1">
              <a:rPr lang="en-US" smtClean="0"/>
              <a:t>5/7/2021</a:t>
            </a:fld>
            <a:endParaRPr lang="en-US" dirty="0"/>
          </a:p>
        </p:txBody>
      </p:sp>
      <p:sp>
        <p:nvSpPr>
          <p:cNvPr id="5" name="Footer Placeholder 4">
            <a:extLst>
              <a:ext uri="{FF2B5EF4-FFF2-40B4-BE49-F238E27FC236}">
                <a16:creationId xmlns:a16="http://schemas.microsoft.com/office/drawing/2014/main" id="{7A8A803F-658B-47C0-9184-0B3CDC23A4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56436CF-8867-46DD-B8A9-75E5F8AE49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03601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0649-34B3-4971-BB0E-555EF83727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DC94B2-2A78-444C-839F-4C274004FB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F3221C-98F4-441F-9506-FBCEFBB3D8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F223F0-E510-4FDD-90C9-E70FE0100C6E}"/>
              </a:ext>
            </a:extLst>
          </p:cNvPr>
          <p:cNvSpPr>
            <a:spLocks noGrp="1"/>
          </p:cNvSpPr>
          <p:nvPr>
            <p:ph type="dt" sz="half" idx="10"/>
          </p:nvPr>
        </p:nvSpPr>
        <p:spPr/>
        <p:txBody>
          <a:bodyPr/>
          <a:lstStyle/>
          <a:p>
            <a:fld id="{A4AB71B9-2624-4F21-93EE-35A78B1A0DAD}" type="datetime1">
              <a:rPr lang="en-US" smtClean="0"/>
              <a:t>5/7/2021</a:t>
            </a:fld>
            <a:endParaRPr lang="en-US" dirty="0"/>
          </a:p>
        </p:txBody>
      </p:sp>
      <p:sp>
        <p:nvSpPr>
          <p:cNvPr id="6" name="Footer Placeholder 5">
            <a:extLst>
              <a:ext uri="{FF2B5EF4-FFF2-40B4-BE49-F238E27FC236}">
                <a16:creationId xmlns:a16="http://schemas.microsoft.com/office/drawing/2014/main" id="{046AD971-2CFB-4154-AC9A-0CBC86B10D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F62920-FD65-425B-AEE3-8046286F10D6}"/>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406920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78C1-85E9-47A1-9041-9A9C6F086E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3630DE-0503-4DD7-BC45-81711BEF52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5421F6-E035-4C36-AACF-9F1951AF8A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0A7DC1-B4BD-4642-BC3A-0C380A62B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A4A335-4261-4AF0-81BA-0465086B93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CB3316-40FB-460C-9629-1771A4299E36}"/>
              </a:ext>
            </a:extLst>
          </p:cNvPr>
          <p:cNvSpPr>
            <a:spLocks noGrp="1"/>
          </p:cNvSpPr>
          <p:nvPr>
            <p:ph type="dt" sz="half" idx="10"/>
          </p:nvPr>
        </p:nvSpPr>
        <p:spPr/>
        <p:txBody>
          <a:bodyPr/>
          <a:lstStyle/>
          <a:p>
            <a:fld id="{36D37C2A-BE2E-4840-A907-3254E2916C96}" type="datetime1">
              <a:rPr lang="en-US" smtClean="0"/>
              <a:t>5/7/2021</a:t>
            </a:fld>
            <a:endParaRPr lang="en-US" dirty="0"/>
          </a:p>
        </p:txBody>
      </p:sp>
      <p:sp>
        <p:nvSpPr>
          <p:cNvPr id="8" name="Footer Placeholder 7">
            <a:extLst>
              <a:ext uri="{FF2B5EF4-FFF2-40B4-BE49-F238E27FC236}">
                <a16:creationId xmlns:a16="http://schemas.microsoft.com/office/drawing/2014/main" id="{454BCA44-39EA-4AFD-8A56-1D21D2477BB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7B51EF-8BDC-4265-90CF-ECC84EC6DDD3}"/>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2453191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D748-2886-4C55-B6C5-167F12531A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CF937B-75B0-4912-9218-B7092898AB67}"/>
              </a:ext>
            </a:extLst>
          </p:cNvPr>
          <p:cNvSpPr>
            <a:spLocks noGrp="1"/>
          </p:cNvSpPr>
          <p:nvPr>
            <p:ph type="dt" sz="half" idx="10"/>
          </p:nvPr>
        </p:nvSpPr>
        <p:spPr/>
        <p:txBody>
          <a:bodyPr/>
          <a:lstStyle/>
          <a:p>
            <a:fld id="{005CD215-1C45-48A0-8534-39FFE8A7C95A}" type="datetime1">
              <a:rPr lang="en-US" smtClean="0"/>
              <a:t>5/7/2021</a:t>
            </a:fld>
            <a:endParaRPr lang="en-US" dirty="0"/>
          </a:p>
        </p:txBody>
      </p:sp>
      <p:sp>
        <p:nvSpPr>
          <p:cNvPr id="4" name="Footer Placeholder 3">
            <a:extLst>
              <a:ext uri="{FF2B5EF4-FFF2-40B4-BE49-F238E27FC236}">
                <a16:creationId xmlns:a16="http://schemas.microsoft.com/office/drawing/2014/main" id="{A0506CDF-1FD5-4172-96BE-AF04BB28A9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39B182-F748-48FE-ADA0-2F63CA333555}"/>
              </a:ext>
            </a:extLst>
          </p:cNvPr>
          <p:cNvSpPr>
            <a:spLocks noGrp="1"/>
          </p:cNvSpPr>
          <p:nvPr>
            <p:ph type="sldNum" sz="quarter" idx="12"/>
          </p:nvPr>
        </p:nvSpPr>
        <p:spPr/>
        <p:txBody>
          <a:bodyPr/>
          <a:lstStyle/>
          <a:p>
            <a:fld id="{FAEF9944-A4F6-4C59-AEBD-678D6480B8EA}" type="slidenum">
              <a:rPr lang="en-US" smtClean="0"/>
              <a:t>‹#›</a:t>
            </a:fld>
            <a:endParaRPr lang="en-US" dirty="0"/>
          </a:p>
        </p:txBody>
      </p:sp>
    </p:spTree>
    <p:extLst>
      <p:ext uri="{BB962C8B-B14F-4D97-AF65-F5344CB8AC3E}">
        <p14:creationId xmlns:p14="http://schemas.microsoft.com/office/powerpoint/2010/main" val="3117898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95F6C-7192-4F51-8521-80B5B8051555}"/>
              </a:ext>
            </a:extLst>
          </p:cNvPr>
          <p:cNvSpPr>
            <a:spLocks noGrp="1"/>
          </p:cNvSpPr>
          <p:nvPr>
            <p:ph type="dt" sz="half" idx="10"/>
          </p:nvPr>
        </p:nvSpPr>
        <p:spPr/>
        <p:txBody>
          <a:bodyPr/>
          <a:lstStyle/>
          <a:p>
            <a:fld id="{D3363A0F-DEF3-4134-98D0-2E1276938A8B}" type="datetime1">
              <a:rPr lang="en-US" smtClean="0"/>
              <a:t>5/7/2021</a:t>
            </a:fld>
            <a:endParaRPr lang="en-US" dirty="0"/>
          </a:p>
        </p:txBody>
      </p:sp>
      <p:sp>
        <p:nvSpPr>
          <p:cNvPr id="3" name="Footer Placeholder 2">
            <a:extLst>
              <a:ext uri="{FF2B5EF4-FFF2-40B4-BE49-F238E27FC236}">
                <a16:creationId xmlns:a16="http://schemas.microsoft.com/office/drawing/2014/main" id="{884F42E9-3F50-473C-8EE7-88A81D7516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CFFC399-12D1-4629-B65C-1F3943AD6993}"/>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538382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128B9-794E-4253-AEE4-6CD4981C59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77476A-577C-4F7F-B0ED-23200E17E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861C4A-9106-4005-BAD9-A84570DBE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2AF788-E335-4FA0-90E1-7DE3024D3006}"/>
              </a:ext>
            </a:extLst>
          </p:cNvPr>
          <p:cNvSpPr>
            <a:spLocks noGrp="1"/>
          </p:cNvSpPr>
          <p:nvPr>
            <p:ph type="dt" sz="half" idx="10"/>
          </p:nvPr>
        </p:nvSpPr>
        <p:spPr/>
        <p:txBody>
          <a:bodyPr/>
          <a:lstStyle/>
          <a:p>
            <a:fld id="{61A2E4C8-2960-4ADD-862C-4D9643CB15AC}" type="datetime1">
              <a:rPr lang="en-US" smtClean="0"/>
              <a:t>5/7/2021</a:t>
            </a:fld>
            <a:endParaRPr lang="en-US" dirty="0"/>
          </a:p>
        </p:txBody>
      </p:sp>
      <p:sp>
        <p:nvSpPr>
          <p:cNvPr id="6" name="Footer Placeholder 5">
            <a:extLst>
              <a:ext uri="{FF2B5EF4-FFF2-40B4-BE49-F238E27FC236}">
                <a16:creationId xmlns:a16="http://schemas.microsoft.com/office/drawing/2014/main" id="{35277434-670E-4A94-AA9F-838855CF35C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08F804A-4763-4853-A862-2F01C422045C}"/>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90523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8633-014E-4C5C-A969-0743815339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73F33A-35C1-4433-89EB-C9B16F0DBE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0969CC-61DD-494D-B24F-2AE2D08288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329C0-C7E6-4AC8-9E59-8950C18DC8B3}"/>
              </a:ext>
            </a:extLst>
          </p:cNvPr>
          <p:cNvSpPr>
            <a:spLocks noGrp="1"/>
          </p:cNvSpPr>
          <p:nvPr>
            <p:ph type="dt" sz="half" idx="10"/>
          </p:nvPr>
        </p:nvSpPr>
        <p:spPr/>
        <p:txBody>
          <a:bodyPr/>
          <a:lstStyle/>
          <a:p>
            <a:fld id="{48BDEA15-09CD-4275-A8E0-385C965F48B0}" type="datetime1">
              <a:rPr lang="en-US" smtClean="0"/>
              <a:t>5/7/2021</a:t>
            </a:fld>
            <a:endParaRPr lang="en-US" dirty="0"/>
          </a:p>
        </p:txBody>
      </p:sp>
      <p:sp>
        <p:nvSpPr>
          <p:cNvPr id="6" name="Footer Placeholder 5">
            <a:extLst>
              <a:ext uri="{FF2B5EF4-FFF2-40B4-BE49-F238E27FC236}">
                <a16:creationId xmlns:a16="http://schemas.microsoft.com/office/drawing/2014/main" id="{7DDACF3D-32C8-4A7D-8F50-FABBCE7543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575172-60CC-471C-905C-51BB6E6793E2}"/>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113530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837E75-68C8-4301-B15B-377732115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433752-0452-4FFA-9C6B-EFAF32E1A0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E967A1-409C-4F7B-B7E3-A22077293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F8082C-0922-4249-A612-B415F5231620}" type="datetime1">
              <a:rPr lang="en-US" smtClean="0"/>
              <a:t>5/7/2021</a:t>
            </a:fld>
            <a:endParaRPr lang="en-US" dirty="0"/>
          </a:p>
        </p:txBody>
      </p:sp>
      <p:sp>
        <p:nvSpPr>
          <p:cNvPr id="5" name="Footer Placeholder 4">
            <a:extLst>
              <a:ext uri="{FF2B5EF4-FFF2-40B4-BE49-F238E27FC236}">
                <a16:creationId xmlns:a16="http://schemas.microsoft.com/office/drawing/2014/main" id="{DD9D7072-4A5A-4239-8363-A1CA8FE4CC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00DC50A-8287-4BAC-AC42-0999C7098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453178543"/>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tmp"/><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9.tmp"/><Relationship Id="rId5" Type="http://schemas.openxmlformats.org/officeDocument/2006/relationships/image" Target="../media/image8.tmp"/><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3.tmp"/></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tmp"/><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3">
            <a:extLst>
              <a:ext uri="{FF2B5EF4-FFF2-40B4-BE49-F238E27FC236}">
                <a16:creationId xmlns:a16="http://schemas.microsoft.com/office/drawing/2014/main" id="{2E17E911-875F-4DE5-8699-99D9F1805A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420F89-F5A5-4619-BB66-6CA2B9FF276A}"/>
              </a:ext>
            </a:extLst>
          </p:cNvPr>
          <p:cNvSpPr>
            <a:spLocks noGrp="1"/>
          </p:cNvSpPr>
          <p:nvPr>
            <p:ph type="ctrTitle"/>
          </p:nvPr>
        </p:nvSpPr>
        <p:spPr>
          <a:xfrm>
            <a:off x="466722" y="586855"/>
            <a:ext cx="3201366" cy="3387497"/>
          </a:xfrm>
        </p:spPr>
        <p:txBody>
          <a:bodyPr vert="horz" lIns="91440" tIns="45720" rIns="91440" bIns="45720" rtlCol="0" anchor="b">
            <a:normAutofit/>
          </a:bodyPr>
          <a:lstStyle/>
          <a:p>
            <a:r>
              <a:rPr lang="en-US" sz="4400" b="1" dirty="0">
                <a:solidFill>
                  <a:srgbClr val="FFFFFF"/>
                </a:solidFill>
                <a:effectLst/>
              </a:rPr>
              <a:t>Efficient Inventory Management System</a:t>
            </a:r>
            <a:endParaRPr lang="en-US" sz="4400" b="1" dirty="0">
              <a:solidFill>
                <a:srgbClr val="FFFFFF"/>
              </a:solidFill>
            </a:endParaRPr>
          </a:p>
        </p:txBody>
      </p:sp>
      <p:sp>
        <p:nvSpPr>
          <p:cNvPr id="12" name="Text Placeholder 5">
            <a:extLst>
              <a:ext uri="{FF2B5EF4-FFF2-40B4-BE49-F238E27FC236}">
                <a16:creationId xmlns:a16="http://schemas.microsoft.com/office/drawing/2014/main" id="{FA95EFF9-897C-428C-8322-D4EC6FC9923B}"/>
              </a:ext>
            </a:extLst>
          </p:cNvPr>
          <p:cNvSpPr txBox="1">
            <a:spLocks/>
          </p:cNvSpPr>
          <p:nvPr/>
        </p:nvSpPr>
        <p:spPr>
          <a:xfrm>
            <a:off x="4504546" y="2975740"/>
            <a:ext cx="3235210" cy="296756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dirty="0">
                <a:solidFill>
                  <a:schemeClr val="accent2"/>
                </a:solidFill>
                <a:latin typeface="Arial Rounded MT Bold" panose="020F0704030504030204" pitchFamily="34" charset="0"/>
              </a:rPr>
              <a:t>Group Members</a:t>
            </a:r>
          </a:p>
          <a:p>
            <a:pPr marL="427037" indent="-342900"/>
            <a:r>
              <a:rPr lang="en-US" sz="2200" dirty="0">
                <a:solidFill>
                  <a:schemeClr val="tx2">
                    <a:lumMod val="50000"/>
                  </a:schemeClr>
                </a:solidFill>
                <a:latin typeface="Arial Rounded MT Bold" panose="020F0704030504030204" pitchFamily="34" charset="0"/>
              </a:rPr>
              <a:t>Shilpa  </a:t>
            </a:r>
            <a:r>
              <a:rPr lang="en-US" sz="2200" dirty="0" err="1">
                <a:solidFill>
                  <a:schemeClr val="tx2">
                    <a:lumMod val="50000"/>
                  </a:schemeClr>
                </a:solidFill>
                <a:latin typeface="Arial Rounded MT Bold" panose="020F0704030504030204" pitchFamily="34" charset="0"/>
              </a:rPr>
              <a:t>Arnoliya</a:t>
            </a:r>
            <a:endParaRPr lang="en-US" sz="2200" dirty="0">
              <a:solidFill>
                <a:schemeClr val="tx2">
                  <a:lumMod val="50000"/>
                </a:schemeClr>
              </a:solidFill>
              <a:latin typeface="Arial Rounded MT Bold" panose="020F0704030504030204" pitchFamily="34" charset="0"/>
            </a:endParaRPr>
          </a:p>
          <a:p>
            <a:pPr marL="427037" indent="-342900"/>
            <a:r>
              <a:rPr lang="en-US" sz="2200" dirty="0">
                <a:solidFill>
                  <a:schemeClr val="tx2">
                    <a:lumMod val="50000"/>
                  </a:schemeClr>
                </a:solidFill>
                <a:latin typeface="Arial Rounded MT Bold" panose="020F0704030504030204" pitchFamily="34" charset="0"/>
              </a:rPr>
              <a:t>Aniket</a:t>
            </a:r>
          </a:p>
          <a:p>
            <a:pPr marL="427037" indent="-342900"/>
            <a:r>
              <a:rPr lang="en-US" sz="2200" dirty="0">
                <a:solidFill>
                  <a:schemeClr val="tx2">
                    <a:lumMod val="50000"/>
                  </a:schemeClr>
                </a:solidFill>
                <a:latin typeface="Arial Rounded MT Bold" panose="020F0704030504030204" pitchFamily="34" charset="0"/>
              </a:rPr>
              <a:t>Santosh Kulkarni</a:t>
            </a:r>
          </a:p>
          <a:p>
            <a:pPr marL="427037" indent="-342900"/>
            <a:r>
              <a:rPr lang="en-US" sz="2200" dirty="0">
                <a:solidFill>
                  <a:schemeClr val="tx2">
                    <a:lumMod val="50000"/>
                  </a:schemeClr>
                </a:solidFill>
                <a:latin typeface="Arial Rounded MT Bold" panose="020F0704030504030204" pitchFamily="34" charset="0"/>
              </a:rPr>
              <a:t>Swetha P.A.</a:t>
            </a:r>
          </a:p>
        </p:txBody>
      </p:sp>
      <p:pic>
        <p:nvPicPr>
          <p:cNvPr id="4" name="Picture 3" descr="A colorful light bulb with business icons">
            <a:extLst>
              <a:ext uri="{FF2B5EF4-FFF2-40B4-BE49-F238E27FC236}">
                <a16:creationId xmlns:a16="http://schemas.microsoft.com/office/drawing/2014/main" id="{2FA12680-4495-4D79-B8B7-DD6401A55704}"/>
              </a:ext>
            </a:extLst>
          </p:cNvPr>
          <p:cNvPicPr>
            <a:picLocks noChangeAspect="1"/>
          </p:cNvPicPr>
          <p:nvPr/>
        </p:nvPicPr>
        <p:blipFill rotWithShape="1">
          <a:blip r:embed="rId2"/>
          <a:srcRect l="23358" r="34972" b="1"/>
          <a:stretch/>
        </p:blipFill>
        <p:spPr>
          <a:xfrm>
            <a:off x="8109502" y="10"/>
            <a:ext cx="4082498" cy="6857990"/>
          </a:xfrm>
          <a:prstGeom prst="rect">
            <a:avLst/>
          </a:prstGeom>
        </p:spPr>
      </p:pic>
      <p:sp>
        <p:nvSpPr>
          <p:cNvPr id="14" name="Text Placeholder 5">
            <a:extLst>
              <a:ext uri="{FF2B5EF4-FFF2-40B4-BE49-F238E27FC236}">
                <a16:creationId xmlns:a16="http://schemas.microsoft.com/office/drawing/2014/main" id="{10ECFD11-ED6A-426B-8D9F-F8EF60AEE852}"/>
              </a:ext>
            </a:extLst>
          </p:cNvPr>
          <p:cNvSpPr txBox="1">
            <a:spLocks/>
          </p:cNvSpPr>
          <p:nvPr/>
        </p:nvSpPr>
        <p:spPr>
          <a:xfrm>
            <a:off x="4170560" y="449939"/>
            <a:ext cx="3694267" cy="25258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400" dirty="0">
                <a:solidFill>
                  <a:schemeClr val="accent2"/>
                </a:solidFill>
                <a:latin typeface="Arial Rounded MT Bold" panose="020F0704030504030204" pitchFamily="34" charset="0"/>
              </a:rPr>
              <a:t>Mentors</a:t>
            </a:r>
          </a:p>
          <a:p>
            <a:pPr marL="84137" indent="0">
              <a:buNone/>
            </a:pPr>
            <a:r>
              <a:rPr lang="en-IN" sz="2000" dirty="0" err="1">
                <a:solidFill>
                  <a:schemeClr val="tx2">
                    <a:lumMod val="50000"/>
                  </a:schemeClr>
                </a:solidFill>
                <a:latin typeface="Arial Rounded MT Bold" panose="020F0704030504030204" pitchFamily="34" charset="0"/>
              </a:rPr>
              <a:t>Mr.Vinod</a:t>
            </a:r>
            <a:r>
              <a:rPr lang="en-IN" sz="2000" dirty="0">
                <a:solidFill>
                  <a:schemeClr val="tx2">
                    <a:lumMod val="50000"/>
                  </a:schemeClr>
                </a:solidFill>
                <a:latin typeface="Arial Rounded MT Bold" panose="020F0704030504030204" pitchFamily="34" charset="0"/>
              </a:rPr>
              <a:t> &amp; </a:t>
            </a:r>
            <a:r>
              <a:rPr lang="en-IN" sz="2000" dirty="0" err="1">
                <a:solidFill>
                  <a:schemeClr val="tx2">
                    <a:lumMod val="50000"/>
                  </a:schemeClr>
                </a:solidFill>
                <a:latin typeface="Arial Rounded MT Bold" panose="020F0704030504030204" pitchFamily="34" charset="0"/>
              </a:rPr>
              <a:t>Ms.Bhanupriya</a:t>
            </a:r>
            <a:endParaRPr lang="en-IN" sz="2000" dirty="0">
              <a:solidFill>
                <a:schemeClr val="tx2">
                  <a:lumMod val="50000"/>
                </a:schemeClr>
              </a:solidFill>
              <a:latin typeface="Arial Rounded MT Bold" panose="020F0704030504030204" pitchFamily="34" charset="0"/>
            </a:endParaRPr>
          </a:p>
          <a:p>
            <a:pPr marL="0" indent="0">
              <a:buNone/>
            </a:pPr>
            <a:endParaRPr lang="en-IN" sz="2000" dirty="0">
              <a:solidFill>
                <a:schemeClr val="tx2">
                  <a:lumMod val="50000"/>
                </a:schemeClr>
              </a:solidFill>
              <a:latin typeface="Arial Rounded MT Bold" panose="020F0704030504030204" pitchFamily="34" charset="0"/>
            </a:endParaRPr>
          </a:p>
          <a:p>
            <a:endParaRPr lang="en-US" sz="3600" dirty="0">
              <a:solidFill>
                <a:schemeClr val="tx2">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1135368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E720E94-D1D6-4096-9191-42774481DDED}"/>
              </a:ext>
            </a:extLst>
          </p:cNvPr>
          <p:cNvSpPr/>
          <p:nvPr/>
        </p:nvSpPr>
        <p:spPr>
          <a:xfrm>
            <a:off x="134175" y="3429000"/>
            <a:ext cx="11807536" cy="28634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IN" dirty="0"/>
          </a:p>
        </p:txBody>
      </p:sp>
      <p:sp>
        <p:nvSpPr>
          <p:cNvPr id="13" name="Rectangle 12">
            <a:extLst>
              <a:ext uri="{FF2B5EF4-FFF2-40B4-BE49-F238E27FC236}">
                <a16:creationId xmlns:a16="http://schemas.microsoft.com/office/drawing/2014/main" id="{2F458F03-D515-4FA7-AC40-F9A3CB46080F}"/>
              </a:ext>
            </a:extLst>
          </p:cNvPr>
          <p:cNvSpPr/>
          <p:nvPr/>
        </p:nvSpPr>
        <p:spPr>
          <a:xfrm>
            <a:off x="134175" y="634180"/>
            <a:ext cx="11807536" cy="26172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itle 1">
            <a:extLst>
              <a:ext uri="{FF2B5EF4-FFF2-40B4-BE49-F238E27FC236}">
                <a16:creationId xmlns:a16="http://schemas.microsoft.com/office/drawing/2014/main" id="{846807D3-B0B5-4BCE-9F44-0A2E0DEFC700}"/>
              </a:ext>
            </a:extLst>
          </p:cNvPr>
          <p:cNvSpPr txBox="1">
            <a:spLocks/>
          </p:cNvSpPr>
          <p:nvPr/>
        </p:nvSpPr>
        <p:spPr>
          <a:xfrm>
            <a:off x="3886430" y="-326773"/>
            <a:ext cx="6230027" cy="1365226"/>
          </a:xfrm>
          <a:prstGeom prst="rect">
            <a:avLst/>
          </a:prstGeom>
        </p:spPr>
        <p:txBody>
          <a:bodyPr vert="horz" lIns="91440" tIns="45720" rIns="91440" bIns="45720" rtlCol="0" anchor="ctr">
            <a:normAutofit/>
          </a:bodyPr>
          <a:lstStyle>
            <a:defPPr>
              <a:defRPr lang="en-US"/>
            </a:defPPr>
            <a:lvl1pPr algn="ctr">
              <a:lnSpc>
                <a:spcPct val="90000"/>
              </a:lnSpc>
              <a:spcBef>
                <a:spcPct val="0"/>
              </a:spcBef>
              <a:spcAft>
                <a:spcPts val="600"/>
              </a:spcAft>
              <a:buNone/>
              <a:defRPr sz="4400" b="1">
                <a:solidFill>
                  <a:schemeClr val="accent1">
                    <a:lumMod val="50000"/>
                  </a:schemeClr>
                </a:solidFill>
                <a:ea typeface="+mj-ea"/>
                <a:cs typeface="+mj-cs"/>
              </a:defRPr>
            </a:lvl1pPr>
          </a:lstStyle>
          <a:p>
            <a:pPr algn="l"/>
            <a:r>
              <a:rPr lang="en-US" dirty="0">
                <a:solidFill>
                  <a:schemeClr val="tx1"/>
                </a:solidFill>
                <a:latin typeface="+mj-lt"/>
              </a:rPr>
              <a:t>Aggregation of Values</a:t>
            </a:r>
          </a:p>
        </p:txBody>
      </p:sp>
      <p:pic>
        <p:nvPicPr>
          <p:cNvPr id="4" name="Picture 3">
            <a:extLst>
              <a:ext uri="{FF2B5EF4-FFF2-40B4-BE49-F238E27FC236}">
                <a16:creationId xmlns:a16="http://schemas.microsoft.com/office/drawing/2014/main" id="{8E87CE2A-FFB8-4FD7-9CFD-203F25B8F6BC}"/>
              </a:ext>
            </a:extLst>
          </p:cNvPr>
          <p:cNvPicPr>
            <a:picLocks noChangeAspect="1"/>
          </p:cNvPicPr>
          <p:nvPr/>
        </p:nvPicPr>
        <p:blipFill>
          <a:blip r:embed="rId3"/>
          <a:stretch>
            <a:fillRect/>
          </a:stretch>
        </p:blipFill>
        <p:spPr>
          <a:xfrm>
            <a:off x="250289" y="755452"/>
            <a:ext cx="5627997" cy="2330725"/>
          </a:xfrm>
          <a:prstGeom prst="rect">
            <a:avLst/>
          </a:prstGeom>
        </p:spPr>
      </p:pic>
      <p:sp>
        <p:nvSpPr>
          <p:cNvPr id="2" name="TextBox 1">
            <a:extLst>
              <a:ext uri="{FF2B5EF4-FFF2-40B4-BE49-F238E27FC236}">
                <a16:creationId xmlns:a16="http://schemas.microsoft.com/office/drawing/2014/main" id="{D924A19F-87B9-4564-BB9E-832F6366CAEC}"/>
              </a:ext>
            </a:extLst>
          </p:cNvPr>
          <p:cNvSpPr txBox="1"/>
          <p:nvPr/>
        </p:nvSpPr>
        <p:spPr>
          <a:xfrm>
            <a:off x="6313716" y="927141"/>
            <a:ext cx="5420990" cy="2031325"/>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Revenue from sales on Day 1 i.e., Monday is highest with an average of 7809.04, followed by Tuesday with 7005.24 and so on.</a:t>
            </a:r>
          </a:p>
          <a:p>
            <a:pPr marL="285750" indent="-285750" algn="just">
              <a:buFont typeface="Arial" panose="020B0604020202020204" pitchFamily="34" charset="0"/>
              <a:buChar char="•"/>
            </a:pPr>
            <a:r>
              <a:rPr lang="en-IN" dirty="0"/>
              <a:t>Highest Revenue earned in on Monday 113,02,03,012.</a:t>
            </a:r>
          </a:p>
          <a:p>
            <a:pPr marL="285750" indent="-285750" algn="just">
              <a:buFont typeface="Arial" panose="020B0604020202020204" pitchFamily="34" charset="0"/>
              <a:buChar char="•"/>
            </a:pPr>
            <a:r>
              <a:rPr lang="en-IN" dirty="0"/>
              <a:t>The least sales is on Sunday with an average revenue of 204.18.</a:t>
            </a:r>
          </a:p>
        </p:txBody>
      </p:sp>
      <p:sp>
        <p:nvSpPr>
          <p:cNvPr id="14" name="TextBox 13">
            <a:extLst>
              <a:ext uri="{FF2B5EF4-FFF2-40B4-BE49-F238E27FC236}">
                <a16:creationId xmlns:a16="http://schemas.microsoft.com/office/drawing/2014/main" id="{75A3AC5E-3610-46CC-873F-66254150FFD7}"/>
              </a:ext>
            </a:extLst>
          </p:cNvPr>
          <p:cNvSpPr txBox="1"/>
          <p:nvPr/>
        </p:nvSpPr>
        <p:spPr>
          <a:xfrm>
            <a:off x="6333421" y="4096440"/>
            <a:ext cx="5420990" cy="1477328"/>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The Inventory on Day 1 i.e., Monday is maximum required with an average of 14.93, followed by Tuesday with 13.95 and so on which indicates that as inventory are required high during weekdays as compared to weekend.</a:t>
            </a:r>
          </a:p>
        </p:txBody>
      </p:sp>
      <p:pic>
        <p:nvPicPr>
          <p:cNvPr id="5" name="Picture 4">
            <a:extLst>
              <a:ext uri="{FF2B5EF4-FFF2-40B4-BE49-F238E27FC236}">
                <a16:creationId xmlns:a16="http://schemas.microsoft.com/office/drawing/2014/main" id="{318B03F8-5B7C-448D-864A-7E761CCDA84A}"/>
              </a:ext>
            </a:extLst>
          </p:cNvPr>
          <p:cNvPicPr>
            <a:picLocks noChangeAspect="1"/>
          </p:cNvPicPr>
          <p:nvPr/>
        </p:nvPicPr>
        <p:blipFill>
          <a:blip r:embed="rId4"/>
          <a:stretch>
            <a:fillRect/>
          </a:stretch>
        </p:blipFill>
        <p:spPr>
          <a:xfrm>
            <a:off x="250289" y="3567660"/>
            <a:ext cx="5895833" cy="2534888"/>
          </a:xfrm>
          <a:prstGeom prst="rect">
            <a:avLst/>
          </a:prstGeom>
        </p:spPr>
      </p:pic>
      <p:pic>
        <p:nvPicPr>
          <p:cNvPr id="9" name="Google Shape;356;p60"/>
          <p:cNvPicPr preferRelativeResize="0"/>
          <p:nvPr/>
        </p:nvPicPr>
        <p:blipFill rotWithShape="1">
          <a:blip r:embed="rId5">
            <a:alphaModFix/>
          </a:blip>
          <a:srcRect/>
          <a:stretch/>
        </p:blipFill>
        <p:spPr>
          <a:xfrm>
            <a:off x="10332056" y="134035"/>
            <a:ext cx="1187051" cy="411359"/>
          </a:xfrm>
          <a:prstGeom prst="rect">
            <a:avLst/>
          </a:prstGeom>
          <a:noFill/>
          <a:ln>
            <a:noFill/>
          </a:ln>
        </p:spPr>
      </p:pic>
    </p:spTree>
    <p:extLst>
      <p:ext uri="{BB962C8B-B14F-4D97-AF65-F5344CB8AC3E}">
        <p14:creationId xmlns:p14="http://schemas.microsoft.com/office/powerpoint/2010/main" val="68356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355;p60"/>
          <p:cNvSpPr txBox="1"/>
          <p:nvPr/>
        </p:nvSpPr>
        <p:spPr>
          <a:xfrm>
            <a:off x="2085844" y="422538"/>
            <a:ext cx="6435525" cy="954107"/>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rgbClr val="002776"/>
                </a:solidFill>
                <a:latin typeface="Arial"/>
                <a:ea typeface="Arial"/>
                <a:cs typeface="Arial"/>
                <a:sym typeface="Arial"/>
              </a:rPr>
              <a:t>Applying different models</a:t>
            </a:r>
            <a:endParaRPr lang="en-US" sz="2800" dirty="0"/>
          </a:p>
        </p:txBody>
      </p:sp>
      <p:graphicFrame>
        <p:nvGraphicFramePr>
          <p:cNvPr id="12" name="Table 4">
            <a:extLst>
              <a:ext uri="{FF2B5EF4-FFF2-40B4-BE49-F238E27FC236}">
                <a16:creationId xmlns:a16="http://schemas.microsoft.com/office/drawing/2014/main" id="{0B90A93E-11CA-4CB3-B5D3-1F91E5A89D80}"/>
              </a:ext>
            </a:extLst>
          </p:cNvPr>
          <p:cNvGraphicFramePr>
            <a:graphicFrameLocks noGrp="1"/>
          </p:cNvGraphicFramePr>
          <p:nvPr>
            <p:extLst>
              <p:ext uri="{D42A27DB-BD31-4B8C-83A1-F6EECF244321}">
                <p14:modId xmlns:p14="http://schemas.microsoft.com/office/powerpoint/2010/main" val="3377653857"/>
              </p:ext>
            </p:extLst>
          </p:nvPr>
        </p:nvGraphicFramePr>
        <p:xfrm>
          <a:off x="1888761" y="1419165"/>
          <a:ext cx="7165300" cy="3721262"/>
        </p:xfrm>
        <a:graphic>
          <a:graphicData uri="http://schemas.openxmlformats.org/drawingml/2006/table">
            <a:tbl>
              <a:tblPr firstRow="1" bandRow="1">
                <a:tableStyleId>{5C22544A-7EE6-4342-B048-85BDC9FD1C3A}</a:tableStyleId>
              </a:tblPr>
              <a:tblGrid>
                <a:gridCol w="3582650">
                  <a:extLst>
                    <a:ext uri="{9D8B030D-6E8A-4147-A177-3AD203B41FA5}">
                      <a16:colId xmlns:a16="http://schemas.microsoft.com/office/drawing/2014/main" val="1141479076"/>
                    </a:ext>
                  </a:extLst>
                </a:gridCol>
                <a:gridCol w="3582650">
                  <a:extLst>
                    <a:ext uri="{9D8B030D-6E8A-4147-A177-3AD203B41FA5}">
                      <a16:colId xmlns:a16="http://schemas.microsoft.com/office/drawing/2014/main" val="3270160022"/>
                    </a:ext>
                  </a:extLst>
                </a:gridCol>
              </a:tblGrid>
              <a:tr h="622652">
                <a:tc>
                  <a:txBody>
                    <a:bodyPr/>
                    <a:lstStyle/>
                    <a:p>
                      <a:pPr algn="ctr"/>
                      <a:r>
                        <a:rPr lang="en-US" sz="2800" b="1" dirty="0">
                          <a:solidFill>
                            <a:schemeClr val="tx1">
                              <a:lumMod val="95000"/>
                              <a:lumOff val="5000"/>
                            </a:schemeClr>
                          </a:solidFill>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r>
                        <a:rPr lang="en-US" sz="2800" b="1" dirty="0">
                          <a:solidFill>
                            <a:schemeClr val="tx1">
                              <a:lumMod val="95000"/>
                              <a:lumOff val="5000"/>
                            </a:schemeClr>
                          </a:solidFill>
                        </a:rPr>
                        <a:t>RMSE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1955270983"/>
                  </a:ext>
                </a:extLst>
              </a:tr>
              <a:tr h="619722">
                <a:tc>
                  <a:txBody>
                    <a:bodyPr/>
                    <a:lstStyle/>
                    <a:p>
                      <a:pPr algn="ctr"/>
                      <a:r>
                        <a:rPr lang="en-US" sz="2800" b="1" dirty="0">
                          <a:solidFill>
                            <a:schemeClr val="tx1">
                              <a:lumMod val="95000"/>
                              <a:lumOff val="5000"/>
                            </a:schemeClr>
                          </a:solidFill>
                        </a:rPr>
                        <a:t>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i="0" u="none" strike="noStrike" cap="none" dirty="0">
                          <a:solidFill>
                            <a:schemeClr val="tx1">
                              <a:lumMod val="95000"/>
                              <a:lumOff val="5000"/>
                            </a:schemeClr>
                          </a:solidFill>
                          <a:effectLst/>
                          <a:latin typeface="+mn-lt"/>
                          <a:ea typeface="+mn-ea"/>
                          <a:cs typeface="+mn-cs"/>
                          <a:sym typeface="Arial"/>
                        </a:rPr>
                        <a:t>0.2851</a:t>
                      </a:r>
                      <a:endParaRPr lang="en-US" sz="28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164940"/>
                  </a:ext>
                </a:extLst>
              </a:tr>
              <a:tr h="619722">
                <a:tc>
                  <a:txBody>
                    <a:bodyPr/>
                    <a:lstStyle/>
                    <a:p>
                      <a:pPr algn="ctr"/>
                      <a:r>
                        <a:rPr lang="en-US" sz="2800" b="1" dirty="0">
                          <a:solidFill>
                            <a:schemeClr val="tx1">
                              <a:lumMod val="95000"/>
                              <a:lumOff val="5000"/>
                            </a:schemeClr>
                          </a:solidFill>
                        </a:rPr>
                        <a:t>Logistic</a:t>
                      </a:r>
                      <a:r>
                        <a:rPr lang="en-US" sz="2800" b="1" baseline="0" dirty="0">
                          <a:solidFill>
                            <a:schemeClr val="tx1">
                              <a:lumMod val="95000"/>
                              <a:lumOff val="5000"/>
                            </a:schemeClr>
                          </a:solidFill>
                        </a:rPr>
                        <a:t> Regression</a:t>
                      </a:r>
                      <a:endParaRPr lang="en-US" sz="28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i="0" u="none" strike="noStrike" cap="none" dirty="0">
                          <a:solidFill>
                            <a:schemeClr val="tx1">
                              <a:lumMod val="95000"/>
                              <a:lumOff val="5000"/>
                            </a:schemeClr>
                          </a:solidFill>
                          <a:effectLst/>
                          <a:latin typeface="+mn-lt"/>
                          <a:ea typeface="+mn-ea"/>
                          <a:cs typeface="+mn-cs"/>
                          <a:sym typeface="Arial"/>
                        </a:rPr>
                        <a:t>2.2533</a:t>
                      </a:r>
                      <a:endParaRPr lang="en-US" sz="28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182300"/>
                  </a:ext>
                </a:extLst>
              </a:tr>
              <a:tr h="619722">
                <a:tc>
                  <a:txBody>
                    <a:bodyPr/>
                    <a:lstStyle/>
                    <a:p>
                      <a:pPr algn="ctr"/>
                      <a:r>
                        <a:rPr lang="en-US" sz="2800" b="1" dirty="0">
                          <a:solidFill>
                            <a:schemeClr val="tx1">
                              <a:lumMod val="95000"/>
                              <a:lumOff val="5000"/>
                            </a:schemeClr>
                          </a:solidFill>
                        </a:rPr>
                        <a:t>Decision</a:t>
                      </a:r>
                      <a:r>
                        <a:rPr lang="en-US" sz="2800" b="1" baseline="0" dirty="0">
                          <a:solidFill>
                            <a:schemeClr val="tx1">
                              <a:lumMod val="95000"/>
                              <a:lumOff val="5000"/>
                            </a:schemeClr>
                          </a:solidFill>
                        </a:rPr>
                        <a:t> Tree</a:t>
                      </a:r>
                      <a:endParaRPr lang="en-US" sz="28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i="0" u="none" strike="noStrike" cap="none" dirty="0">
                          <a:solidFill>
                            <a:schemeClr val="tx1">
                              <a:lumMod val="95000"/>
                              <a:lumOff val="5000"/>
                            </a:schemeClr>
                          </a:solidFill>
                          <a:effectLst/>
                          <a:latin typeface="+mn-lt"/>
                          <a:ea typeface="+mn-ea"/>
                          <a:cs typeface="+mn-cs"/>
                          <a:sym typeface="Arial"/>
                        </a:rPr>
                        <a:t>0.0522</a:t>
                      </a:r>
                      <a:endParaRPr lang="en-US" sz="28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608062"/>
                  </a:ext>
                </a:extLst>
              </a:tr>
              <a:tr h="619722">
                <a:tc>
                  <a:txBody>
                    <a:bodyPr/>
                    <a:lstStyle/>
                    <a:p>
                      <a:pPr marL="0" algn="ctr" defTabSz="914400" rtl="0" eaLnBrk="1" latinLnBrk="0" hangingPunct="1"/>
                      <a:r>
                        <a:rPr lang="en-US" sz="2800" b="1" kern="1200" dirty="0">
                          <a:solidFill>
                            <a:schemeClr val="tx1"/>
                          </a:solidFill>
                          <a:latin typeface="+mn-lt"/>
                          <a:ea typeface="+mn-ea"/>
                          <a:cs typeface="+mn-cs"/>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en-US" sz="2800" b="1" dirty="0">
                          <a:solidFill>
                            <a:schemeClr val="tx1"/>
                          </a:solidFill>
                        </a:rPr>
                        <a:t>0.0593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4740134"/>
                  </a:ext>
                </a:extLst>
              </a:tr>
              <a:tr h="619722">
                <a:tc>
                  <a:txBody>
                    <a:bodyPr/>
                    <a:lstStyle/>
                    <a:p>
                      <a:pPr algn="ctr"/>
                      <a:r>
                        <a:rPr lang="en-US" sz="2800" b="1" dirty="0">
                          <a:solidFill>
                            <a:schemeClr val="tx1">
                              <a:lumMod val="95000"/>
                              <a:lumOff val="5000"/>
                            </a:schemeClr>
                          </a:solidFill>
                        </a:rPr>
                        <a:t>Multilinear</a:t>
                      </a:r>
                      <a:r>
                        <a:rPr lang="en-US" sz="2800" b="1" baseline="0" dirty="0">
                          <a:solidFill>
                            <a:schemeClr val="tx1">
                              <a:lumMod val="95000"/>
                              <a:lumOff val="5000"/>
                            </a:schemeClr>
                          </a:solidFill>
                        </a:rPr>
                        <a:t> Model</a:t>
                      </a:r>
                      <a:endParaRPr lang="en-US" sz="2800" b="1"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chemeClr val="tx1">
                              <a:lumMod val="95000"/>
                              <a:lumOff val="5000"/>
                            </a:schemeClr>
                          </a:solidFill>
                        </a:rPr>
                        <a:t>0.2854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9470955"/>
                  </a:ext>
                </a:extLst>
              </a:tr>
            </a:tbl>
          </a:graphicData>
        </a:graphic>
      </p:graphicFrame>
      <p:pic>
        <p:nvPicPr>
          <p:cNvPr id="4" name="Google Shape;356;p60"/>
          <p:cNvPicPr preferRelativeResize="0"/>
          <p:nvPr/>
        </p:nvPicPr>
        <p:blipFill rotWithShape="1">
          <a:blip r:embed="rId2">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101489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B21630-413F-3F41-8E1B-DF7494E255D7}"/>
              </a:ext>
            </a:extLst>
          </p:cNvPr>
          <p:cNvSpPr txBox="1"/>
          <p:nvPr/>
        </p:nvSpPr>
        <p:spPr>
          <a:xfrm>
            <a:off x="1307442" y="206935"/>
            <a:ext cx="8827858" cy="523220"/>
          </a:xfrm>
          <a:prstGeom prst="rect">
            <a:avLst/>
          </a:prstGeom>
          <a:noFill/>
        </p:spPr>
        <p:txBody>
          <a:bodyPr wrap="square" rtlCol="0">
            <a:spAutoFit/>
          </a:bodyPr>
          <a:lstStyle/>
          <a:p>
            <a:pPr algn="ctr"/>
            <a:r>
              <a:rPr lang="en-US" sz="2800" b="1" dirty="0">
                <a:solidFill>
                  <a:srgbClr val="002776"/>
                </a:solidFill>
                <a:latin typeface="Arial"/>
                <a:ea typeface="+mj-ea"/>
                <a:cs typeface="+mj-cs"/>
              </a:rPr>
              <a:t>Model Building  </a:t>
            </a:r>
          </a:p>
        </p:txBody>
      </p:sp>
      <p:cxnSp>
        <p:nvCxnSpPr>
          <p:cNvPr id="4" name="Straight Connector 3">
            <a:extLst>
              <a:ext uri="{FF2B5EF4-FFF2-40B4-BE49-F238E27FC236}">
                <a16:creationId xmlns:a16="http://schemas.microsoft.com/office/drawing/2014/main" id="{4378C091-F67C-C84A-925F-D58B8A1B881B}"/>
              </a:ext>
            </a:extLst>
          </p:cNvPr>
          <p:cNvCxnSpPr>
            <a:cxnSpLocks/>
          </p:cNvCxnSpPr>
          <p:nvPr/>
        </p:nvCxnSpPr>
        <p:spPr>
          <a:xfrm flipH="1">
            <a:off x="5887655" y="925250"/>
            <a:ext cx="9" cy="250375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C219CCFB-D694-D243-B7E4-7BD1E4E10FF9}"/>
              </a:ext>
            </a:extLst>
          </p:cNvPr>
          <p:cNvCxnSpPr/>
          <p:nvPr/>
        </p:nvCxnSpPr>
        <p:spPr>
          <a:xfrm flipV="1">
            <a:off x="1477700" y="3682972"/>
            <a:ext cx="8819909" cy="89704"/>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882D802-66B1-2F45-8F2E-6C77B3016626}"/>
              </a:ext>
            </a:extLst>
          </p:cNvPr>
          <p:cNvSpPr txBox="1"/>
          <p:nvPr/>
        </p:nvSpPr>
        <p:spPr>
          <a:xfrm>
            <a:off x="604604" y="1388835"/>
            <a:ext cx="4950484" cy="1200329"/>
          </a:xfrm>
          <a:prstGeom prst="rect">
            <a:avLst/>
          </a:prstGeom>
          <a:noFill/>
        </p:spPr>
        <p:txBody>
          <a:bodyPr wrap="square" rtlCol="0">
            <a:spAutoFit/>
          </a:bodyPr>
          <a:lstStyle/>
          <a:p>
            <a:r>
              <a:rPr lang="en-US" sz="2400" b="1" dirty="0">
                <a:solidFill>
                  <a:srgbClr val="002060"/>
                </a:solidFill>
              </a:rPr>
              <a:t>Data set details:  </a:t>
            </a:r>
          </a:p>
          <a:p>
            <a:r>
              <a:rPr lang="en-US" sz="2400" i="1" dirty="0">
                <a:latin typeface="Times New Roman" pitchFamily="18" charset="0"/>
                <a:cs typeface="Times New Roman" pitchFamily="18" charset="0"/>
              </a:rPr>
              <a:t>with 3 columns, 2 predictors and target is ‘Inventory’</a:t>
            </a:r>
          </a:p>
        </p:txBody>
      </p:sp>
      <p:sp>
        <p:nvSpPr>
          <p:cNvPr id="9" name="TextBox 8">
            <a:extLst>
              <a:ext uri="{FF2B5EF4-FFF2-40B4-BE49-F238E27FC236}">
                <a16:creationId xmlns:a16="http://schemas.microsoft.com/office/drawing/2014/main" id="{F115779E-F940-F648-A82D-C3A2BDD2541C}"/>
              </a:ext>
            </a:extLst>
          </p:cNvPr>
          <p:cNvSpPr txBox="1"/>
          <p:nvPr/>
        </p:nvSpPr>
        <p:spPr>
          <a:xfrm>
            <a:off x="604604" y="2485789"/>
            <a:ext cx="4950484" cy="1200329"/>
          </a:xfrm>
          <a:prstGeom prst="rect">
            <a:avLst/>
          </a:prstGeom>
          <a:noFill/>
        </p:spPr>
        <p:txBody>
          <a:bodyPr wrap="square" rtlCol="0">
            <a:spAutoFit/>
          </a:bodyPr>
          <a:lstStyle/>
          <a:p>
            <a:r>
              <a:rPr lang="en-US" sz="2400" b="1" dirty="0">
                <a:solidFill>
                  <a:srgbClr val="002060"/>
                </a:solidFill>
              </a:rPr>
              <a:t>Data Partition details: </a:t>
            </a:r>
          </a:p>
          <a:p>
            <a:r>
              <a:rPr lang="en-US" sz="2400" i="1" dirty="0">
                <a:latin typeface="Times New Roman" pitchFamily="18" charset="0"/>
                <a:cs typeface="Times New Roman" pitchFamily="18" charset="0"/>
              </a:rPr>
              <a:t>Train test split with 80% of data for training and 20% of data for testing</a:t>
            </a:r>
          </a:p>
        </p:txBody>
      </p:sp>
      <p:sp>
        <p:nvSpPr>
          <p:cNvPr id="11" name="TextBox 10">
            <a:extLst>
              <a:ext uri="{FF2B5EF4-FFF2-40B4-BE49-F238E27FC236}">
                <a16:creationId xmlns:a16="http://schemas.microsoft.com/office/drawing/2014/main" id="{30296E68-CB6A-8C45-ADC1-3B4598E955E4}"/>
              </a:ext>
            </a:extLst>
          </p:cNvPr>
          <p:cNvSpPr txBox="1"/>
          <p:nvPr/>
        </p:nvSpPr>
        <p:spPr>
          <a:xfrm>
            <a:off x="5887664" y="1573502"/>
            <a:ext cx="5699733" cy="1569660"/>
          </a:xfrm>
          <a:prstGeom prst="rect">
            <a:avLst/>
          </a:prstGeom>
          <a:noFill/>
        </p:spPr>
        <p:txBody>
          <a:bodyPr wrap="square" rtlCol="0">
            <a:spAutoFit/>
          </a:bodyPr>
          <a:lstStyle/>
          <a:p>
            <a:r>
              <a:rPr lang="en-US" sz="2400" b="1" dirty="0">
                <a:solidFill>
                  <a:srgbClr val="002060"/>
                </a:solidFill>
              </a:rPr>
              <a:t>Algorithm details and configuration: </a:t>
            </a:r>
          </a:p>
          <a:p>
            <a:endParaRPr lang="en-US" sz="2400" dirty="0"/>
          </a:p>
          <a:p>
            <a:r>
              <a:rPr lang="en-US" sz="2400" i="1" dirty="0">
                <a:latin typeface="Times New Roman" pitchFamily="18" charset="0"/>
                <a:cs typeface="Times New Roman" pitchFamily="18" charset="0"/>
              </a:rPr>
              <a:t>Random Forest algorithm with 200 trees with balanced data using Robust scaler</a:t>
            </a:r>
          </a:p>
        </p:txBody>
      </p:sp>
      <p:sp>
        <p:nvSpPr>
          <p:cNvPr id="13" name="TextBox 12">
            <a:extLst>
              <a:ext uri="{FF2B5EF4-FFF2-40B4-BE49-F238E27FC236}">
                <a16:creationId xmlns:a16="http://schemas.microsoft.com/office/drawing/2014/main" id="{5FFCB7A1-DCE2-F74C-94D5-6CAB87933055}"/>
              </a:ext>
            </a:extLst>
          </p:cNvPr>
          <p:cNvSpPr txBox="1"/>
          <p:nvPr/>
        </p:nvSpPr>
        <p:spPr>
          <a:xfrm>
            <a:off x="770888" y="925250"/>
            <a:ext cx="4950484" cy="461665"/>
          </a:xfrm>
          <a:prstGeom prst="rect">
            <a:avLst/>
          </a:prstGeom>
          <a:noFill/>
        </p:spPr>
        <p:txBody>
          <a:bodyPr wrap="square" rtlCol="0">
            <a:spAutoFit/>
          </a:bodyPr>
          <a:lstStyle/>
          <a:p>
            <a:r>
              <a:rPr lang="en-US" sz="2400" b="1" dirty="0"/>
              <a:t>Model – Random Forest Regressor</a:t>
            </a:r>
          </a:p>
        </p:txBody>
      </p:sp>
      <p:pic>
        <p:nvPicPr>
          <p:cNvPr id="16" name="Picture 15">
            <a:extLst>
              <a:ext uri="{FF2B5EF4-FFF2-40B4-BE49-F238E27FC236}">
                <a16:creationId xmlns:a16="http://schemas.microsoft.com/office/drawing/2014/main" id="{65B667BA-8C24-D649-B8B9-A2C1E6216F9C}"/>
              </a:ext>
            </a:extLst>
          </p:cNvPr>
          <p:cNvPicPr>
            <a:picLocks noChangeAspect="1"/>
          </p:cNvPicPr>
          <p:nvPr/>
        </p:nvPicPr>
        <p:blipFill>
          <a:blip r:embed="rId2"/>
          <a:stretch>
            <a:fillRect/>
          </a:stretch>
        </p:blipFill>
        <p:spPr>
          <a:xfrm>
            <a:off x="9295755" y="100246"/>
            <a:ext cx="1187051" cy="411359"/>
          </a:xfrm>
          <a:prstGeom prst="rect">
            <a:avLst/>
          </a:prstGeom>
        </p:spPr>
      </p:pic>
      <p:pic>
        <p:nvPicPr>
          <p:cNvPr id="7" name="Picture 6">
            <a:extLst>
              <a:ext uri="{FF2B5EF4-FFF2-40B4-BE49-F238E27FC236}">
                <a16:creationId xmlns:a16="http://schemas.microsoft.com/office/drawing/2014/main" id="{398FC47E-C1B7-42A0-96C6-3C55A8EDFB18}"/>
              </a:ext>
            </a:extLst>
          </p:cNvPr>
          <p:cNvPicPr>
            <a:picLocks noChangeAspect="1"/>
          </p:cNvPicPr>
          <p:nvPr/>
        </p:nvPicPr>
        <p:blipFill>
          <a:blip r:embed="rId3"/>
          <a:stretch>
            <a:fillRect/>
          </a:stretch>
        </p:blipFill>
        <p:spPr>
          <a:xfrm>
            <a:off x="2136567" y="4157282"/>
            <a:ext cx="6837041" cy="1124394"/>
          </a:xfrm>
          <a:prstGeom prst="rect">
            <a:avLst/>
          </a:prstGeom>
          <a:ln w="12700">
            <a:solidFill>
              <a:schemeClr val="tx1"/>
            </a:solidFill>
          </a:ln>
        </p:spPr>
      </p:pic>
      <p:sp>
        <p:nvSpPr>
          <p:cNvPr id="14" name="TextBox 13">
            <a:extLst>
              <a:ext uri="{FF2B5EF4-FFF2-40B4-BE49-F238E27FC236}">
                <a16:creationId xmlns:a16="http://schemas.microsoft.com/office/drawing/2014/main" id="{EC945296-CC3E-449A-914B-D75D15FD2349}"/>
              </a:ext>
            </a:extLst>
          </p:cNvPr>
          <p:cNvSpPr txBox="1"/>
          <p:nvPr/>
        </p:nvSpPr>
        <p:spPr>
          <a:xfrm>
            <a:off x="4156765" y="5751342"/>
            <a:ext cx="3129212" cy="461665"/>
          </a:xfrm>
          <a:prstGeom prst="rect">
            <a:avLst/>
          </a:prstGeom>
          <a:noFill/>
        </p:spPr>
        <p:txBody>
          <a:bodyPr wrap="square" rtlCol="0">
            <a:spAutoFit/>
          </a:bodyPr>
          <a:lstStyle/>
          <a:p>
            <a:r>
              <a:rPr lang="en-IN" sz="2400" b="1" dirty="0">
                <a:solidFill>
                  <a:srgbClr val="00B050"/>
                </a:solidFill>
              </a:rPr>
              <a:t>Test Accuracy : 99% </a:t>
            </a:r>
          </a:p>
        </p:txBody>
      </p:sp>
    </p:spTree>
    <p:extLst>
      <p:ext uri="{BB962C8B-B14F-4D97-AF65-F5344CB8AC3E}">
        <p14:creationId xmlns:p14="http://schemas.microsoft.com/office/powerpoint/2010/main" val="1569935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5;p60"/>
          <p:cNvSpPr txBox="1"/>
          <p:nvPr/>
        </p:nvSpPr>
        <p:spPr>
          <a:xfrm>
            <a:off x="1902791" y="17805"/>
            <a:ext cx="6476711" cy="61041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800" b="1" dirty="0">
                <a:solidFill>
                  <a:srgbClr val="002776"/>
                </a:solidFill>
                <a:latin typeface="Arial"/>
                <a:ea typeface="Arial"/>
                <a:cs typeface="Arial"/>
                <a:sym typeface="Arial"/>
              </a:rPr>
              <a:t>Model deployment</a:t>
            </a:r>
            <a:endParaRPr lang="en-US" sz="2800" dirty="0"/>
          </a:p>
        </p:txBody>
      </p:sp>
      <p:sp>
        <p:nvSpPr>
          <p:cNvPr id="5" name="TextBox 4">
            <a:extLst>
              <a:ext uri="{FF2B5EF4-FFF2-40B4-BE49-F238E27FC236}">
                <a16:creationId xmlns:a16="http://schemas.microsoft.com/office/drawing/2014/main" id="{E051E25A-C329-4B6E-92CE-5ED76F70A0FA}"/>
              </a:ext>
            </a:extLst>
          </p:cNvPr>
          <p:cNvSpPr txBox="1"/>
          <p:nvPr/>
        </p:nvSpPr>
        <p:spPr>
          <a:xfrm>
            <a:off x="6096001" y="4901202"/>
            <a:ext cx="6096000" cy="1938992"/>
          </a:xfrm>
          <a:prstGeom prst="rect">
            <a:avLst/>
          </a:prstGeom>
          <a:noFill/>
        </p:spPr>
        <p:txBody>
          <a:bodyPr wrap="square" rtlCol="0">
            <a:spAutoFit/>
          </a:bodyPr>
          <a:lstStyle/>
          <a:p>
            <a:r>
              <a:rPr lang="en-US" sz="2400" dirty="0"/>
              <a:t>Model is deployed using Streamlit in Python.</a:t>
            </a:r>
          </a:p>
          <a:p>
            <a:r>
              <a:rPr lang="en-US" sz="2400" dirty="0"/>
              <a:t>Model can predict Inventory values based on ‘Product type’ and  ‘Sales’</a:t>
            </a:r>
          </a:p>
          <a:p>
            <a:r>
              <a:rPr lang="en-US" sz="2400" dirty="0"/>
              <a:t>e.g.: Predicted value for ‘Product Type’ 8 and Sales on day 5 the available inventory:  ‘50’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210" y="4901202"/>
            <a:ext cx="5568499" cy="1328580"/>
          </a:xfrm>
          <a:prstGeom prst="rect">
            <a:avLst/>
          </a:prstGeom>
          <a:ln w="12700">
            <a:solidFill>
              <a:schemeClr val="tx1"/>
            </a:solidFill>
          </a:ln>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4314" y="628218"/>
            <a:ext cx="8433792" cy="3963262"/>
          </a:xfrm>
          <a:prstGeom prst="rect">
            <a:avLst/>
          </a:prstGeom>
          <a:ln w="12700">
            <a:solidFill>
              <a:schemeClr val="tx1"/>
            </a:solidFill>
          </a:ln>
        </p:spPr>
      </p:pic>
      <p:pic>
        <p:nvPicPr>
          <p:cNvPr id="8" name="Google Shape;356;p60"/>
          <p:cNvPicPr preferRelativeResize="0"/>
          <p:nvPr/>
        </p:nvPicPr>
        <p:blipFill rotWithShape="1">
          <a:blip r:embed="rId4">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3940171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60"/>
          <p:cNvSpPr txBox="1"/>
          <p:nvPr/>
        </p:nvSpPr>
        <p:spPr>
          <a:xfrm>
            <a:off x="1883663" y="658010"/>
            <a:ext cx="6435525" cy="954107"/>
          </a:xfrm>
          <a:prstGeom prst="rect">
            <a:avLst/>
          </a:prstGeom>
          <a:noFill/>
          <a:ln>
            <a:noFill/>
          </a:ln>
        </p:spPr>
        <p:txBody>
          <a:bodyPr spcFirstLastPara="1" wrap="square" lIns="91425" tIns="45700" rIns="91425" bIns="45700" anchor="t" anchorCtr="0">
            <a:noAutofit/>
          </a:bodyPr>
          <a:lstStyle/>
          <a:p>
            <a:r>
              <a:rPr lang="en-US" sz="2800" b="1" dirty="0">
                <a:solidFill>
                  <a:srgbClr val="002776"/>
                </a:solidFill>
                <a:latin typeface="Arial"/>
                <a:ea typeface="Arial"/>
                <a:cs typeface="Arial"/>
                <a:sym typeface="Arial"/>
              </a:rPr>
              <a:t>Challenges faced</a:t>
            </a:r>
            <a:endParaRPr lang="en-US" sz="2800" dirty="0"/>
          </a:p>
        </p:txBody>
      </p:sp>
      <p:pic>
        <p:nvPicPr>
          <p:cNvPr id="356" name="Google Shape;356;p60"/>
          <p:cNvPicPr preferRelativeResize="0"/>
          <p:nvPr/>
        </p:nvPicPr>
        <p:blipFill rotWithShape="1">
          <a:blip r:embed="rId3">
            <a:alphaModFix/>
          </a:blip>
          <a:srcRect/>
          <a:stretch/>
        </p:blipFill>
        <p:spPr>
          <a:xfrm>
            <a:off x="10116525" y="216859"/>
            <a:ext cx="1187051" cy="411359"/>
          </a:xfrm>
          <a:prstGeom prst="rect">
            <a:avLst/>
          </a:prstGeom>
          <a:noFill/>
          <a:ln>
            <a:noFill/>
          </a:ln>
        </p:spPr>
      </p:pic>
      <p:sp>
        <p:nvSpPr>
          <p:cNvPr id="10" name="TextBox 9">
            <a:extLst>
              <a:ext uri="{FF2B5EF4-FFF2-40B4-BE49-F238E27FC236}">
                <a16:creationId xmlns:a16="http://schemas.microsoft.com/office/drawing/2014/main" id="{E051E25A-C329-4B6E-92CE-5ED76F70A0FA}"/>
              </a:ext>
            </a:extLst>
          </p:cNvPr>
          <p:cNvSpPr txBox="1"/>
          <p:nvPr/>
        </p:nvSpPr>
        <p:spPr>
          <a:xfrm>
            <a:off x="1879104" y="1621826"/>
            <a:ext cx="8433792" cy="707886"/>
          </a:xfrm>
          <a:prstGeom prst="rect">
            <a:avLst/>
          </a:prstGeom>
          <a:noFill/>
        </p:spPr>
        <p:txBody>
          <a:bodyPr wrap="square" rtlCol="0">
            <a:spAutoFit/>
          </a:bodyPr>
          <a:lstStyle/>
          <a:p>
            <a:r>
              <a:rPr lang="en-US" sz="2000" dirty="0"/>
              <a:t>Choosing the right combination of model using grid search.</a:t>
            </a:r>
          </a:p>
          <a:p>
            <a:r>
              <a:rPr lang="en-US" sz="2000" dirty="0"/>
              <a:t>Challenge was the time taken for the loop to check various combinations </a:t>
            </a:r>
          </a:p>
        </p:txBody>
      </p:sp>
      <p:sp>
        <p:nvSpPr>
          <p:cNvPr id="8" name="Google Shape;443;p70">
            <a:extLst>
              <a:ext uri="{FF2B5EF4-FFF2-40B4-BE49-F238E27FC236}">
                <a16:creationId xmlns:a16="http://schemas.microsoft.com/office/drawing/2014/main" id="{DB3084AB-7F70-4C52-8B2E-89DE6FC3C800}"/>
              </a:ext>
            </a:extLst>
          </p:cNvPr>
          <p:cNvSpPr txBox="1"/>
          <p:nvPr/>
        </p:nvSpPr>
        <p:spPr>
          <a:xfrm>
            <a:off x="1786957" y="3599331"/>
            <a:ext cx="4365471" cy="523220"/>
          </a:xfrm>
          <a:prstGeom prst="rect">
            <a:avLst/>
          </a:prstGeom>
          <a:noFill/>
          <a:ln>
            <a:noFill/>
          </a:ln>
        </p:spPr>
        <p:txBody>
          <a:bodyPr spcFirstLastPara="1" wrap="square" lIns="91425" tIns="45700" rIns="91425" bIns="45700" anchor="t" anchorCtr="0">
            <a:noAutofit/>
          </a:bodyPr>
          <a:lstStyle/>
          <a:p>
            <a:r>
              <a:rPr lang="en-US" sz="2800" b="1" dirty="0">
                <a:solidFill>
                  <a:srgbClr val="002776"/>
                </a:solidFill>
                <a:latin typeface="Arial"/>
                <a:ea typeface="Arial"/>
                <a:cs typeface="Arial"/>
                <a:sym typeface="Arial"/>
              </a:rPr>
              <a:t>How did you overcome?</a:t>
            </a:r>
            <a:endParaRPr dirty="0"/>
          </a:p>
        </p:txBody>
      </p:sp>
      <p:sp>
        <p:nvSpPr>
          <p:cNvPr id="9" name="TextBox 8">
            <a:extLst>
              <a:ext uri="{FF2B5EF4-FFF2-40B4-BE49-F238E27FC236}">
                <a16:creationId xmlns:a16="http://schemas.microsoft.com/office/drawing/2014/main" id="{5255EF1F-BCD1-4340-9467-E000C90D3239}"/>
              </a:ext>
            </a:extLst>
          </p:cNvPr>
          <p:cNvSpPr txBox="1"/>
          <p:nvPr/>
        </p:nvSpPr>
        <p:spPr>
          <a:xfrm>
            <a:off x="1786956" y="4316928"/>
            <a:ext cx="8433792" cy="1015663"/>
          </a:xfrm>
          <a:prstGeom prst="rect">
            <a:avLst/>
          </a:prstGeom>
          <a:noFill/>
        </p:spPr>
        <p:txBody>
          <a:bodyPr wrap="square" rtlCol="0">
            <a:spAutoFit/>
          </a:bodyPr>
          <a:lstStyle/>
          <a:p>
            <a:r>
              <a:rPr lang="en-US" sz="2000" dirty="0"/>
              <a:t>We had to keep the system running for long hours</a:t>
            </a:r>
          </a:p>
          <a:p>
            <a:endParaRPr lang="en-US" sz="2000" dirty="0"/>
          </a:p>
          <a:p>
            <a:endParaRPr lang="en-US" sz="2000" dirty="0"/>
          </a:p>
        </p:txBody>
      </p:sp>
    </p:spTree>
    <p:extLst>
      <p:ext uri="{BB962C8B-B14F-4D97-AF65-F5344CB8AC3E}">
        <p14:creationId xmlns:p14="http://schemas.microsoft.com/office/powerpoint/2010/main" val="2646938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4964C81-60FD-4E39-9C0B-7030AC15DA3A}"/>
              </a:ext>
            </a:extLst>
          </p:cNvPr>
          <p:cNvSpPr>
            <a:spLocks noGrp="1"/>
          </p:cNvSpPr>
          <p:nvPr>
            <p:ph type="body" sz="quarter" idx="3"/>
          </p:nvPr>
        </p:nvSpPr>
        <p:spPr>
          <a:xfrm>
            <a:off x="3324068" y="2605088"/>
            <a:ext cx="5183188" cy="823912"/>
          </a:xfrm>
        </p:spPr>
        <p:txBody>
          <a:bodyPr>
            <a:normAutofit lnSpcReduction="10000"/>
          </a:bodyPr>
          <a:lstStyle/>
          <a:p>
            <a:pPr algn="ctr"/>
            <a:r>
              <a:rPr lang="en-IN" sz="5400" dirty="0"/>
              <a:t>Thank you</a:t>
            </a:r>
          </a:p>
        </p:txBody>
      </p:sp>
      <p:pic>
        <p:nvPicPr>
          <p:cNvPr id="3" name="Google Shape;356;p60"/>
          <p:cNvPicPr preferRelativeResize="0"/>
          <p:nvPr/>
        </p:nvPicPr>
        <p:blipFill rotWithShape="1">
          <a:blip r:embed="rId2">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104643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346775"/>
            <a:ext cx="9401971" cy="1372986"/>
          </a:xfrm>
        </p:spPr>
        <p:txBody>
          <a:bodyPr>
            <a:noAutofit/>
          </a:bodyPr>
          <a:lstStyle/>
          <a:p>
            <a:pPr algn="just">
              <a:lnSpc>
                <a:spcPct val="150000"/>
              </a:lnSpc>
              <a:spcBef>
                <a:spcPts val="1000"/>
              </a:spcBef>
              <a:buClr>
                <a:schemeClr val="bg2">
                  <a:lumMod val="40000"/>
                  <a:lumOff val="60000"/>
                </a:schemeClr>
              </a:buClr>
              <a:buSzPct val="80000"/>
            </a:pPr>
            <a:r>
              <a:rPr lang="en-NZ" sz="2200" b="1" dirty="0">
                <a:solidFill>
                  <a:schemeClr val="accent2">
                    <a:lumMod val="75000"/>
                  </a:schemeClr>
                </a:solidFill>
              </a:rPr>
              <a:t>Poor inventory management leads to a loss in sales which in turn paints an inaccurate picture of lower demand for certain items, making future order predictions based on that past data inherently inaccurate.</a:t>
            </a:r>
          </a:p>
        </p:txBody>
      </p:sp>
      <p:sp>
        <p:nvSpPr>
          <p:cNvPr id="3" name="Text Placeholder 2"/>
          <p:cNvSpPr>
            <a:spLocks noGrp="1"/>
          </p:cNvSpPr>
          <p:nvPr>
            <p:ph type="body" sz="half" idx="2"/>
          </p:nvPr>
        </p:nvSpPr>
        <p:spPr>
          <a:xfrm>
            <a:off x="1154954" y="4389120"/>
            <a:ext cx="9401971" cy="1630680"/>
          </a:xfrm>
        </p:spPr>
        <p:txBody>
          <a:bodyPr vert="horz" lIns="91440" tIns="45720" rIns="91440" bIns="45720" rtlCol="0" anchor="ctr">
            <a:noAutofit/>
          </a:bodyPr>
          <a:lstStyle/>
          <a:p>
            <a:pPr algn="just">
              <a:lnSpc>
                <a:spcPct val="150000"/>
              </a:lnSpc>
              <a:buClr>
                <a:schemeClr val="bg2">
                  <a:lumMod val="40000"/>
                  <a:lumOff val="60000"/>
                </a:schemeClr>
              </a:buClr>
              <a:buSzPct val="80000"/>
            </a:pPr>
            <a:r>
              <a:rPr lang="en-US" sz="2200" b="1" dirty="0">
                <a:solidFill>
                  <a:schemeClr val="accent2">
                    <a:lumMod val="75000"/>
                  </a:schemeClr>
                </a:solidFill>
                <a:latin typeface="+mj-lt"/>
                <a:ea typeface="+mj-ea"/>
                <a:cs typeface="+mj-cs"/>
              </a:rPr>
              <a:t>The objective  is having efficient inventory management system, where in based on the provided data set, minimum inventory must be predicted with a buffer of 10%  for the success of inventory system .</a:t>
            </a:r>
          </a:p>
        </p:txBody>
      </p:sp>
      <p:sp>
        <p:nvSpPr>
          <p:cNvPr id="4" name="TextBox 3">
            <a:extLst>
              <a:ext uri="{FF2B5EF4-FFF2-40B4-BE49-F238E27FC236}">
                <a16:creationId xmlns:a16="http://schemas.microsoft.com/office/drawing/2014/main" id="{2CF744CD-1D55-4CBA-9E52-1DF18B8A832A}"/>
              </a:ext>
            </a:extLst>
          </p:cNvPr>
          <p:cNvSpPr txBox="1"/>
          <p:nvPr/>
        </p:nvSpPr>
        <p:spPr>
          <a:xfrm>
            <a:off x="1154954" y="762000"/>
            <a:ext cx="3585858" cy="584775"/>
          </a:xfrm>
          <a:prstGeom prst="rect">
            <a:avLst/>
          </a:prstGeom>
          <a:noFill/>
        </p:spPr>
        <p:txBody>
          <a:bodyPr wrap="square" rtlCol="0">
            <a:spAutoFit/>
          </a:bodyPr>
          <a:lstStyle/>
          <a:p>
            <a:r>
              <a:rPr lang="en-US" sz="3200" b="1" dirty="0">
                <a:solidFill>
                  <a:schemeClr val="accent1">
                    <a:lumMod val="50000"/>
                  </a:schemeClr>
                </a:solidFill>
                <a:latin typeface="+mn-lt"/>
              </a:rPr>
              <a:t>Business Problem:</a:t>
            </a:r>
            <a:endParaRPr lang="en-IN" sz="3200" dirty="0"/>
          </a:p>
        </p:txBody>
      </p:sp>
      <p:sp>
        <p:nvSpPr>
          <p:cNvPr id="5" name="TextBox 4">
            <a:extLst>
              <a:ext uri="{FF2B5EF4-FFF2-40B4-BE49-F238E27FC236}">
                <a16:creationId xmlns:a16="http://schemas.microsoft.com/office/drawing/2014/main" id="{F2952AB8-5355-4BFC-BDB4-B074D01FB31E}"/>
              </a:ext>
            </a:extLst>
          </p:cNvPr>
          <p:cNvSpPr txBox="1"/>
          <p:nvPr/>
        </p:nvSpPr>
        <p:spPr>
          <a:xfrm>
            <a:off x="1154954" y="3532349"/>
            <a:ext cx="3585858" cy="584775"/>
          </a:xfrm>
          <a:prstGeom prst="rect">
            <a:avLst/>
          </a:prstGeom>
          <a:noFill/>
        </p:spPr>
        <p:txBody>
          <a:bodyPr wrap="square" rtlCol="0">
            <a:spAutoFit/>
          </a:bodyPr>
          <a:lstStyle/>
          <a:p>
            <a:r>
              <a:rPr lang="en-US" sz="3200" b="1" dirty="0">
                <a:solidFill>
                  <a:schemeClr val="accent1">
                    <a:lumMod val="50000"/>
                  </a:schemeClr>
                </a:solidFill>
                <a:latin typeface="+mn-lt"/>
              </a:rPr>
              <a:t>Objective:</a:t>
            </a:r>
            <a:endParaRPr lang="en-IN" sz="3200" dirty="0"/>
          </a:p>
        </p:txBody>
      </p:sp>
      <p:pic>
        <p:nvPicPr>
          <p:cNvPr id="6" name="Google Shape;356;p60"/>
          <p:cNvPicPr preferRelativeResize="0"/>
          <p:nvPr/>
        </p:nvPicPr>
        <p:blipFill rotWithShape="1">
          <a:blip r:embed="rId2">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374647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1FFA-1B31-461C-B9B3-61D2425B5F2D}"/>
              </a:ext>
            </a:extLst>
          </p:cNvPr>
          <p:cNvSpPr>
            <a:spLocks noGrp="1"/>
          </p:cNvSpPr>
          <p:nvPr>
            <p:ph type="title"/>
          </p:nvPr>
        </p:nvSpPr>
        <p:spPr>
          <a:xfrm>
            <a:off x="4124146" y="390988"/>
            <a:ext cx="3943707" cy="590931"/>
          </a:xfrm>
          <a:noFill/>
        </p:spPr>
        <p:txBody>
          <a:bodyPr wrap="square" rtlCol="0">
            <a:spAutoFit/>
          </a:bodyPr>
          <a:lstStyle/>
          <a:p>
            <a:pPr algn="ctr"/>
            <a:r>
              <a:rPr lang="en-IN" sz="3600" b="1" dirty="0">
                <a:solidFill>
                  <a:schemeClr val="accent1">
                    <a:lumMod val="50000"/>
                  </a:schemeClr>
                </a:solidFill>
                <a:latin typeface="+mn-lt"/>
                <a:ea typeface="+mn-ea"/>
                <a:cs typeface="+mn-cs"/>
              </a:rPr>
              <a:t>Project Flow</a:t>
            </a:r>
          </a:p>
        </p:txBody>
      </p:sp>
      <p:graphicFrame>
        <p:nvGraphicFramePr>
          <p:cNvPr id="4" name="Diagram 3">
            <a:extLst>
              <a:ext uri="{FF2B5EF4-FFF2-40B4-BE49-F238E27FC236}">
                <a16:creationId xmlns:a16="http://schemas.microsoft.com/office/drawing/2014/main" id="{0D7FC2FE-2443-4D8C-8F9A-734A02F5EB7D}"/>
              </a:ext>
            </a:extLst>
          </p:cNvPr>
          <p:cNvGraphicFramePr/>
          <p:nvPr>
            <p:extLst>
              <p:ext uri="{D42A27DB-BD31-4B8C-83A1-F6EECF244321}">
                <p14:modId xmlns:p14="http://schemas.microsoft.com/office/powerpoint/2010/main" val="2114212020"/>
              </p:ext>
            </p:extLst>
          </p:nvPr>
        </p:nvGraphicFramePr>
        <p:xfrm>
          <a:off x="633044" y="1153550"/>
          <a:ext cx="11029073" cy="53175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oogle Shape;356;p60"/>
          <p:cNvPicPr preferRelativeResize="0"/>
          <p:nvPr/>
        </p:nvPicPr>
        <p:blipFill rotWithShape="1">
          <a:blip r:embed="rId7">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3772090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6807D3-B0B5-4BCE-9F44-0A2E0DEFC700}"/>
              </a:ext>
            </a:extLst>
          </p:cNvPr>
          <p:cNvSpPr txBox="1">
            <a:spLocks/>
          </p:cNvSpPr>
          <p:nvPr/>
        </p:nvSpPr>
        <p:spPr>
          <a:xfrm>
            <a:off x="351692" y="165034"/>
            <a:ext cx="3803150" cy="14246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b="1" kern="1200" dirty="0">
                <a:solidFill>
                  <a:schemeClr val="accent1">
                    <a:lumMod val="50000"/>
                  </a:schemeClr>
                </a:solidFill>
                <a:latin typeface="+mn-lt"/>
                <a:ea typeface="+mj-ea"/>
                <a:cs typeface="+mj-cs"/>
              </a:rPr>
              <a:t>Data Exploration</a:t>
            </a:r>
          </a:p>
        </p:txBody>
      </p:sp>
      <p:sp>
        <p:nvSpPr>
          <p:cNvPr id="3" name="Text Placeholder 2">
            <a:extLst>
              <a:ext uri="{FF2B5EF4-FFF2-40B4-BE49-F238E27FC236}">
                <a16:creationId xmlns:a16="http://schemas.microsoft.com/office/drawing/2014/main" id="{7DF22C73-4018-405C-9668-C82DC1CEA792}"/>
              </a:ext>
            </a:extLst>
          </p:cNvPr>
          <p:cNvSpPr>
            <a:spLocks noGrp="1"/>
          </p:cNvSpPr>
          <p:nvPr>
            <p:ph type="body" idx="1"/>
          </p:nvPr>
        </p:nvSpPr>
        <p:spPr>
          <a:xfrm>
            <a:off x="225084" y="1786597"/>
            <a:ext cx="4107766" cy="4240274"/>
          </a:xfrm>
        </p:spPr>
        <p:txBody>
          <a:bodyPr vert="horz" lIns="91440" tIns="45720" rIns="91440" bIns="45720" rtlCol="0">
            <a:normAutofit/>
          </a:bodyPr>
          <a:lstStyle/>
          <a:p>
            <a:pPr marL="342900" indent="-228600" algn="just">
              <a:buFont typeface="Arial" panose="020B0604020202020204" pitchFamily="34" charset="0"/>
              <a:buChar char="•"/>
            </a:pPr>
            <a:r>
              <a:rPr lang="en-US" sz="2200" dirty="0">
                <a:solidFill>
                  <a:schemeClr val="accent2"/>
                </a:solidFill>
              </a:rPr>
              <a:t>Two data sets provided</a:t>
            </a:r>
          </a:p>
          <a:p>
            <a:pPr marL="800100" lvl="1" indent="-228600" algn="just">
              <a:buFont typeface="Arial" panose="020B0604020202020204" pitchFamily="34" charset="0"/>
              <a:buChar char="•"/>
            </a:pPr>
            <a:r>
              <a:rPr lang="en-US" dirty="0">
                <a:solidFill>
                  <a:schemeClr val="tx2"/>
                </a:solidFill>
              </a:rPr>
              <a:t>Product Revenue Data</a:t>
            </a:r>
          </a:p>
          <a:p>
            <a:pPr marL="800100" lvl="1" indent="-228600" algn="just">
              <a:buFont typeface="Arial" panose="020B0604020202020204" pitchFamily="34" charset="0"/>
              <a:buChar char="•"/>
            </a:pPr>
            <a:r>
              <a:rPr lang="en-US" dirty="0">
                <a:solidFill>
                  <a:schemeClr val="tx2"/>
                </a:solidFill>
              </a:rPr>
              <a:t>Product Detail Data</a:t>
            </a:r>
          </a:p>
          <a:p>
            <a:pPr marL="342900" indent="-228600" algn="just">
              <a:buFont typeface="Arial" panose="020B0604020202020204" pitchFamily="34" charset="0"/>
              <a:buChar char="•"/>
            </a:pPr>
            <a:r>
              <a:rPr lang="en-US" sz="2200" dirty="0">
                <a:solidFill>
                  <a:schemeClr val="accent2"/>
                </a:solidFill>
              </a:rPr>
              <a:t>Datasets  are merged based on unique column ‘Product type’ for analysis </a:t>
            </a:r>
          </a:p>
          <a:p>
            <a:pPr marL="800100" lvl="1" indent="-228600" algn="just">
              <a:buFont typeface="Arial" panose="020B0604020202020204" pitchFamily="34" charset="0"/>
              <a:buChar char="•"/>
            </a:pPr>
            <a:r>
              <a:rPr lang="en-US" dirty="0">
                <a:solidFill>
                  <a:schemeClr val="tx2"/>
                </a:solidFill>
              </a:rPr>
              <a:t>Rows: </a:t>
            </a:r>
            <a:r>
              <a:rPr lang="en-US" dirty="0">
                <a:solidFill>
                  <a:schemeClr val="accent2">
                    <a:lumMod val="75000"/>
                  </a:schemeClr>
                </a:solidFill>
              </a:rPr>
              <a:t>1017209</a:t>
            </a:r>
          </a:p>
          <a:p>
            <a:pPr marL="800100" lvl="1" indent="-228600" algn="just">
              <a:buFont typeface="Arial" panose="020B0604020202020204" pitchFamily="34" charset="0"/>
              <a:buChar char="•"/>
            </a:pPr>
            <a:r>
              <a:rPr lang="en-US" dirty="0">
                <a:solidFill>
                  <a:schemeClr val="tx2"/>
                </a:solidFill>
              </a:rPr>
              <a:t>Features: </a:t>
            </a:r>
            <a:r>
              <a:rPr lang="en-US" dirty="0">
                <a:solidFill>
                  <a:schemeClr val="accent2">
                    <a:lumMod val="75000"/>
                  </a:schemeClr>
                </a:solidFill>
              </a:rPr>
              <a:t>10</a:t>
            </a:r>
          </a:p>
          <a:p>
            <a:pPr marL="800100" lvl="1" indent="-228600" algn="just">
              <a:buFont typeface="Arial" panose="020B0604020202020204" pitchFamily="34" charset="0"/>
              <a:buChar char="•"/>
            </a:pPr>
            <a:r>
              <a:rPr lang="en-US" dirty="0">
                <a:solidFill>
                  <a:schemeClr val="tx2"/>
                </a:solidFill>
              </a:rPr>
              <a:t>Categorical: </a:t>
            </a:r>
            <a:r>
              <a:rPr lang="en-US" dirty="0">
                <a:solidFill>
                  <a:schemeClr val="accent2">
                    <a:lumMod val="75000"/>
                  </a:schemeClr>
                </a:solidFill>
              </a:rPr>
              <a:t>6</a:t>
            </a:r>
          </a:p>
          <a:p>
            <a:pPr marL="800100" lvl="1" indent="-228600" algn="just">
              <a:buFont typeface="Arial" panose="020B0604020202020204" pitchFamily="34" charset="0"/>
              <a:buChar char="•"/>
            </a:pPr>
            <a:r>
              <a:rPr lang="en-US" dirty="0">
                <a:solidFill>
                  <a:schemeClr val="tx2"/>
                </a:solidFill>
              </a:rPr>
              <a:t>Numerical: </a:t>
            </a:r>
            <a:r>
              <a:rPr lang="en-US" dirty="0">
                <a:solidFill>
                  <a:schemeClr val="accent2">
                    <a:lumMod val="75000"/>
                  </a:schemeClr>
                </a:solidFill>
              </a:rPr>
              <a:t>4</a:t>
            </a:r>
          </a:p>
        </p:txBody>
      </p:sp>
      <p:sp>
        <p:nvSpPr>
          <p:cNvPr id="22" name="Rectangle 21">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Placeholder 22">
            <a:extLst>
              <a:ext uri="{FF2B5EF4-FFF2-40B4-BE49-F238E27FC236}">
                <a16:creationId xmlns:a16="http://schemas.microsoft.com/office/drawing/2014/main" id="{009D6C43-6C4D-4F31-83C6-FAA037E548BE}"/>
              </a:ext>
            </a:extLst>
          </p:cNvPr>
          <p:cNvPicPr>
            <a:picLocks noChangeAspect="1"/>
          </p:cNvPicPr>
          <p:nvPr/>
        </p:nvPicPr>
        <p:blipFill rotWithShape="1">
          <a:blip r:embed="rId2">
            <a:extLst>
              <a:ext uri="{28A0092B-C50C-407E-A947-70E740481C1C}">
                <a14:useLocalDpi xmlns:a14="http://schemas.microsoft.com/office/drawing/2010/main" val="0"/>
              </a:ext>
            </a:extLst>
          </a:blip>
          <a:srcRect l="4830" t="12440" r="1162"/>
          <a:stretch/>
        </p:blipFill>
        <p:spPr>
          <a:xfrm>
            <a:off x="5123688" y="877342"/>
            <a:ext cx="6370121" cy="2476746"/>
          </a:xfrm>
          <a:prstGeom prst="rect">
            <a:avLst/>
          </a:prstGeom>
          <a:effectLst/>
        </p:spPr>
      </p:pic>
      <p:pic>
        <p:nvPicPr>
          <p:cNvPr id="20" name="Picture 19">
            <a:extLst>
              <a:ext uri="{FF2B5EF4-FFF2-40B4-BE49-F238E27FC236}">
                <a16:creationId xmlns:a16="http://schemas.microsoft.com/office/drawing/2014/main" id="{6766C59A-3AD5-47F5-A99C-6F6BEFD0A14C}"/>
              </a:ext>
            </a:extLst>
          </p:cNvPr>
          <p:cNvPicPr>
            <a:picLocks noChangeAspect="1"/>
          </p:cNvPicPr>
          <p:nvPr/>
        </p:nvPicPr>
        <p:blipFill rotWithShape="1">
          <a:blip r:embed="rId3">
            <a:extLst>
              <a:ext uri="{28A0092B-C50C-407E-A947-70E740481C1C}">
                <a14:useLocalDpi xmlns:a14="http://schemas.microsoft.com/office/drawing/2010/main" val="0"/>
              </a:ext>
            </a:extLst>
          </a:blip>
          <a:srcRect l="22071" t="14161" r="-2" b="3393"/>
          <a:stretch/>
        </p:blipFill>
        <p:spPr>
          <a:xfrm>
            <a:off x="7344228" y="3906734"/>
            <a:ext cx="2758781" cy="2253005"/>
          </a:xfrm>
          <a:prstGeom prst="rect">
            <a:avLst/>
          </a:prstGeom>
        </p:spPr>
      </p:pic>
      <p:sp>
        <p:nvSpPr>
          <p:cNvPr id="21" name="TextBox 20">
            <a:extLst>
              <a:ext uri="{FF2B5EF4-FFF2-40B4-BE49-F238E27FC236}">
                <a16:creationId xmlns:a16="http://schemas.microsoft.com/office/drawing/2014/main" id="{64FBAF25-9D00-473F-A4E9-60A035194B9C}"/>
              </a:ext>
            </a:extLst>
          </p:cNvPr>
          <p:cNvSpPr txBox="1"/>
          <p:nvPr/>
        </p:nvSpPr>
        <p:spPr>
          <a:xfrm>
            <a:off x="6400309" y="3558348"/>
            <a:ext cx="4022532" cy="348386"/>
          </a:xfrm>
          <a:prstGeom prst="rect">
            <a:avLst/>
          </a:prstGeom>
          <a:solidFill>
            <a:schemeClr val="bg1">
              <a:alpha val="50000"/>
            </a:schemeClr>
          </a:solidFill>
          <a:ln>
            <a:noFill/>
          </a:ln>
        </p:spPr>
        <p:txBody>
          <a:bodyPr wrap="square" rtlCol="0">
            <a:noAutofit/>
          </a:bodyPr>
          <a:lstStyle>
            <a:defPPr>
              <a:defRPr lang="en-US"/>
            </a:defPPr>
            <a:lvl1pPr algn="ctr">
              <a:spcAft>
                <a:spcPts val="600"/>
              </a:spcAft>
              <a:defRPr sz="2400" b="1">
                <a:solidFill>
                  <a:schemeClr val="accent2"/>
                </a:solidFill>
              </a:defRPr>
            </a:lvl1pPr>
          </a:lstStyle>
          <a:p>
            <a:r>
              <a:rPr lang="en-IN" dirty="0"/>
              <a:t>Unique Values</a:t>
            </a:r>
          </a:p>
        </p:txBody>
      </p:sp>
      <p:pic>
        <p:nvPicPr>
          <p:cNvPr id="9" name="Google Shape;356;p60"/>
          <p:cNvPicPr preferRelativeResize="0"/>
          <p:nvPr/>
        </p:nvPicPr>
        <p:blipFill rotWithShape="1">
          <a:blip r:embed="rId4">
            <a:alphaModFix/>
          </a:blip>
          <a:srcRect/>
          <a:stretch/>
        </p:blipFill>
        <p:spPr>
          <a:xfrm>
            <a:off x="10900283" y="47178"/>
            <a:ext cx="1187051" cy="411359"/>
          </a:xfrm>
          <a:prstGeom prst="rect">
            <a:avLst/>
          </a:prstGeom>
          <a:noFill/>
          <a:ln>
            <a:noFill/>
          </a:ln>
        </p:spPr>
      </p:pic>
    </p:spTree>
    <p:extLst>
      <p:ext uri="{BB962C8B-B14F-4D97-AF65-F5344CB8AC3E}">
        <p14:creationId xmlns:p14="http://schemas.microsoft.com/office/powerpoint/2010/main" val="110834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6807D3-B0B5-4BCE-9F44-0A2E0DEFC700}"/>
              </a:ext>
            </a:extLst>
          </p:cNvPr>
          <p:cNvSpPr txBox="1">
            <a:spLocks/>
          </p:cNvSpPr>
          <p:nvPr/>
        </p:nvSpPr>
        <p:spPr>
          <a:xfrm>
            <a:off x="612796" y="312516"/>
            <a:ext cx="10211607" cy="682359"/>
          </a:xfrm>
          <a:prstGeom prst="rect">
            <a:avLst/>
          </a:prstGeom>
        </p:spPr>
        <p:txBody>
          <a:bodyPr vert="horz" lIns="91440" tIns="45720" rIns="91440" bIns="45720" rtlCol="0" anchor="ctr">
            <a:normAutofit lnSpcReduction="10000"/>
          </a:bodyPr>
          <a:lstStyle>
            <a:defPPr>
              <a:defRPr lang="en-US"/>
            </a:defPPr>
            <a:lvl1pPr algn="ctr">
              <a:lnSpc>
                <a:spcPct val="90000"/>
              </a:lnSpc>
              <a:spcBef>
                <a:spcPct val="0"/>
              </a:spcBef>
              <a:spcAft>
                <a:spcPts val="600"/>
              </a:spcAft>
              <a:buNone/>
              <a:defRPr sz="4400" b="1">
                <a:solidFill>
                  <a:schemeClr val="accent1">
                    <a:lumMod val="50000"/>
                  </a:schemeClr>
                </a:solidFill>
                <a:ea typeface="+mj-ea"/>
                <a:cs typeface="+mj-cs"/>
              </a:defRPr>
            </a:lvl1pPr>
          </a:lstStyle>
          <a:p>
            <a:r>
              <a:rPr lang="en-US" dirty="0"/>
              <a:t>Data </a:t>
            </a:r>
            <a:r>
              <a:rPr lang="en-US" dirty="0" err="1"/>
              <a:t>Vizualization</a:t>
            </a:r>
            <a:endParaRPr lang="en-US" dirty="0">
              <a:solidFill>
                <a:schemeClr val="accent2"/>
              </a:solidFill>
            </a:endParaRPr>
          </a:p>
        </p:txBody>
      </p:sp>
      <p:grpSp>
        <p:nvGrpSpPr>
          <p:cNvPr id="32" name="Group 31">
            <a:extLst>
              <a:ext uri="{FF2B5EF4-FFF2-40B4-BE49-F238E27FC236}">
                <a16:creationId xmlns:a16="http://schemas.microsoft.com/office/drawing/2014/main" id="{6FB86A05-37FC-4588-9506-D4E3A9D69328}"/>
              </a:ext>
            </a:extLst>
          </p:cNvPr>
          <p:cNvGrpSpPr/>
          <p:nvPr/>
        </p:nvGrpSpPr>
        <p:grpSpPr>
          <a:xfrm>
            <a:off x="-144823" y="959311"/>
            <a:ext cx="4757737" cy="1290403"/>
            <a:chOff x="0" y="1903169"/>
            <a:chExt cx="5250106" cy="1645920"/>
          </a:xfrm>
        </p:grpSpPr>
        <p:sp>
          <p:nvSpPr>
            <p:cNvPr id="6" name="Rectangle 5">
              <a:extLst>
                <a:ext uri="{FF2B5EF4-FFF2-40B4-BE49-F238E27FC236}">
                  <a16:creationId xmlns:a16="http://schemas.microsoft.com/office/drawing/2014/main" id="{0A63E64C-E7C8-4CFB-B96D-4F65A81386A7}"/>
                </a:ext>
              </a:extLst>
            </p:cNvPr>
            <p:cNvSpPr/>
            <p:nvPr/>
          </p:nvSpPr>
          <p:spPr>
            <a:xfrm>
              <a:off x="492369" y="1903169"/>
              <a:ext cx="4757737" cy="1645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C132A68B-1558-486B-990C-B9658F82CFAC}"/>
                </a:ext>
              </a:extLst>
            </p:cNvPr>
            <p:cNvSpPr txBox="1"/>
            <p:nvPr/>
          </p:nvSpPr>
          <p:spPr>
            <a:xfrm>
              <a:off x="0" y="2058549"/>
              <a:ext cx="3804545" cy="348386"/>
            </a:xfrm>
            <a:prstGeom prst="rect">
              <a:avLst/>
            </a:prstGeom>
            <a:solidFill>
              <a:schemeClr val="bg1">
                <a:alpha val="50000"/>
              </a:schemeClr>
            </a:solidFill>
            <a:ln>
              <a:noFill/>
            </a:ln>
          </p:spPr>
          <p:txBody>
            <a:bodyPr wrap="square" rtlCol="0">
              <a:noAutofit/>
            </a:bodyPr>
            <a:lstStyle/>
            <a:p>
              <a:pPr algn="ctr">
                <a:spcAft>
                  <a:spcPts val="600"/>
                </a:spcAft>
              </a:pPr>
              <a:r>
                <a:rPr lang="en-IN" sz="2400" b="1" dirty="0">
                  <a:solidFill>
                    <a:schemeClr val="accent2"/>
                  </a:solidFill>
                </a:rPr>
                <a:t>Generic Holidays</a:t>
              </a:r>
            </a:p>
          </p:txBody>
        </p:sp>
        <p:pic>
          <p:nvPicPr>
            <p:cNvPr id="5" name="Picture 4">
              <a:extLst>
                <a:ext uri="{FF2B5EF4-FFF2-40B4-BE49-F238E27FC236}">
                  <a16:creationId xmlns:a16="http://schemas.microsoft.com/office/drawing/2014/main" id="{15F262F0-5B1C-4B9D-BE56-D615E87551A5}"/>
                </a:ext>
              </a:extLst>
            </p:cNvPr>
            <p:cNvPicPr>
              <a:picLocks noChangeAspect="1"/>
            </p:cNvPicPr>
            <p:nvPr/>
          </p:nvPicPr>
          <p:blipFill>
            <a:blip r:embed="rId2"/>
            <a:stretch>
              <a:fillRect/>
            </a:stretch>
          </p:blipFill>
          <p:spPr>
            <a:xfrm>
              <a:off x="757619" y="2509984"/>
              <a:ext cx="4113691" cy="919016"/>
            </a:xfrm>
            <a:prstGeom prst="rect">
              <a:avLst/>
            </a:prstGeom>
          </p:spPr>
        </p:pic>
      </p:grpSp>
      <p:grpSp>
        <p:nvGrpSpPr>
          <p:cNvPr id="31" name="Group 30">
            <a:extLst>
              <a:ext uri="{FF2B5EF4-FFF2-40B4-BE49-F238E27FC236}">
                <a16:creationId xmlns:a16="http://schemas.microsoft.com/office/drawing/2014/main" id="{ACCC1F1F-3A3E-4CA4-A649-D61B035C4E40}"/>
              </a:ext>
            </a:extLst>
          </p:cNvPr>
          <p:cNvGrpSpPr/>
          <p:nvPr/>
        </p:nvGrpSpPr>
        <p:grpSpPr>
          <a:xfrm>
            <a:off x="0" y="5105600"/>
            <a:ext cx="4757737" cy="1298704"/>
            <a:chOff x="-1" y="3853889"/>
            <a:chExt cx="5250107" cy="1645920"/>
          </a:xfrm>
        </p:grpSpPr>
        <p:sp>
          <p:nvSpPr>
            <p:cNvPr id="16" name="Rectangle 15">
              <a:extLst>
                <a:ext uri="{FF2B5EF4-FFF2-40B4-BE49-F238E27FC236}">
                  <a16:creationId xmlns:a16="http://schemas.microsoft.com/office/drawing/2014/main" id="{403210C0-9F0C-4DD1-8BB9-DB588F73A239}"/>
                </a:ext>
              </a:extLst>
            </p:cNvPr>
            <p:cNvSpPr/>
            <p:nvPr/>
          </p:nvSpPr>
          <p:spPr>
            <a:xfrm>
              <a:off x="492369" y="3853889"/>
              <a:ext cx="4757737" cy="1645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2" name="Picture 11">
              <a:extLst>
                <a:ext uri="{FF2B5EF4-FFF2-40B4-BE49-F238E27FC236}">
                  <a16:creationId xmlns:a16="http://schemas.microsoft.com/office/drawing/2014/main" id="{8A3F362A-67D8-4725-A4D1-61C5FD99C6D2}"/>
                </a:ext>
              </a:extLst>
            </p:cNvPr>
            <p:cNvPicPr>
              <a:picLocks noChangeAspect="1"/>
            </p:cNvPicPr>
            <p:nvPr/>
          </p:nvPicPr>
          <p:blipFill>
            <a:blip r:embed="rId3"/>
            <a:stretch>
              <a:fillRect/>
            </a:stretch>
          </p:blipFill>
          <p:spPr>
            <a:xfrm>
              <a:off x="732342" y="4585071"/>
              <a:ext cx="4138968" cy="827794"/>
            </a:xfrm>
            <a:prstGeom prst="rect">
              <a:avLst/>
            </a:prstGeom>
          </p:spPr>
        </p:pic>
        <p:sp>
          <p:nvSpPr>
            <p:cNvPr id="18" name="TextBox 17">
              <a:extLst>
                <a:ext uri="{FF2B5EF4-FFF2-40B4-BE49-F238E27FC236}">
                  <a16:creationId xmlns:a16="http://schemas.microsoft.com/office/drawing/2014/main" id="{263EC87C-5E64-4270-8428-9BC698A8EE92}"/>
                </a:ext>
              </a:extLst>
            </p:cNvPr>
            <p:cNvSpPr txBox="1"/>
            <p:nvPr/>
          </p:nvSpPr>
          <p:spPr>
            <a:xfrm>
              <a:off x="-1" y="3902765"/>
              <a:ext cx="3804545" cy="348386"/>
            </a:xfrm>
            <a:prstGeom prst="rect">
              <a:avLst/>
            </a:prstGeom>
            <a:solidFill>
              <a:schemeClr val="bg1">
                <a:alpha val="50000"/>
              </a:schemeClr>
            </a:solidFill>
            <a:ln>
              <a:noFill/>
            </a:ln>
          </p:spPr>
          <p:txBody>
            <a:bodyPr wrap="square" rtlCol="0">
              <a:noAutofit/>
            </a:bodyPr>
            <a:lstStyle/>
            <a:p>
              <a:pPr algn="ctr">
                <a:spcAft>
                  <a:spcPts val="600"/>
                </a:spcAft>
              </a:pPr>
              <a:r>
                <a:rPr lang="en-IN" sz="2400" b="1" dirty="0">
                  <a:solidFill>
                    <a:schemeClr val="accent2"/>
                  </a:solidFill>
                </a:rPr>
                <a:t>Promotion Applied</a:t>
              </a:r>
            </a:p>
          </p:txBody>
        </p:sp>
      </p:grpSp>
      <p:grpSp>
        <p:nvGrpSpPr>
          <p:cNvPr id="33" name="Group 32">
            <a:extLst>
              <a:ext uri="{FF2B5EF4-FFF2-40B4-BE49-F238E27FC236}">
                <a16:creationId xmlns:a16="http://schemas.microsoft.com/office/drawing/2014/main" id="{A727E5A3-C4E0-46E6-BD02-7E03985D78ED}"/>
              </a:ext>
            </a:extLst>
          </p:cNvPr>
          <p:cNvGrpSpPr/>
          <p:nvPr/>
        </p:nvGrpSpPr>
        <p:grpSpPr>
          <a:xfrm>
            <a:off x="6024497" y="955051"/>
            <a:ext cx="4219705" cy="1299073"/>
            <a:chOff x="5402816" y="1687024"/>
            <a:chExt cx="5183634" cy="1645920"/>
          </a:xfrm>
        </p:grpSpPr>
        <p:sp>
          <p:nvSpPr>
            <p:cNvPr id="23" name="Rectangle 22">
              <a:extLst>
                <a:ext uri="{FF2B5EF4-FFF2-40B4-BE49-F238E27FC236}">
                  <a16:creationId xmlns:a16="http://schemas.microsoft.com/office/drawing/2014/main" id="{8D559953-2DBE-4477-93D9-A62853C17364}"/>
                </a:ext>
              </a:extLst>
            </p:cNvPr>
            <p:cNvSpPr/>
            <p:nvPr/>
          </p:nvSpPr>
          <p:spPr>
            <a:xfrm>
              <a:off x="5828713" y="1687024"/>
              <a:ext cx="4757737" cy="16459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4" name="Picture 13">
              <a:extLst>
                <a:ext uri="{FF2B5EF4-FFF2-40B4-BE49-F238E27FC236}">
                  <a16:creationId xmlns:a16="http://schemas.microsoft.com/office/drawing/2014/main" id="{CFEE22FD-FCB8-4ADE-BCD4-18B0729731BD}"/>
                </a:ext>
              </a:extLst>
            </p:cNvPr>
            <p:cNvPicPr>
              <a:picLocks noChangeAspect="1"/>
            </p:cNvPicPr>
            <p:nvPr/>
          </p:nvPicPr>
          <p:blipFill>
            <a:blip r:embed="rId4"/>
            <a:stretch>
              <a:fillRect/>
            </a:stretch>
          </p:blipFill>
          <p:spPr>
            <a:xfrm>
              <a:off x="5953821" y="2554824"/>
              <a:ext cx="3969731" cy="778120"/>
            </a:xfrm>
            <a:prstGeom prst="rect">
              <a:avLst/>
            </a:prstGeom>
          </p:spPr>
        </p:pic>
        <p:sp>
          <p:nvSpPr>
            <p:cNvPr id="24" name="TextBox 23">
              <a:extLst>
                <a:ext uri="{FF2B5EF4-FFF2-40B4-BE49-F238E27FC236}">
                  <a16:creationId xmlns:a16="http://schemas.microsoft.com/office/drawing/2014/main" id="{B3EC9811-835B-4A74-910C-45356C49DA62}"/>
                </a:ext>
              </a:extLst>
            </p:cNvPr>
            <p:cNvSpPr txBox="1"/>
            <p:nvPr/>
          </p:nvSpPr>
          <p:spPr>
            <a:xfrm>
              <a:off x="5402816" y="1857937"/>
              <a:ext cx="3804545" cy="348386"/>
            </a:xfrm>
            <a:prstGeom prst="rect">
              <a:avLst/>
            </a:prstGeom>
            <a:solidFill>
              <a:schemeClr val="bg1">
                <a:alpha val="50000"/>
              </a:schemeClr>
            </a:solidFill>
            <a:ln>
              <a:noFill/>
            </a:ln>
          </p:spPr>
          <p:txBody>
            <a:bodyPr wrap="square" rtlCol="0">
              <a:noAutofit/>
            </a:bodyPr>
            <a:lstStyle/>
            <a:p>
              <a:pPr algn="ctr">
                <a:spcAft>
                  <a:spcPts val="600"/>
                </a:spcAft>
              </a:pPr>
              <a:r>
                <a:rPr lang="en-IN" sz="2400" b="1" dirty="0">
                  <a:solidFill>
                    <a:schemeClr val="accent2"/>
                  </a:solidFill>
                </a:rPr>
                <a:t>Education Holidays</a:t>
              </a:r>
            </a:p>
          </p:txBody>
        </p:sp>
      </p:grpSp>
      <p:pic>
        <p:nvPicPr>
          <p:cNvPr id="30" name="Content Placeholder 7">
            <a:extLst>
              <a:ext uri="{FF2B5EF4-FFF2-40B4-BE49-F238E27FC236}">
                <a16:creationId xmlns:a16="http://schemas.microsoft.com/office/drawing/2014/main" id="{2A03342A-B96A-45D4-9A87-FFF60C7D3E4B}"/>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9355" t="20128" r="25488"/>
          <a:stretch/>
        </p:blipFill>
        <p:spPr>
          <a:xfrm>
            <a:off x="73144" y="2261445"/>
            <a:ext cx="4219705" cy="2586326"/>
          </a:xfrm>
        </p:spPr>
      </p:pic>
      <p:pic>
        <p:nvPicPr>
          <p:cNvPr id="34" name="Picture Placeholder 20">
            <a:extLst>
              <a:ext uri="{FF2B5EF4-FFF2-40B4-BE49-F238E27FC236}">
                <a16:creationId xmlns:a16="http://schemas.microsoft.com/office/drawing/2014/main" id="{61273EB2-70D9-4391-B449-297C57B4D54C}"/>
              </a:ext>
            </a:extLst>
          </p:cNvPr>
          <p:cNvPicPr>
            <a:picLocks noChangeAspect="1"/>
          </p:cNvPicPr>
          <p:nvPr/>
        </p:nvPicPr>
        <p:blipFill rotWithShape="1">
          <a:blip r:embed="rId6">
            <a:extLst>
              <a:ext uri="{28A0092B-C50C-407E-A947-70E740481C1C}">
                <a14:useLocalDpi xmlns:a14="http://schemas.microsoft.com/office/drawing/2010/main" val="0"/>
              </a:ext>
            </a:extLst>
          </a:blip>
          <a:srcRect l="8128" t="39700" r="35482"/>
          <a:stretch/>
        </p:blipFill>
        <p:spPr>
          <a:xfrm>
            <a:off x="4806879" y="4527287"/>
            <a:ext cx="3593891" cy="2310496"/>
          </a:xfrm>
          <a:prstGeom prst="rect">
            <a:avLst/>
          </a:prstGeom>
        </p:spPr>
      </p:pic>
      <p:pic>
        <p:nvPicPr>
          <p:cNvPr id="35" name="Content Placeholder 7">
            <a:extLst>
              <a:ext uri="{FF2B5EF4-FFF2-40B4-BE49-F238E27FC236}">
                <a16:creationId xmlns:a16="http://schemas.microsoft.com/office/drawing/2014/main" id="{1D074BE8-FC43-455E-8A9D-1D3DF9B64ED8}"/>
              </a:ext>
            </a:extLst>
          </p:cNvPr>
          <p:cNvPicPr>
            <a:picLocks noGrp="1" noChangeAspect="1"/>
          </p:cNvPicPr>
          <p:nvPr>
            <p:ph sz="quarter" idx="4"/>
          </p:nvPr>
        </p:nvPicPr>
        <p:blipFill rotWithShape="1">
          <a:blip r:embed="rId7">
            <a:extLst>
              <a:ext uri="{28A0092B-C50C-407E-A947-70E740481C1C}">
                <a14:useLocalDpi xmlns:a14="http://schemas.microsoft.com/office/drawing/2010/main" val="0"/>
              </a:ext>
            </a:extLst>
          </a:blip>
          <a:srcRect l="12727" t="37512" r="17064"/>
          <a:stretch/>
        </p:blipFill>
        <p:spPr>
          <a:xfrm>
            <a:off x="8141380" y="2353408"/>
            <a:ext cx="3821629" cy="2494363"/>
          </a:xfrm>
          <a:prstGeom prst="rect">
            <a:avLst/>
          </a:prstGeom>
        </p:spPr>
      </p:pic>
      <p:pic>
        <p:nvPicPr>
          <p:cNvPr id="19" name="Google Shape;356;p60"/>
          <p:cNvPicPr preferRelativeResize="0"/>
          <p:nvPr/>
        </p:nvPicPr>
        <p:blipFill rotWithShape="1">
          <a:blip r:embed="rId8">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45825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6807D3-B0B5-4BCE-9F44-0A2E0DEFC700}"/>
              </a:ext>
            </a:extLst>
          </p:cNvPr>
          <p:cNvSpPr txBox="1">
            <a:spLocks/>
          </p:cNvSpPr>
          <p:nvPr/>
        </p:nvSpPr>
        <p:spPr>
          <a:xfrm>
            <a:off x="645078" y="257249"/>
            <a:ext cx="9941371" cy="1030873"/>
          </a:xfrm>
          <a:prstGeom prst="rect">
            <a:avLst/>
          </a:prstGeom>
        </p:spPr>
        <p:txBody>
          <a:bodyPr vert="horz" lIns="91440" tIns="45720" rIns="91440" bIns="45720" rtlCol="0" anchor="ctr">
            <a:normAutofit/>
          </a:bodyPr>
          <a:lstStyle>
            <a:defPPr>
              <a:defRPr lang="en-US"/>
            </a:defPPr>
            <a:lvl1pPr algn="ctr">
              <a:lnSpc>
                <a:spcPct val="90000"/>
              </a:lnSpc>
              <a:spcBef>
                <a:spcPct val="0"/>
              </a:spcBef>
              <a:spcAft>
                <a:spcPts val="600"/>
              </a:spcAft>
              <a:buNone/>
              <a:defRPr sz="4400" b="1">
                <a:solidFill>
                  <a:schemeClr val="accent1">
                    <a:lumMod val="50000"/>
                  </a:schemeClr>
                </a:solidFill>
                <a:ea typeface="+mj-ea"/>
                <a:cs typeface="+mj-cs"/>
              </a:defRPr>
            </a:lvl1pPr>
          </a:lstStyle>
          <a:p>
            <a:r>
              <a:rPr lang="en-US" dirty="0"/>
              <a:t>Data </a:t>
            </a:r>
            <a:r>
              <a:rPr lang="en-US" dirty="0" err="1"/>
              <a:t>Vizualization</a:t>
            </a:r>
            <a:r>
              <a:rPr lang="en-US" dirty="0"/>
              <a:t> - </a:t>
            </a:r>
            <a:r>
              <a:rPr lang="en-US" dirty="0" err="1">
                <a:solidFill>
                  <a:schemeClr val="accent2"/>
                </a:solidFill>
              </a:rPr>
              <a:t>S</a:t>
            </a:r>
            <a:r>
              <a:rPr lang="en-US" sz="4400" dirty="0" err="1">
                <a:solidFill>
                  <a:schemeClr val="accent2"/>
                </a:solidFill>
              </a:rPr>
              <a:t>weetviz</a:t>
            </a:r>
            <a:r>
              <a:rPr lang="en-US" sz="4400" dirty="0">
                <a:solidFill>
                  <a:schemeClr val="accent2"/>
                </a:solidFill>
              </a:rPr>
              <a:t> Library</a:t>
            </a:r>
            <a:endParaRPr lang="en-US" dirty="0">
              <a:solidFill>
                <a:schemeClr val="accent2"/>
              </a:solidFill>
            </a:endParaRPr>
          </a:p>
        </p:txBody>
      </p:sp>
      <p:sp>
        <p:nvSpPr>
          <p:cNvPr id="2" name="TextBox 1">
            <a:extLst>
              <a:ext uri="{FF2B5EF4-FFF2-40B4-BE49-F238E27FC236}">
                <a16:creationId xmlns:a16="http://schemas.microsoft.com/office/drawing/2014/main" id="{F1BA2E22-BC20-49D9-8FD8-F1BCFE33F42F}"/>
              </a:ext>
            </a:extLst>
          </p:cNvPr>
          <p:cNvSpPr txBox="1"/>
          <p:nvPr/>
        </p:nvSpPr>
        <p:spPr>
          <a:xfrm>
            <a:off x="3808521" y="939736"/>
            <a:ext cx="4022532" cy="348386"/>
          </a:xfrm>
          <a:prstGeom prst="rect">
            <a:avLst/>
          </a:prstGeom>
          <a:solidFill>
            <a:schemeClr val="bg1">
              <a:alpha val="50000"/>
            </a:schemeClr>
          </a:solidFill>
          <a:ln>
            <a:noFill/>
          </a:ln>
        </p:spPr>
        <p:txBody>
          <a:bodyPr wrap="square" rtlCol="0">
            <a:noAutofit/>
          </a:bodyPr>
          <a:lstStyle>
            <a:defPPr>
              <a:defRPr lang="en-US"/>
            </a:defPPr>
            <a:lvl1pPr algn="ctr">
              <a:spcAft>
                <a:spcPts val="600"/>
              </a:spcAft>
              <a:defRPr sz="2400" b="1">
                <a:solidFill>
                  <a:schemeClr val="accent2"/>
                </a:solidFill>
              </a:defRPr>
            </a:lvl1pPr>
          </a:lstStyle>
          <a:p>
            <a:r>
              <a:rPr lang="en-IN" dirty="0"/>
              <a:t>Revenue</a:t>
            </a:r>
          </a:p>
        </p:txBody>
      </p:sp>
      <p:pic>
        <p:nvPicPr>
          <p:cNvPr id="29" name="Content Placeholder 4">
            <a:extLst>
              <a:ext uri="{FF2B5EF4-FFF2-40B4-BE49-F238E27FC236}">
                <a16:creationId xmlns:a16="http://schemas.microsoft.com/office/drawing/2014/main" id="{45B3C42B-A99F-49C5-BDD1-11731F637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109" y="1362031"/>
            <a:ext cx="11127781" cy="1963078"/>
          </a:xfrm>
          <a:prstGeom prst="rect">
            <a:avLst/>
          </a:prstGeom>
        </p:spPr>
      </p:pic>
      <p:pic>
        <p:nvPicPr>
          <p:cNvPr id="15" name="Picture 14">
            <a:extLst>
              <a:ext uri="{FF2B5EF4-FFF2-40B4-BE49-F238E27FC236}">
                <a16:creationId xmlns:a16="http://schemas.microsoft.com/office/drawing/2014/main" id="{79459BE0-BB4B-437A-9DF7-60760D973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453" y="3604093"/>
            <a:ext cx="4973775" cy="2706576"/>
          </a:xfrm>
          <a:prstGeom prst="rect">
            <a:avLst/>
          </a:prstGeom>
        </p:spPr>
      </p:pic>
      <p:pic>
        <p:nvPicPr>
          <p:cNvPr id="17" name="Picture 16">
            <a:extLst>
              <a:ext uri="{FF2B5EF4-FFF2-40B4-BE49-F238E27FC236}">
                <a16:creationId xmlns:a16="http://schemas.microsoft.com/office/drawing/2014/main" id="{EA119A77-B6A2-4E83-9A27-F9B30313C1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9987" y="3532891"/>
            <a:ext cx="4120086" cy="2936260"/>
          </a:xfrm>
          <a:prstGeom prst="rect">
            <a:avLst/>
          </a:prstGeom>
        </p:spPr>
      </p:pic>
      <p:pic>
        <p:nvPicPr>
          <p:cNvPr id="8" name="Google Shape;356;p60"/>
          <p:cNvPicPr preferRelativeResize="0"/>
          <p:nvPr/>
        </p:nvPicPr>
        <p:blipFill rotWithShape="1">
          <a:blip r:embed="rId5">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206797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7242-A7DF-4E80-A70C-9FF9EAC5749A}"/>
              </a:ext>
            </a:extLst>
          </p:cNvPr>
          <p:cNvSpPr>
            <a:spLocks noGrp="1"/>
          </p:cNvSpPr>
          <p:nvPr>
            <p:ph type="title"/>
          </p:nvPr>
        </p:nvSpPr>
        <p:spPr/>
        <p:txBody>
          <a:bodyPr>
            <a:normAutofit/>
          </a:bodyPr>
          <a:lstStyle/>
          <a:p>
            <a:pPr algn="ctr"/>
            <a:r>
              <a:rPr lang="en-IN" b="1">
                <a:solidFill>
                  <a:schemeClr val="accent1">
                    <a:lumMod val="50000"/>
                  </a:schemeClr>
                </a:solidFill>
                <a:latin typeface="+mn-lt"/>
              </a:rPr>
              <a:t>NO. OF PURCHASES</a:t>
            </a:r>
            <a:endParaRPr lang="en-IN" b="1" dirty="0">
              <a:solidFill>
                <a:schemeClr val="accent1">
                  <a:lumMod val="50000"/>
                </a:schemeClr>
              </a:solidFill>
              <a:latin typeface="+mn-lt"/>
            </a:endParaRPr>
          </a:p>
        </p:txBody>
      </p:sp>
      <p:pic>
        <p:nvPicPr>
          <p:cNvPr id="5" name="Content Placeholder 4">
            <a:extLst>
              <a:ext uri="{FF2B5EF4-FFF2-40B4-BE49-F238E27FC236}">
                <a16:creationId xmlns:a16="http://schemas.microsoft.com/office/drawing/2014/main" id="{6F4F8E22-2137-4141-B1F9-BE22E1BBD8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2897" y="1491300"/>
            <a:ext cx="10705805" cy="2471524"/>
          </a:xfrm>
        </p:spPr>
      </p:pic>
      <p:pic>
        <p:nvPicPr>
          <p:cNvPr id="1026" name="Picture 2">
            <a:extLst>
              <a:ext uri="{FF2B5EF4-FFF2-40B4-BE49-F238E27FC236}">
                <a16:creationId xmlns:a16="http://schemas.microsoft.com/office/drawing/2014/main" id="{75C40366-633E-44F4-A03A-102FB26905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897" y="4114162"/>
            <a:ext cx="3848100" cy="25050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BAE8C17F-33DC-4990-8E4C-1297AC4BEA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032" y="4019654"/>
            <a:ext cx="4122283" cy="2694091"/>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356;p60"/>
          <p:cNvPicPr preferRelativeResize="0"/>
          <p:nvPr/>
        </p:nvPicPr>
        <p:blipFill rotWithShape="1">
          <a:blip r:embed="rId5">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164407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6807D3-B0B5-4BCE-9F44-0A2E0DEFC700}"/>
              </a:ext>
            </a:extLst>
          </p:cNvPr>
          <p:cNvSpPr txBox="1">
            <a:spLocks/>
          </p:cNvSpPr>
          <p:nvPr/>
        </p:nvSpPr>
        <p:spPr>
          <a:xfrm>
            <a:off x="557784" y="257094"/>
            <a:ext cx="5056632" cy="1132878"/>
          </a:xfrm>
          <a:prstGeom prst="rect">
            <a:avLst/>
          </a:prstGeom>
        </p:spPr>
        <p:txBody>
          <a:bodyPr vert="horz" lIns="91440" tIns="45720" rIns="91440" bIns="45720" rtlCol="0" anchor="ctr">
            <a:normAutofit/>
          </a:bodyPr>
          <a:lstStyle>
            <a:defPPr>
              <a:defRPr lang="en-US"/>
            </a:defPPr>
            <a:lvl1pPr algn="ctr">
              <a:lnSpc>
                <a:spcPct val="90000"/>
              </a:lnSpc>
              <a:spcBef>
                <a:spcPct val="0"/>
              </a:spcBef>
              <a:spcAft>
                <a:spcPts val="600"/>
              </a:spcAft>
              <a:buNone/>
              <a:defRPr sz="4400" b="1">
                <a:solidFill>
                  <a:schemeClr val="accent1">
                    <a:lumMod val="50000"/>
                  </a:schemeClr>
                </a:solidFill>
                <a:ea typeface="+mj-ea"/>
                <a:cs typeface="+mj-cs"/>
              </a:defRPr>
            </a:lvl1pPr>
          </a:lstStyle>
          <a:p>
            <a:pPr algn="l"/>
            <a:r>
              <a:rPr lang="en-US" dirty="0">
                <a:solidFill>
                  <a:schemeClr val="tx1"/>
                </a:solidFill>
                <a:latin typeface="+mj-lt"/>
              </a:rPr>
              <a:t>Feature Engineering</a:t>
            </a:r>
          </a:p>
        </p:txBody>
      </p:sp>
      <p:sp>
        <p:nvSpPr>
          <p:cNvPr id="3" name="Text Placeholder 2">
            <a:extLst>
              <a:ext uri="{FF2B5EF4-FFF2-40B4-BE49-F238E27FC236}">
                <a16:creationId xmlns:a16="http://schemas.microsoft.com/office/drawing/2014/main" id="{7DF22C73-4018-405C-9668-C82DC1CEA792}"/>
              </a:ext>
            </a:extLst>
          </p:cNvPr>
          <p:cNvSpPr>
            <a:spLocks noGrp="1"/>
          </p:cNvSpPr>
          <p:nvPr>
            <p:ph type="body" idx="1"/>
          </p:nvPr>
        </p:nvSpPr>
        <p:spPr>
          <a:xfrm>
            <a:off x="499873" y="1310437"/>
            <a:ext cx="4708723" cy="4401785"/>
          </a:xfrm>
        </p:spPr>
        <p:txBody>
          <a:bodyPr vert="horz" lIns="91440" tIns="45720" rIns="91440" bIns="45720" rtlCol="0">
            <a:normAutofit fontScale="85000" lnSpcReduction="20000"/>
          </a:bodyPr>
          <a:lstStyle/>
          <a:p>
            <a:pPr marL="342900" lvl="1" indent="-228600">
              <a:spcBef>
                <a:spcPts val="1000"/>
              </a:spcBef>
              <a:buFont typeface="Arial" panose="020B0604020202020204" pitchFamily="34" charset="0"/>
              <a:buChar char="•"/>
            </a:pPr>
            <a:endParaRPr lang="en-US" dirty="0"/>
          </a:p>
          <a:p>
            <a:pPr marL="342900" lvl="1" indent="-228600">
              <a:spcBef>
                <a:spcPts val="1000"/>
              </a:spcBef>
              <a:buFont typeface="Arial" panose="020B0604020202020204" pitchFamily="34" charset="0"/>
              <a:buChar char="•"/>
            </a:pPr>
            <a:r>
              <a:rPr lang="en-US" dirty="0"/>
              <a:t>Converted Store Status from Object to Integer type</a:t>
            </a:r>
          </a:p>
          <a:p>
            <a:pPr marL="800100" lvl="1" indent="-228600">
              <a:buFont typeface="Arial" panose="020B0604020202020204" pitchFamily="34" charset="0"/>
              <a:buChar char="•"/>
            </a:pPr>
            <a:r>
              <a:rPr lang="en-US" dirty="0">
                <a:solidFill>
                  <a:schemeClr val="accent2"/>
                </a:solidFill>
              </a:rPr>
              <a:t>Store Open - 1</a:t>
            </a:r>
          </a:p>
          <a:p>
            <a:pPr marL="800100" lvl="1" indent="-228600">
              <a:buFont typeface="Arial" panose="020B0604020202020204" pitchFamily="34" charset="0"/>
              <a:buChar char="•"/>
            </a:pPr>
            <a:r>
              <a:rPr lang="en-US" dirty="0">
                <a:solidFill>
                  <a:schemeClr val="accent2"/>
                </a:solidFill>
              </a:rPr>
              <a:t>Store close – 2</a:t>
            </a:r>
          </a:p>
          <a:p>
            <a:pPr marL="342900" lvl="1" indent="-228600">
              <a:spcBef>
                <a:spcPts val="1000"/>
              </a:spcBef>
              <a:buFont typeface="Arial" panose="020B0604020202020204" pitchFamily="34" charset="0"/>
              <a:buChar char="•"/>
            </a:pPr>
            <a:r>
              <a:rPr lang="en-US" sz="2100" dirty="0"/>
              <a:t>Treatment of Outliers in Revenue Column</a:t>
            </a:r>
          </a:p>
          <a:p>
            <a:pPr marL="800100" lvl="2" indent="-228600">
              <a:spcBef>
                <a:spcPts val="1000"/>
              </a:spcBef>
              <a:buFont typeface="Arial" panose="020B0604020202020204" pitchFamily="34" charset="0"/>
              <a:buChar char="•"/>
            </a:pPr>
            <a:r>
              <a:rPr lang="en-US" sz="2200" dirty="0">
                <a:solidFill>
                  <a:schemeClr val="accent2"/>
                </a:solidFill>
              </a:rPr>
              <a:t>Interquartile Range Method is used</a:t>
            </a:r>
          </a:p>
          <a:p>
            <a:pPr marL="342900" lvl="1" indent="-228600">
              <a:spcBef>
                <a:spcPts val="1000"/>
              </a:spcBef>
              <a:buFont typeface="Arial" panose="020B0604020202020204" pitchFamily="34" charset="0"/>
              <a:buChar char="•"/>
            </a:pPr>
            <a:endParaRPr lang="en-US" sz="2100" dirty="0"/>
          </a:p>
          <a:p>
            <a:pPr marL="571500" lvl="1"/>
            <a:endParaRPr lang="en-US" dirty="0">
              <a:solidFill>
                <a:schemeClr val="accent2"/>
              </a:solidFill>
            </a:endParaRPr>
          </a:p>
          <a:p>
            <a:pPr marL="0" lvl="1" indent="-228600">
              <a:spcBef>
                <a:spcPts val="1000"/>
              </a:spcBef>
              <a:buFont typeface="Arial" panose="020B0604020202020204" pitchFamily="34" charset="0"/>
              <a:buChar char="•"/>
            </a:pPr>
            <a:endParaRPr lang="en-US" dirty="0"/>
          </a:p>
          <a:p>
            <a:pPr marL="914400" lvl="3" indent="-228600">
              <a:spcBef>
                <a:spcPts val="1000"/>
              </a:spcBef>
              <a:buFont typeface="Arial" panose="020B0604020202020204" pitchFamily="34" charset="0"/>
              <a:buChar char="•"/>
            </a:pPr>
            <a:endParaRPr lang="en-US" dirty="0"/>
          </a:p>
          <a:p>
            <a:pPr marL="800100" lvl="2" indent="-228600">
              <a:spcBef>
                <a:spcPts val="1000"/>
              </a:spcBef>
              <a:buFont typeface="Arial" panose="020B0604020202020204" pitchFamily="34" charset="0"/>
              <a:buChar char="•"/>
            </a:pPr>
            <a:endParaRPr lang="en-US" sz="2200" dirty="0">
              <a:solidFill>
                <a:schemeClr val="accent2"/>
              </a:solidFill>
            </a:endParaRPr>
          </a:p>
          <a:p>
            <a:pPr marL="800100" lvl="2" indent="-228600">
              <a:spcBef>
                <a:spcPts val="1000"/>
              </a:spcBef>
              <a:buFont typeface="Arial" panose="020B0604020202020204" pitchFamily="34" charset="0"/>
              <a:buChar char="•"/>
            </a:pPr>
            <a:r>
              <a:rPr lang="en-US" sz="2200" dirty="0">
                <a:solidFill>
                  <a:schemeClr val="accent2"/>
                </a:solidFill>
              </a:rPr>
              <a:t>Data Shape after treatment for outliers</a:t>
            </a:r>
          </a:p>
          <a:p>
            <a:pPr marL="571500" lvl="2">
              <a:spcBef>
                <a:spcPts val="1000"/>
              </a:spcBef>
            </a:pPr>
            <a:r>
              <a:rPr kumimoji="0" lang="en-US" altLang="en-US" sz="2400" b="0" i="0" u="none" strike="noStrike" cap="none" normalizeH="0" baseline="0" dirty="0">
                <a:ln>
                  <a:noFill/>
                </a:ln>
                <a:solidFill>
                  <a:srgbClr val="000000"/>
                </a:solidFill>
                <a:effectLst/>
                <a:latin typeface="Courier New" panose="02070309020205020404" pitchFamily="49" charset="0"/>
              </a:rPr>
              <a:t>(990512, 12)</a:t>
            </a:r>
            <a:endParaRPr lang="en-US" sz="2200" dirty="0">
              <a:solidFill>
                <a:schemeClr val="accent2"/>
              </a:solidFill>
            </a:endParaRPr>
          </a:p>
          <a:p>
            <a:pPr marL="914400" lvl="3" indent="-228600">
              <a:spcBef>
                <a:spcPts val="1000"/>
              </a:spcBef>
              <a:buFont typeface="Arial" panose="020B0604020202020204" pitchFamily="34" charset="0"/>
              <a:buChar char="•"/>
            </a:pPr>
            <a:endParaRPr lang="en-US" dirty="0"/>
          </a:p>
        </p:txBody>
      </p:sp>
      <p:sp>
        <p:nvSpPr>
          <p:cNvPr id="81" name="Rectangle 72">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4154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35F93390-7A39-4367-B2D4-EEC6941B3E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812" y="823533"/>
            <a:ext cx="3352800" cy="249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D7FE8C-9932-454B-91A5-CA08F6771347}"/>
              </a:ext>
            </a:extLst>
          </p:cNvPr>
          <p:cNvSpPr txBox="1"/>
          <p:nvPr/>
        </p:nvSpPr>
        <p:spPr>
          <a:xfrm>
            <a:off x="6591176" y="3454476"/>
            <a:ext cx="4846320" cy="369332"/>
          </a:xfrm>
          <a:prstGeom prst="rect">
            <a:avLst/>
          </a:prstGeom>
          <a:noFill/>
        </p:spPr>
        <p:txBody>
          <a:bodyPr wrap="square" rtlCol="0">
            <a:spAutoFit/>
          </a:bodyPr>
          <a:lstStyle/>
          <a:p>
            <a:pPr algn="ctr"/>
            <a:r>
              <a:rPr lang="en-IN" b="1" dirty="0"/>
              <a:t>After removing Outliers in Revenue Dataset</a:t>
            </a:r>
          </a:p>
        </p:txBody>
      </p:sp>
      <p:pic>
        <p:nvPicPr>
          <p:cNvPr id="1028" name="Picture 4">
            <a:extLst>
              <a:ext uri="{FF2B5EF4-FFF2-40B4-BE49-F238E27FC236}">
                <a16:creationId xmlns:a16="http://schemas.microsoft.com/office/drawing/2014/main" id="{8B9D30CA-8A45-42E3-A472-DB4D00738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0368" y="3819513"/>
            <a:ext cx="4167266" cy="2365555"/>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5E569B1-93E8-4FE0-B49B-BB88AD387FB7}"/>
              </a:ext>
            </a:extLst>
          </p:cNvPr>
          <p:cNvSpPr txBox="1"/>
          <p:nvPr/>
        </p:nvSpPr>
        <p:spPr>
          <a:xfrm>
            <a:off x="6787896" y="456749"/>
            <a:ext cx="4846320" cy="369332"/>
          </a:xfrm>
          <a:prstGeom prst="rect">
            <a:avLst/>
          </a:prstGeom>
          <a:noFill/>
        </p:spPr>
        <p:txBody>
          <a:bodyPr wrap="square" rtlCol="0">
            <a:spAutoFit/>
          </a:bodyPr>
          <a:lstStyle/>
          <a:p>
            <a:pPr algn="ctr"/>
            <a:r>
              <a:rPr lang="en-IN" b="1" dirty="0"/>
              <a:t>Outliers in Revenue Dataset</a:t>
            </a:r>
          </a:p>
        </p:txBody>
      </p:sp>
      <p:pic>
        <p:nvPicPr>
          <p:cNvPr id="5" name="Picture 4">
            <a:extLst>
              <a:ext uri="{FF2B5EF4-FFF2-40B4-BE49-F238E27FC236}">
                <a16:creationId xmlns:a16="http://schemas.microsoft.com/office/drawing/2014/main" id="{33D94E29-5D73-477C-9C96-5576D43EEF20}"/>
              </a:ext>
            </a:extLst>
          </p:cNvPr>
          <p:cNvPicPr>
            <a:picLocks noChangeAspect="1"/>
          </p:cNvPicPr>
          <p:nvPr/>
        </p:nvPicPr>
        <p:blipFill>
          <a:blip r:embed="rId4"/>
          <a:stretch>
            <a:fillRect/>
          </a:stretch>
        </p:blipFill>
        <p:spPr>
          <a:xfrm>
            <a:off x="1479631" y="3178064"/>
            <a:ext cx="2505281" cy="1282897"/>
          </a:xfrm>
          <a:prstGeom prst="rect">
            <a:avLst/>
          </a:prstGeom>
        </p:spPr>
      </p:pic>
      <p:sp>
        <p:nvSpPr>
          <p:cNvPr id="6" name="Rectangle 5">
            <a:extLst>
              <a:ext uri="{FF2B5EF4-FFF2-40B4-BE49-F238E27FC236}">
                <a16:creationId xmlns:a16="http://schemas.microsoft.com/office/drawing/2014/main" id="{BFC9B6D9-90D8-4456-899B-C4BD7A7E1EF9}"/>
              </a:ext>
            </a:extLst>
          </p:cNvPr>
          <p:cNvSpPr>
            <a:spLocks noChangeArrowheads="1"/>
          </p:cNvSpPr>
          <p:nvPr/>
        </p:nvSpPr>
        <p:spPr bwMode="auto">
          <a:xfrm>
            <a:off x="0" y="151655"/>
            <a:ext cx="1089775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3" name="Google Shape;356;p60"/>
          <p:cNvPicPr preferRelativeResize="0"/>
          <p:nvPr/>
        </p:nvPicPr>
        <p:blipFill rotWithShape="1">
          <a:blip r:embed="rId5">
            <a:alphaModFix/>
          </a:blip>
          <a:srcRect/>
          <a:stretch/>
        </p:blipFill>
        <p:spPr>
          <a:xfrm>
            <a:off x="11062861" y="44864"/>
            <a:ext cx="1187051" cy="411359"/>
          </a:xfrm>
          <a:prstGeom prst="rect">
            <a:avLst/>
          </a:prstGeom>
          <a:noFill/>
          <a:ln>
            <a:noFill/>
          </a:ln>
        </p:spPr>
      </p:pic>
    </p:spTree>
    <p:extLst>
      <p:ext uri="{BB962C8B-B14F-4D97-AF65-F5344CB8AC3E}">
        <p14:creationId xmlns:p14="http://schemas.microsoft.com/office/powerpoint/2010/main" val="1533515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46807D3-B0B5-4BCE-9F44-0A2E0DEFC700}"/>
              </a:ext>
            </a:extLst>
          </p:cNvPr>
          <p:cNvSpPr txBox="1">
            <a:spLocks/>
          </p:cNvSpPr>
          <p:nvPr/>
        </p:nvSpPr>
        <p:spPr>
          <a:xfrm>
            <a:off x="649223" y="329582"/>
            <a:ext cx="5102351" cy="1064623"/>
          </a:xfrm>
          <a:prstGeom prst="rect">
            <a:avLst/>
          </a:prstGeom>
        </p:spPr>
        <p:txBody>
          <a:bodyPr vert="horz" lIns="91440" tIns="45720" rIns="91440" bIns="45720" rtlCol="0" anchor="ctr">
            <a:normAutofit/>
          </a:bodyPr>
          <a:lstStyle>
            <a:defPPr>
              <a:defRPr lang="en-US"/>
            </a:defPPr>
            <a:lvl1pPr algn="ctr">
              <a:lnSpc>
                <a:spcPct val="90000"/>
              </a:lnSpc>
              <a:spcBef>
                <a:spcPct val="0"/>
              </a:spcBef>
              <a:spcAft>
                <a:spcPts val="600"/>
              </a:spcAft>
              <a:buNone/>
              <a:defRPr sz="4400" b="1">
                <a:solidFill>
                  <a:schemeClr val="accent1">
                    <a:lumMod val="50000"/>
                  </a:schemeClr>
                </a:solidFill>
                <a:ea typeface="+mj-ea"/>
                <a:cs typeface="+mj-cs"/>
              </a:defRPr>
            </a:lvl1pPr>
          </a:lstStyle>
          <a:p>
            <a:pPr algn="l"/>
            <a:r>
              <a:rPr lang="en-US" dirty="0">
                <a:solidFill>
                  <a:schemeClr val="tx1"/>
                </a:solidFill>
                <a:latin typeface="+mj-lt"/>
              </a:rPr>
              <a:t>Feature Engineering</a:t>
            </a:r>
          </a:p>
        </p:txBody>
      </p:sp>
      <p:sp>
        <p:nvSpPr>
          <p:cNvPr id="3" name="Text Placeholder 2">
            <a:extLst>
              <a:ext uri="{FF2B5EF4-FFF2-40B4-BE49-F238E27FC236}">
                <a16:creationId xmlns:a16="http://schemas.microsoft.com/office/drawing/2014/main" id="{7DF22C73-4018-405C-9668-C82DC1CEA792}"/>
              </a:ext>
            </a:extLst>
          </p:cNvPr>
          <p:cNvSpPr>
            <a:spLocks noGrp="1"/>
          </p:cNvSpPr>
          <p:nvPr>
            <p:ph type="body" idx="1"/>
          </p:nvPr>
        </p:nvSpPr>
        <p:spPr>
          <a:xfrm>
            <a:off x="554862" y="1056454"/>
            <a:ext cx="9608469" cy="1252031"/>
          </a:xfrm>
        </p:spPr>
        <p:txBody>
          <a:bodyPr vert="horz" lIns="91440" tIns="45720" rIns="91440" bIns="45720" rtlCol="0">
            <a:normAutofit/>
          </a:bodyPr>
          <a:lstStyle/>
          <a:p>
            <a:pPr marL="342900" lvl="1" indent="-228600">
              <a:spcBef>
                <a:spcPts val="1000"/>
              </a:spcBef>
              <a:buFont typeface="Arial" panose="020B0604020202020204" pitchFamily="34" charset="0"/>
              <a:buChar char="•"/>
            </a:pPr>
            <a:r>
              <a:rPr lang="en-US" sz="2400" dirty="0"/>
              <a:t>Column ‘ No. of Sales’ is created : </a:t>
            </a:r>
            <a:r>
              <a:rPr lang="en-US" sz="2400" dirty="0">
                <a:solidFill>
                  <a:schemeClr val="accent2"/>
                </a:solidFill>
              </a:rPr>
              <a:t>No. of Sales = Revenue / CPU</a:t>
            </a:r>
          </a:p>
          <a:p>
            <a:pPr marL="342900" lvl="1" indent="-228600">
              <a:spcBef>
                <a:spcPts val="1000"/>
              </a:spcBef>
              <a:buFont typeface="Arial" panose="020B0604020202020204" pitchFamily="34" charset="0"/>
              <a:buChar char="•"/>
            </a:pPr>
            <a:r>
              <a:rPr lang="en-US" sz="2400" dirty="0"/>
              <a:t>Column ‘ Inventory’ is created : </a:t>
            </a:r>
            <a:r>
              <a:rPr lang="en-US" sz="2400" dirty="0">
                <a:solidFill>
                  <a:schemeClr val="accent2"/>
                </a:solidFill>
              </a:rPr>
              <a:t>Inventory = No. of Sales +10 % Buffer</a:t>
            </a:r>
          </a:p>
        </p:txBody>
      </p:sp>
      <p:pic>
        <p:nvPicPr>
          <p:cNvPr id="4" name="Picture 3">
            <a:extLst>
              <a:ext uri="{FF2B5EF4-FFF2-40B4-BE49-F238E27FC236}">
                <a16:creationId xmlns:a16="http://schemas.microsoft.com/office/drawing/2014/main" id="{AC64FDA3-0D07-4644-BF98-6B57DEEEAC9A}"/>
              </a:ext>
            </a:extLst>
          </p:cNvPr>
          <p:cNvPicPr>
            <a:picLocks noChangeAspect="1"/>
          </p:cNvPicPr>
          <p:nvPr/>
        </p:nvPicPr>
        <p:blipFill>
          <a:blip r:embed="rId2"/>
          <a:stretch>
            <a:fillRect/>
          </a:stretch>
        </p:blipFill>
        <p:spPr>
          <a:xfrm>
            <a:off x="845638" y="2878737"/>
            <a:ext cx="9663388" cy="3627620"/>
          </a:xfrm>
          <a:prstGeom prst="rect">
            <a:avLst/>
          </a:prstGeom>
        </p:spPr>
      </p:pic>
      <p:sp>
        <p:nvSpPr>
          <p:cNvPr id="47" name="Oval 46">
            <a:extLst>
              <a:ext uri="{FF2B5EF4-FFF2-40B4-BE49-F238E27FC236}">
                <a16:creationId xmlns:a16="http://schemas.microsoft.com/office/drawing/2014/main" id="{D9477E08-34B8-49FF-9ADC-58023371FE4A}"/>
              </a:ext>
            </a:extLst>
          </p:cNvPr>
          <p:cNvSpPr/>
          <p:nvPr/>
        </p:nvSpPr>
        <p:spPr>
          <a:xfrm>
            <a:off x="9129582" y="2364935"/>
            <a:ext cx="1379444" cy="4369161"/>
          </a:xfrm>
          <a:prstGeom prst="ellipse">
            <a:avLst/>
          </a:prstGeom>
          <a:no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Z"/>
          </a:p>
        </p:txBody>
      </p:sp>
      <p:pic>
        <p:nvPicPr>
          <p:cNvPr id="6" name="Google Shape;356;p60"/>
          <p:cNvPicPr preferRelativeResize="0"/>
          <p:nvPr/>
        </p:nvPicPr>
        <p:blipFill rotWithShape="1">
          <a:blip r:embed="rId3">
            <a:alphaModFix/>
          </a:blip>
          <a:srcRect/>
          <a:stretch/>
        </p:blipFill>
        <p:spPr>
          <a:xfrm>
            <a:off x="10116525" y="216859"/>
            <a:ext cx="1187051" cy="411359"/>
          </a:xfrm>
          <a:prstGeom prst="rect">
            <a:avLst/>
          </a:prstGeom>
          <a:noFill/>
          <a:ln>
            <a:noFill/>
          </a:ln>
        </p:spPr>
      </p:pic>
    </p:spTree>
    <p:extLst>
      <p:ext uri="{BB962C8B-B14F-4D97-AF65-F5344CB8AC3E}">
        <p14:creationId xmlns:p14="http://schemas.microsoft.com/office/powerpoint/2010/main" val="635681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9754</TotalTime>
  <Words>549</Words>
  <Application>Microsoft Office PowerPoint</Application>
  <PresentationFormat>Widescreen</PresentationFormat>
  <Paragraphs>100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Calibri</vt:lpstr>
      <vt:lpstr>Calibri Light</vt:lpstr>
      <vt:lpstr>Courier New</vt:lpstr>
      <vt:lpstr>Times New Roman</vt:lpstr>
      <vt:lpstr>Office Theme</vt:lpstr>
      <vt:lpstr>Efficient Inventory Management System</vt:lpstr>
      <vt:lpstr>Poor inventory management leads to a loss in sales which in turn paints an inaccurate picture of lower demand for certain items, making future order predictions based on that past data inherently inaccurate.</vt:lpstr>
      <vt:lpstr>Project Flow</vt:lpstr>
      <vt:lpstr>PowerPoint Presentation</vt:lpstr>
      <vt:lpstr>PowerPoint Presentation</vt:lpstr>
      <vt:lpstr>PowerPoint Presentation</vt:lpstr>
      <vt:lpstr>NO. OF PURCHASES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dc:title>
  <dc:creator>shilpakarnoliya@gmail.com</dc:creator>
  <cp:lastModifiedBy>Swetha Appaji Parivara</cp:lastModifiedBy>
  <cp:revision>70</cp:revision>
  <dcterms:created xsi:type="dcterms:W3CDTF">2021-03-31T08:30:23Z</dcterms:created>
  <dcterms:modified xsi:type="dcterms:W3CDTF">2021-05-07T14:31:47Z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662170</vt:lpwstr>
  </property>
  <property fmtid="{D5CDD505-2E9C-101B-9397-08002B2CF9AE}" pid="3" name="NXPowerLiteSettings">
    <vt:lpwstr>C7000400038000</vt:lpwstr>
  </property>
  <property fmtid="{D5CDD505-2E9C-101B-9397-08002B2CF9AE}" pid="4" name="NXPowerLiteVersion">
    <vt:lpwstr>S9.0.3</vt:lpwstr>
  </property>
</Properties>
</file>