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70" d="100"/>
          <a:sy n="70" d="100"/>
        </p:scale>
        <p:origin x="4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8532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2/1/2021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8326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2/1/2021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6496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5897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6307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80570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5895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3924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30568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43656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715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274258"/>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1" r:id="rId6"/>
    <p:sldLayoutId id="2147483757" r:id="rId7"/>
    <p:sldLayoutId id="2147483758" r:id="rId8"/>
    <p:sldLayoutId id="2147483759" r:id="rId9"/>
    <p:sldLayoutId id="2147483760" r:id="rId10"/>
    <p:sldLayoutId id="2147483762"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iths.s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iths.s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66">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5741900-FF59-4432-80B0-40039FB34820}"/>
              </a:ext>
            </a:extLst>
          </p:cNvPr>
          <p:cNvPicPr>
            <a:picLocks noChangeAspect="1"/>
          </p:cNvPicPr>
          <p:nvPr/>
        </p:nvPicPr>
        <p:blipFill rotWithShape="1">
          <a:blip r:embed="rId2">
            <a:alphaModFix amt="35000"/>
          </a:blip>
          <a:srcRect t="8107" b="1532"/>
          <a:stretch/>
        </p:blipFill>
        <p:spPr>
          <a:xfrm>
            <a:off x="20" y="10"/>
            <a:ext cx="12191980" cy="6857990"/>
          </a:xfrm>
          <a:prstGeom prst="rect">
            <a:avLst/>
          </a:prstGeom>
        </p:spPr>
      </p:pic>
      <p:sp>
        <p:nvSpPr>
          <p:cNvPr id="2" name="Title 1">
            <a:extLst>
              <a:ext uri="{FF2B5EF4-FFF2-40B4-BE49-F238E27FC236}">
                <a16:creationId xmlns:a16="http://schemas.microsoft.com/office/drawing/2014/main" id="{FF92BA1E-5A75-4229-B976-1C16F44A588C}"/>
              </a:ext>
            </a:extLst>
          </p:cNvPr>
          <p:cNvSpPr>
            <a:spLocks noGrp="1"/>
          </p:cNvSpPr>
          <p:nvPr>
            <p:ph type="ctrTitle"/>
          </p:nvPr>
        </p:nvSpPr>
        <p:spPr>
          <a:xfrm>
            <a:off x="1097280" y="758952"/>
            <a:ext cx="10058400" cy="3566160"/>
          </a:xfrm>
        </p:spPr>
        <p:txBody>
          <a:bodyPr>
            <a:normAutofit/>
          </a:bodyPr>
          <a:lstStyle/>
          <a:p>
            <a:r>
              <a:rPr lang="sv-SE" dirty="0" err="1">
                <a:solidFill>
                  <a:srgbClr val="FFFFFF"/>
                </a:solidFill>
              </a:rPr>
              <a:t>Agil</a:t>
            </a:r>
            <a:r>
              <a:rPr lang="sv-SE" dirty="0">
                <a:solidFill>
                  <a:srgbClr val="FFFFFF"/>
                </a:solidFill>
              </a:rPr>
              <a:t> </a:t>
            </a:r>
            <a:r>
              <a:rPr lang="sv-SE" dirty="0" err="1">
                <a:solidFill>
                  <a:srgbClr val="FFFFFF"/>
                </a:solidFill>
              </a:rPr>
              <a:t>TestAutomatiserare</a:t>
            </a:r>
            <a:endParaRPr lang="en-GB" dirty="0">
              <a:solidFill>
                <a:srgbClr val="FFFFFF"/>
              </a:solidFill>
            </a:endParaRPr>
          </a:p>
        </p:txBody>
      </p:sp>
      <p:sp>
        <p:nvSpPr>
          <p:cNvPr id="3" name="Subtitle 2">
            <a:extLst>
              <a:ext uri="{FF2B5EF4-FFF2-40B4-BE49-F238E27FC236}">
                <a16:creationId xmlns:a16="http://schemas.microsoft.com/office/drawing/2014/main" id="{50657CDB-2D35-4EAD-A333-94F828059CAF}"/>
              </a:ext>
            </a:extLst>
          </p:cNvPr>
          <p:cNvSpPr>
            <a:spLocks noGrp="1"/>
          </p:cNvSpPr>
          <p:nvPr>
            <p:ph type="subTitle" idx="1"/>
          </p:nvPr>
        </p:nvSpPr>
        <p:spPr>
          <a:xfrm>
            <a:off x="1100051" y="4645152"/>
            <a:ext cx="10058400" cy="1143000"/>
          </a:xfrm>
        </p:spPr>
        <p:txBody>
          <a:bodyPr>
            <a:normAutofit/>
          </a:bodyPr>
          <a:lstStyle/>
          <a:p>
            <a:r>
              <a:rPr lang="sv-SE" dirty="0">
                <a:solidFill>
                  <a:srgbClr val="FFFFFF"/>
                </a:solidFill>
              </a:rPr>
              <a:t>IT-Högskolan</a:t>
            </a:r>
            <a:endParaRPr lang="en-GB" dirty="0">
              <a:solidFill>
                <a:srgbClr val="FFFFFF"/>
              </a:solidFill>
            </a:endParaRPr>
          </a:p>
        </p:txBody>
      </p:sp>
      <p:cxnSp>
        <p:nvCxnSpPr>
          <p:cNvPr id="73" name="Straight Connector 68">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107022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E22008-A300-409D-9188-55BC52FC4D29}"/>
              </a:ext>
            </a:extLst>
          </p:cNvPr>
          <p:cNvSpPr>
            <a:spLocks noGrp="1"/>
          </p:cNvSpPr>
          <p:nvPr>
            <p:ph type="title"/>
          </p:nvPr>
        </p:nvSpPr>
        <p:spPr>
          <a:xfrm>
            <a:off x="949047" y="643466"/>
            <a:ext cx="2771273" cy="5470463"/>
          </a:xfrm>
        </p:spPr>
        <p:txBody>
          <a:bodyPr anchor="ctr">
            <a:normAutofit/>
          </a:bodyPr>
          <a:lstStyle/>
          <a:p>
            <a:r>
              <a:rPr lang="en-GB" sz="3300" dirty="0"/>
              <a:t>Grading criteria</a:t>
            </a:r>
          </a:p>
        </p:txBody>
      </p:sp>
      <p:cxnSp>
        <p:nvCxnSpPr>
          <p:cNvPr id="17" name="Straight Connector 16">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2B6C5390-9CB1-40D0-A1B2-709A942083E9}"/>
              </a:ext>
            </a:extLst>
          </p:cNvPr>
          <p:cNvSpPr>
            <a:spLocks noGrp="1"/>
          </p:cNvSpPr>
          <p:nvPr>
            <p:ph idx="1"/>
          </p:nvPr>
        </p:nvSpPr>
        <p:spPr>
          <a:xfrm>
            <a:off x="4428565" y="643466"/>
            <a:ext cx="6818427" cy="5470462"/>
          </a:xfrm>
        </p:spPr>
        <p:txBody>
          <a:bodyPr anchor="ctr">
            <a:normAutofit/>
          </a:bodyPr>
          <a:lstStyle/>
          <a:p>
            <a:r>
              <a:rPr lang="en-GB" dirty="0"/>
              <a:t>The labs will be assessed with IG, G and VG (highest)</a:t>
            </a:r>
          </a:p>
          <a:p>
            <a:r>
              <a:rPr lang="en-GB" dirty="0"/>
              <a:t>The project will be assessed with IG and G</a:t>
            </a:r>
          </a:p>
          <a:p>
            <a:r>
              <a:rPr lang="en-GB" dirty="0"/>
              <a:t>To get VG, all labs need to reach VG and project G</a:t>
            </a:r>
          </a:p>
          <a:p>
            <a:r>
              <a:rPr lang="en-GB" dirty="0"/>
              <a:t>To get G, all labs need to reach G and the project G</a:t>
            </a:r>
          </a:p>
          <a:p>
            <a:endParaRPr lang="en-GB" dirty="0"/>
          </a:p>
          <a:p>
            <a:r>
              <a:rPr lang="en-GB" dirty="0"/>
              <a:t>G = Pass</a:t>
            </a:r>
          </a:p>
          <a:p>
            <a:r>
              <a:rPr lang="en-GB" dirty="0"/>
              <a:t>VG = Pass with Distinction</a:t>
            </a:r>
          </a:p>
          <a:p>
            <a:r>
              <a:rPr lang="en-GB" dirty="0"/>
              <a:t>IG = Fail</a:t>
            </a:r>
          </a:p>
        </p:txBody>
      </p:sp>
    </p:spTree>
    <p:extLst>
      <p:ext uri="{BB962C8B-B14F-4D97-AF65-F5344CB8AC3E}">
        <p14:creationId xmlns:p14="http://schemas.microsoft.com/office/powerpoint/2010/main" val="25870304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E22008-A300-409D-9188-55BC52FC4D29}"/>
              </a:ext>
            </a:extLst>
          </p:cNvPr>
          <p:cNvSpPr>
            <a:spLocks noGrp="1"/>
          </p:cNvSpPr>
          <p:nvPr>
            <p:ph type="title"/>
          </p:nvPr>
        </p:nvSpPr>
        <p:spPr>
          <a:xfrm>
            <a:off x="949047" y="643466"/>
            <a:ext cx="2771273" cy="5470463"/>
          </a:xfrm>
        </p:spPr>
        <p:txBody>
          <a:bodyPr anchor="ctr">
            <a:normAutofit/>
          </a:bodyPr>
          <a:lstStyle/>
          <a:p>
            <a:r>
              <a:rPr lang="sv-SE" sz="3300" dirty="0"/>
              <a:t>Lab 1 </a:t>
            </a:r>
            <a:r>
              <a:rPr lang="sv-SE" sz="3300" dirty="0" err="1"/>
              <a:t>JUnit</a:t>
            </a:r>
            <a:endParaRPr lang="en-GB" sz="3300" dirty="0"/>
          </a:p>
        </p:txBody>
      </p:sp>
      <p:cxnSp>
        <p:nvCxnSpPr>
          <p:cNvPr id="17" name="Straight Connector 16">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2B6C5390-9CB1-40D0-A1B2-709A942083E9}"/>
              </a:ext>
            </a:extLst>
          </p:cNvPr>
          <p:cNvSpPr>
            <a:spLocks noGrp="1"/>
          </p:cNvSpPr>
          <p:nvPr>
            <p:ph idx="1"/>
          </p:nvPr>
        </p:nvSpPr>
        <p:spPr>
          <a:xfrm>
            <a:off x="4428565" y="643466"/>
            <a:ext cx="6818427" cy="5470462"/>
          </a:xfrm>
        </p:spPr>
        <p:txBody>
          <a:bodyPr anchor="ctr">
            <a:normAutofit/>
          </a:bodyPr>
          <a:lstStyle/>
          <a:p>
            <a:r>
              <a:rPr lang="en-GB" dirty="0"/>
              <a:t>2 Java classes will be tested using Junit. </a:t>
            </a:r>
          </a:p>
          <a:p>
            <a:r>
              <a:rPr lang="en-GB" dirty="0"/>
              <a:t>To pass, 10 test cases must be submitted. They should test different things.</a:t>
            </a:r>
          </a:p>
          <a:p>
            <a:r>
              <a:rPr lang="en-GB" dirty="0"/>
              <a:t>To reach VG, </a:t>
            </a:r>
            <a:r>
              <a:rPr lang="en-US" dirty="0"/>
              <a:t>an explanation must also be submitted of how you perform the Unit test and how you should think when creating new ones to keep the number down but still get high test coverage. </a:t>
            </a:r>
            <a:endParaRPr lang="en-GB" dirty="0"/>
          </a:p>
          <a:p>
            <a:r>
              <a:rPr lang="en-GB" dirty="0"/>
              <a:t>Finally, submit the test cases at ITHS distance.</a:t>
            </a:r>
          </a:p>
          <a:p>
            <a:r>
              <a:rPr lang="en-GB" dirty="0"/>
              <a:t>I will read, give feedback and the grade Pass with Distinction, Pass or Fail.</a:t>
            </a:r>
            <a:endParaRPr lang="sv-SE" dirty="0"/>
          </a:p>
        </p:txBody>
      </p:sp>
    </p:spTree>
    <p:extLst>
      <p:ext uri="{BB962C8B-B14F-4D97-AF65-F5344CB8AC3E}">
        <p14:creationId xmlns:p14="http://schemas.microsoft.com/office/powerpoint/2010/main" val="191433203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E22008-A300-409D-9188-55BC52FC4D29}"/>
              </a:ext>
            </a:extLst>
          </p:cNvPr>
          <p:cNvSpPr>
            <a:spLocks noGrp="1"/>
          </p:cNvSpPr>
          <p:nvPr>
            <p:ph type="title"/>
          </p:nvPr>
        </p:nvSpPr>
        <p:spPr>
          <a:xfrm>
            <a:off x="949047" y="643466"/>
            <a:ext cx="2771273" cy="5470463"/>
          </a:xfrm>
        </p:spPr>
        <p:txBody>
          <a:bodyPr anchor="ctr">
            <a:normAutofit/>
          </a:bodyPr>
          <a:lstStyle/>
          <a:p>
            <a:r>
              <a:rPr lang="sv-SE" sz="3300" dirty="0"/>
              <a:t>Lab 2 </a:t>
            </a:r>
            <a:r>
              <a:rPr lang="sv-SE" sz="3300" dirty="0" err="1"/>
              <a:t>Selenium</a:t>
            </a:r>
            <a:endParaRPr lang="en-GB" sz="3300" dirty="0"/>
          </a:p>
        </p:txBody>
      </p:sp>
      <p:cxnSp>
        <p:nvCxnSpPr>
          <p:cNvPr id="17" name="Straight Connector 16">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2B6C5390-9CB1-40D0-A1B2-709A942083E9}"/>
              </a:ext>
            </a:extLst>
          </p:cNvPr>
          <p:cNvSpPr>
            <a:spLocks noGrp="1"/>
          </p:cNvSpPr>
          <p:nvPr>
            <p:ph idx="1"/>
          </p:nvPr>
        </p:nvSpPr>
        <p:spPr>
          <a:xfrm>
            <a:off x="4428565" y="643466"/>
            <a:ext cx="6818427" cy="5470462"/>
          </a:xfrm>
        </p:spPr>
        <p:txBody>
          <a:bodyPr anchor="ctr">
            <a:normAutofit/>
          </a:bodyPr>
          <a:lstStyle/>
          <a:p>
            <a:r>
              <a:rPr lang="en-GB" dirty="0"/>
              <a:t>Here we will </a:t>
            </a:r>
            <a:r>
              <a:rPr lang="sv-SE" dirty="0"/>
              <a:t>test </a:t>
            </a:r>
            <a:r>
              <a:rPr lang="sv-SE" dirty="0">
                <a:solidFill>
                  <a:schemeClr val="accent2"/>
                </a:solidFill>
                <a:hlinkClick r:id="rId2">
                  <a:extLst>
                    <a:ext uri="{A12FA001-AC4F-418D-AE19-62706E023703}">
                      <ahyp:hlinkClr xmlns:ahyp="http://schemas.microsoft.com/office/drawing/2018/hyperlinkcolor" val="tx"/>
                    </a:ext>
                  </a:extLst>
                </a:hlinkClick>
              </a:rPr>
              <a:t>https://www.iths.se/</a:t>
            </a:r>
            <a:r>
              <a:rPr lang="sv-SE" dirty="0">
                <a:solidFill>
                  <a:schemeClr val="accent2"/>
                </a:solidFill>
              </a:rPr>
              <a:t> </a:t>
            </a:r>
          </a:p>
          <a:p>
            <a:r>
              <a:rPr lang="en-GB" dirty="0"/>
              <a:t>Create 10 different test cases for G</a:t>
            </a:r>
          </a:p>
          <a:p>
            <a:r>
              <a:rPr lang="en-GB" dirty="0"/>
              <a:t>For VG, Page Object Pattern must be used, they must be run on both Firefox and Chrome and an associated report must also be submitted. Where you present the test results and what you think about the quality of the website.</a:t>
            </a:r>
          </a:p>
          <a:p>
            <a:r>
              <a:rPr lang="en-GB" dirty="0"/>
              <a:t>Finally, submit the test cases at ITHS distance.</a:t>
            </a:r>
            <a:r>
              <a:rPr lang="sv-SE" dirty="0"/>
              <a:t> </a:t>
            </a:r>
          </a:p>
          <a:p>
            <a:r>
              <a:rPr lang="en-GB" dirty="0"/>
              <a:t>I will read, give feedback and the grade Pass with Distinction, Pass or Fail.</a:t>
            </a:r>
            <a:endParaRPr lang="sv-SE" dirty="0"/>
          </a:p>
        </p:txBody>
      </p:sp>
    </p:spTree>
    <p:extLst>
      <p:ext uri="{BB962C8B-B14F-4D97-AF65-F5344CB8AC3E}">
        <p14:creationId xmlns:p14="http://schemas.microsoft.com/office/powerpoint/2010/main" val="274646591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E22008-A300-409D-9188-55BC52FC4D29}"/>
              </a:ext>
            </a:extLst>
          </p:cNvPr>
          <p:cNvSpPr>
            <a:spLocks noGrp="1"/>
          </p:cNvSpPr>
          <p:nvPr>
            <p:ph type="title"/>
          </p:nvPr>
        </p:nvSpPr>
        <p:spPr>
          <a:xfrm>
            <a:off x="949047" y="643466"/>
            <a:ext cx="2771273" cy="5470463"/>
          </a:xfrm>
        </p:spPr>
        <p:txBody>
          <a:bodyPr anchor="ctr">
            <a:normAutofit/>
          </a:bodyPr>
          <a:lstStyle/>
          <a:p>
            <a:r>
              <a:rPr lang="sv-SE" sz="3300" dirty="0"/>
              <a:t>Lab 3 </a:t>
            </a:r>
            <a:r>
              <a:rPr lang="sv-SE" sz="3300" dirty="0" err="1"/>
              <a:t>Cucumber</a:t>
            </a:r>
            <a:endParaRPr lang="en-GB" sz="3300" dirty="0"/>
          </a:p>
        </p:txBody>
      </p:sp>
      <p:cxnSp>
        <p:nvCxnSpPr>
          <p:cNvPr id="17" name="Straight Connector 16">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2B6C5390-9CB1-40D0-A1B2-709A942083E9}"/>
              </a:ext>
            </a:extLst>
          </p:cNvPr>
          <p:cNvSpPr>
            <a:spLocks noGrp="1"/>
          </p:cNvSpPr>
          <p:nvPr>
            <p:ph idx="1"/>
          </p:nvPr>
        </p:nvSpPr>
        <p:spPr>
          <a:xfrm>
            <a:off x="4428565" y="643466"/>
            <a:ext cx="6818427" cy="5470462"/>
          </a:xfrm>
        </p:spPr>
        <p:txBody>
          <a:bodyPr anchor="ctr">
            <a:normAutofit/>
          </a:bodyPr>
          <a:lstStyle/>
          <a:p>
            <a:r>
              <a:rPr lang="en-GB" dirty="0"/>
              <a:t>Here we continue </a:t>
            </a:r>
            <a:r>
              <a:rPr lang="sv-SE" dirty="0"/>
              <a:t>test </a:t>
            </a:r>
            <a:r>
              <a:rPr lang="sv-SE" dirty="0">
                <a:solidFill>
                  <a:schemeClr val="accent2"/>
                </a:solidFill>
                <a:hlinkClick r:id="rId2">
                  <a:extLst>
                    <a:ext uri="{A12FA001-AC4F-418D-AE19-62706E023703}">
                      <ahyp:hlinkClr xmlns:ahyp="http://schemas.microsoft.com/office/drawing/2018/hyperlinkcolor" val="tx"/>
                    </a:ext>
                  </a:extLst>
                </a:hlinkClick>
              </a:rPr>
              <a:t>https://www.iths.se/</a:t>
            </a:r>
            <a:r>
              <a:rPr lang="sv-SE" dirty="0">
                <a:solidFill>
                  <a:schemeClr val="accent2"/>
                </a:solidFill>
              </a:rPr>
              <a:t> </a:t>
            </a:r>
          </a:p>
          <a:p>
            <a:r>
              <a:rPr lang="en-GB" dirty="0"/>
              <a:t>Here, the selenium tests will be rewritten by first turning them into user stories according to Gherkin Style (Given When Then) to achieve G.</a:t>
            </a:r>
          </a:p>
          <a:p>
            <a:r>
              <a:rPr lang="en-GB" dirty="0"/>
              <a:t>For VG, a data-driven test case and one with a longer scenario with at least 7 steps must also be submitted.</a:t>
            </a:r>
          </a:p>
          <a:p>
            <a:r>
              <a:rPr lang="en-GB" dirty="0"/>
              <a:t>Finally, submit the test cases at ITHS distance. </a:t>
            </a:r>
          </a:p>
          <a:p>
            <a:r>
              <a:rPr lang="en-GB" dirty="0"/>
              <a:t>I will read, give feedback and the grade Pass with Distinction, Pass or Fail. </a:t>
            </a:r>
            <a:r>
              <a:rPr lang="sv-SE" dirty="0"/>
              <a:t> </a:t>
            </a:r>
          </a:p>
        </p:txBody>
      </p:sp>
    </p:spTree>
    <p:extLst>
      <p:ext uri="{BB962C8B-B14F-4D97-AF65-F5344CB8AC3E}">
        <p14:creationId xmlns:p14="http://schemas.microsoft.com/office/powerpoint/2010/main" val="402260270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E22008-A300-409D-9188-55BC52FC4D29}"/>
              </a:ext>
            </a:extLst>
          </p:cNvPr>
          <p:cNvSpPr>
            <a:spLocks noGrp="1"/>
          </p:cNvSpPr>
          <p:nvPr>
            <p:ph type="title"/>
          </p:nvPr>
        </p:nvSpPr>
        <p:spPr>
          <a:xfrm>
            <a:off x="949047" y="643466"/>
            <a:ext cx="2771273" cy="5470463"/>
          </a:xfrm>
        </p:spPr>
        <p:txBody>
          <a:bodyPr anchor="ctr">
            <a:normAutofit/>
          </a:bodyPr>
          <a:lstStyle/>
          <a:p>
            <a:r>
              <a:rPr lang="sv-SE" sz="3300" dirty="0"/>
              <a:t>Lab 4 </a:t>
            </a:r>
            <a:r>
              <a:rPr lang="sv-SE" sz="3300" dirty="0" err="1"/>
              <a:t>JMeter</a:t>
            </a:r>
            <a:endParaRPr lang="en-GB" sz="3300" dirty="0"/>
          </a:p>
        </p:txBody>
      </p:sp>
      <p:cxnSp>
        <p:nvCxnSpPr>
          <p:cNvPr id="17" name="Straight Connector 16">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2B6C5390-9CB1-40D0-A1B2-709A942083E9}"/>
              </a:ext>
            </a:extLst>
          </p:cNvPr>
          <p:cNvSpPr>
            <a:spLocks noGrp="1"/>
          </p:cNvSpPr>
          <p:nvPr>
            <p:ph idx="1"/>
          </p:nvPr>
        </p:nvSpPr>
        <p:spPr>
          <a:xfrm>
            <a:off x="4428565" y="643466"/>
            <a:ext cx="6818427" cy="5470462"/>
          </a:xfrm>
        </p:spPr>
        <p:txBody>
          <a:bodyPr anchor="ctr">
            <a:normAutofit/>
          </a:bodyPr>
          <a:lstStyle/>
          <a:p>
            <a:r>
              <a:rPr lang="en-GB" dirty="0"/>
              <a:t>Finally, submit the test cases at ITHS distance. </a:t>
            </a:r>
          </a:p>
          <a:p>
            <a:r>
              <a:rPr lang="en-GB" dirty="0"/>
              <a:t>I will read, give feedback and the grade Pass with Distinction, Pass or Fail. </a:t>
            </a:r>
          </a:p>
        </p:txBody>
      </p:sp>
    </p:spTree>
    <p:extLst>
      <p:ext uri="{BB962C8B-B14F-4D97-AF65-F5344CB8AC3E}">
        <p14:creationId xmlns:p14="http://schemas.microsoft.com/office/powerpoint/2010/main" val="212090644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E22008-A300-409D-9188-55BC52FC4D29}"/>
              </a:ext>
            </a:extLst>
          </p:cNvPr>
          <p:cNvSpPr>
            <a:spLocks noGrp="1"/>
          </p:cNvSpPr>
          <p:nvPr>
            <p:ph type="title"/>
          </p:nvPr>
        </p:nvSpPr>
        <p:spPr>
          <a:xfrm>
            <a:off x="949047" y="643466"/>
            <a:ext cx="2771273" cy="5470463"/>
          </a:xfrm>
        </p:spPr>
        <p:txBody>
          <a:bodyPr anchor="ctr">
            <a:normAutofit/>
          </a:bodyPr>
          <a:lstStyle/>
          <a:p>
            <a:r>
              <a:rPr lang="sv-SE" sz="3300" dirty="0"/>
              <a:t>Project</a:t>
            </a:r>
            <a:endParaRPr lang="en-GB" sz="3300" dirty="0"/>
          </a:p>
        </p:txBody>
      </p:sp>
      <p:cxnSp>
        <p:nvCxnSpPr>
          <p:cNvPr id="17" name="Straight Connector 16">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2B6C5390-9CB1-40D0-A1B2-709A942083E9}"/>
              </a:ext>
            </a:extLst>
          </p:cNvPr>
          <p:cNvSpPr>
            <a:spLocks noGrp="1"/>
          </p:cNvSpPr>
          <p:nvPr>
            <p:ph idx="1"/>
          </p:nvPr>
        </p:nvSpPr>
        <p:spPr>
          <a:xfrm>
            <a:off x="4428565" y="643466"/>
            <a:ext cx="6818427" cy="5470462"/>
          </a:xfrm>
        </p:spPr>
        <p:txBody>
          <a:bodyPr anchor="ctr">
            <a:normAutofit/>
          </a:bodyPr>
          <a:lstStyle/>
          <a:p>
            <a:r>
              <a:rPr lang="en-GB" dirty="0"/>
              <a:t>Here we continue to use the knowledge from the labs.</a:t>
            </a:r>
          </a:p>
          <a:p>
            <a:r>
              <a:rPr lang="en-GB" dirty="0"/>
              <a:t>It will be run as a Scrum project, where we carry out 2 sprints.</a:t>
            </a:r>
          </a:p>
          <a:p>
            <a:r>
              <a:rPr lang="en-GB" dirty="0"/>
              <a:t>To get approved, you must test a site with Cucumber &amp; Selenium and also with JMeter. The tests will be run with Jenkins.</a:t>
            </a:r>
          </a:p>
          <a:p>
            <a:r>
              <a:rPr lang="en-GB" dirty="0"/>
              <a:t>Where each person submits a report evaluating whether the site is ready for release or whether it needs to be updated. Justify your recommendation.</a:t>
            </a:r>
          </a:p>
          <a:p>
            <a:r>
              <a:rPr lang="en-GB" dirty="0"/>
              <a:t>Finally, submit the report at ITHS distance. </a:t>
            </a:r>
          </a:p>
          <a:p>
            <a:r>
              <a:rPr lang="en-GB" dirty="0"/>
              <a:t>I will read, give feedback and the grade, Pass or Fail. </a:t>
            </a:r>
          </a:p>
        </p:txBody>
      </p:sp>
    </p:spTree>
    <p:extLst>
      <p:ext uri="{BB962C8B-B14F-4D97-AF65-F5344CB8AC3E}">
        <p14:creationId xmlns:p14="http://schemas.microsoft.com/office/powerpoint/2010/main" val="6457491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Univers Condense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Univers"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1026</TotalTime>
  <Words>479</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Univers</vt:lpstr>
      <vt:lpstr>Univers Condensed</vt:lpstr>
      <vt:lpstr>RetrospectVTI</vt:lpstr>
      <vt:lpstr>Agil TestAutomatiserare</vt:lpstr>
      <vt:lpstr>Grading criteria</vt:lpstr>
      <vt:lpstr>Lab 1 JUnit</vt:lpstr>
      <vt:lpstr>Lab 2 Selenium</vt:lpstr>
      <vt:lpstr>Lab 3 Cucumber</vt:lpstr>
      <vt:lpstr>Lab 4 JMeter</vt:lpstr>
      <vt:lpstr>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 TestAutomatiserare</dc:title>
  <dc:creator>Jonas Breisel</dc:creator>
  <cp:lastModifiedBy>Jonas Breisel</cp:lastModifiedBy>
  <cp:revision>24</cp:revision>
  <dcterms:created xsi:type="dcterms:W3CDTF">2020-09-03T09:15:43Z</dcterms:created>
  <dcterms:modified xsi:type="dcterms:W3CDTF">2021-02-01T11:02:45Z</dcterms:modified>
</cp:coreProperties>
</file>