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a Kirubanidhi" userId="895574a385473c1a" providerId="LiveId" clId="{47CDFA25-6323-4442-93C0-2BD6DA78043E}"/>
    <pc:docChg chg="undo custSel addSld delSld modSld">
      <pc:chgData name="Shilpa Kirubanidhi" userId="895574a385473c1a" providerId="LiveId" clId="{47CDFA25-6323-4442-93C0-2BD6DA78043E}" dt="2023-11-03T16:24:10.524" v="4932" actId="113"/>
      <pc:docMkLst>
        <pc:docMk/>
      </pc:docMkLst>
      <pc:sldChg chg="modSp mod">
        <pc:chgData name="Shilpa Kirubanidhi" userId="895574a385473c1a" providerId="LiveId" clId="{47CDFA25-6323-4442-93C0-2BD6DA78043E}" dt="2023-11-03T16:24:10.524" v="4932" actId="113"/>
        <pc:sldMkLst>
          <pc:docMk/>
          <pc:sldMk cId="2609014351" sldId="256"/>
        </pc:sldMkLst>
        <pc:spChg chg="mod">
          <ac:chgData name="Shilpa Kirubanidhi" userId="895574a385473c1a" providerId="LiveId" clId="{47CDFA25-6323-4442-93C0-2BD6DA78043E}" dt="2023-10-28T06:50:47.955" v="2532" actId="20577"/>
          <ac:spMkLst>
            <pc:docMk/>
            <pc:sldMk cId="2609014351" sldId="256"/>
            <ac:spMk id="2" creationId="{46EFEB9E-B92F-16D5-7C36-14953D80A8D7}"/>
          </ac:spMkLst>
        </pc:spChg>
        <pc:spChg chg="mod">
          <ac:chgData name="Shilpa Kirubanidhi" userId="895574a385473c1a" providerId="LiveId" clId="{47CDFA25-6323-4442-93C0-2BD6DA78043E}" dt="2023-11-03T16:24:10.524" v="4932" actId="113"/>
          <ac:spMkLst>
            <pc:docMk/>
            <pc:sldMk cId="2609014351" sldId="256"/>
            <ac:spMk id="3" creationId="{91A0C852-24D7-836A-E8D8-3038E1C93CA9}"/>
          </ac:spMkLst>
        </pc:spChg>
      </pc:sldChg>
      <pc:sldChg chg="modSp mod">
        <pc:chgData name="Shilpa Kirubanidhi" userId="895574a385473c1a" providerId="LiveId" clId="{47CDFA25-6323-4442-93C0-2BD6DA78043E}" dt="2023-11-03T15:42:52.174" v="4134" actId="108"/>
        <pc:sldMkLst>
          <pc:docMk/>
          <pc:sldMk cId="2789451332" sldId="257"/>
        </pc:sldMkLst>
        <pc:spChg chg="mod">
          <ac:chgData name="Shilpa Kirubanidhi" userId="895574a385473c1a" providerId="LiveId" clId="{47CDFA25-6323-4442-93C0-2BD6DA78043E}" dt="2023-10-28T07:01:04.511" v="2701" actId="1076"/>
          <ac:spMkLst>
            <pc:docMk/>
            <pc:sldMk cId="2789451332" sldId="257"/>
            <ac:spMk id="2" creationId="{E45AD13B-EE0F-0D6E-AB1F-D9CCF0C27ACF}"/>
          </ac:spMkLst>
        </pc:spChg>
        <pc:spChg chg="mod">
          <ac:chgData name="Shilpa Kirubanidhi" userId="895574a385473c1a" providerId="LiveId" clId="{47CDFA25-6323-4442-93C0-2BD6DA78043E}" dt="2023-11-03T15:42:52.174" v="4134" actId="108"/>
          <ac:spMkLst>
            <pc:docMk/>
            <pc:sldMk cId="2789451332" sldId="257"/>
            <ac:spMk id="3" creationId="{45B52480-46F4-B85A-E854-E7F81C7880B3}"/>
          </ac:spMkLst>
        </pc:spChg>
      </pc:sldChg>
      <pc:sldChg chg="modSp add del mod">
        <pc:chgData name="Shilpa Kirubanidhi" userId="895574a385473c1a" providerId="LiveId" clId="{47CDFA25-6323-4442-93C0-2BD6DA78043E}" dt="2023-10-25T19:28:25.902" v="288" actId="47"/>
        <pc:sldMkLst>
          <pc:docMk/>
          <pc:sldMk cId="2834342059" sldId="258"/>
        </pc:sldMkLst>
        <pc:spChg chg="mod">
          <ac:chgData name="Shilpa Kirubanidhi" userId="895574a385473c1a" providerId="LiveId" clId="{47CDFA25-6323-4442-93C0-2BD6DA78043E}" dt="2023-10-25T19:23:32.141" v="274" actId="20577"/>
          <ac:spMkLst>
            <pc:docMk/>
            <pc:sldMk cId="2834342059" sldId="258"/>
            <ac:spMk id="2" creationId="{E45AD13B-EE0F-0D6E-AB1F-D9CCF0C27ACF}"/>
          </ac:spMkLst>
        </pc:spChg>
        <pc:spChg chg="mod">
          <ac:chgData name="Shilpa Kirubanidhi" userId="895574a385473c1a" providerId="LiveId" clId="{47CDFA25-6323-4442-93C0-2BD6DA78043E}" dt="2023-10-25T19:23:45.471" v="284" actId="20577"/>
          <ac:spMkLst>
            <pc:docMk/>
            <pc:sldMk cId="2834342059" sldId="258"/>
            <ac:spMk id="3" creationId="{45B52480-46F4-B85A-E854-E7F81C7880B3}"/>
          </ac:spMkLst>
        </pc:spChg>
      </pc:sldChg>
      <pc:sldChg chg="modSp add mod">
        <pc:chgData name="Shilpa Kirubanidhi" userId="895574a385473c1a" providerId="LiveId" clId="{47CDFA25-6323-4442-93C0-2BD6DA78043E}" dt="2023-10-28T06:56:36.355" v="2642" actId="20577"/>
        <pc:sldMkLst>
          <pc:docMk/>
          <pc:sldMk cId="4125679256" sldId="258"/>
        </pc:sldMkLst>
        <pc:spChg chg="mod">
          <ac:chgData name="Shilpa Kirubanidhi" userId="895574a385473c1a" providerId="LiveId" clId="{47CDFA25-6323-4442-93C0-2BD6DA78043E}" dt="2023-10-28T06:52:54.891" v="2584" actId="1076"/>
          <ac:spMkLst>
            <pc:docMk/>
            <pc:sldMk cId="4125679256" sldId="258"/>
            <ac:spMk id="2" creationId="{E45AD13B-EE0F-0D6E-AB1F-D9CCF0C27ACF}"/>
          </ac:spMkLst>
        </pc:spChg>
        <pc:spChg chg="mod">
          <ac:chgData name="Shilpa Kirubanidhi" userId="895574a385473c1a" providerId="LiveId" clId="{47CDFA25-6323-4442-93C0-2BD6DA78043E}" dt="2023-10-28T06:56:36.355" v="2642" actId="20577"/>
          <ac:spMkLst>
            <pc:docMk/>
            <pc:sldMk cId="4125679256" sldId="258"/>
            <ac:spMk id="3" creationId="{45B52480-46F4-B85A-E854-E7F81C7880B3}"/>
          </ac:spMkLst>
        </pc:spChg>
      </pc:sldChg>
      <pc:sldChg chg="modSp add mod">
        <pc:chgData name="Shilpa Kirubanidhi" userId="895574a385473c1a" providerId="LiveId" clId="{47CDFA25-6323-4442-93C0-2BD6DA78043E}" dt="2023-10-28T07:06:01.290" v="2722" actId="20577"/>
        <pc:sldMkLst>
          <pc:docMk/>
          <pc:sldMk cId="1487094229" sldId="259"/>
        </pc:sldMkLst>
        <pc:spChg chg="mod">
          <ac:chgData name="Shilpa Kirubanidhi" userId="895574a385473c1a" providerId="LiveId" clId="{47CDFA25-6323-4442-93C0-2BD6DA78043E}" dt="2023-10-28T07:06:01.290" v="2722" actId="20577"/>
          <ac:spMkLst>
            <pc:docMk/>
            <pc:sldMk cId="1487094229" sldId="259"/>
            <ac:spMk id="2" creationId="{E45AD13B-EE0F-0D6E-AB1F-D9CCF0C27ACF}"/>
          </ac:spMkLst>
        </pc:spChg>
        <pc:spChg chg="mod">
          <ac:chgData name="Shilpa Kirubanidhi" userId="895574a385473c1a" providerId="LiveId" clId="{47CDFA25-6323-4442-93C0-2BD6DA78043E}" dt="2023-10-28T06:57:27.949" v="2655" actId="14100"/>
          <ac:spMkLst>
            <pc:docMk/>
            <pc:sldMk cId="1487094229" sldId="259"/>
            <ac:spMk id="3" creationId="{45B52480-46F4-B85A-E854-E7F81C7880B3}"/>
          </ac:spMkLst>
        </pc:spChg>
      </pc:sldChg>
      <pc:sldChg chg="delSp modSp new mod">
        <pc:chgData name="Shilpa Kirubanidhi" userId="895574a385473c1a" providerId="LiveId" clId="{47CDFA25-6323-4442-93C0-2BD6DA78043E}" dt="2023-10-28T06:52:21.303" v="2564" actId="478"/>
        <pc:sldMkLst>
          <pc:docMk/>
          <pc:sldMk cId="2078029264" sldId="260"/>
        </pc:sldMkLst>
        <pc:spChg chg="del mod">
          <ac:chgData name="Shilpa Kirubanidhi" userId="895574a385473c1a" providerId="LiveId" clId="{47CDFA25-6323-4442-93C0-2BD6DA78043E}" dt="2023-10-28T06:52:21.303" v="2564" actId="478"/>
          <ac:spMkLst>
            <pc:docMk/>
            <pc:sldMk cId="2078029264" sldId="260"/>
            <ac:spMk id="2" creationId="{BBE50A1A-AECF-4D2B-AB3B-C4618B1C0107}"/>
          </ac:spMkLst>
        </pc:spChg>
        <pc:spChg chg="mod">
          <ac:chgData name="Shilpa Kirubanidhi" userId="895574a385473c1a" providerId="LiveId" clId="{47CDFA25-6323-4442-93C0-2BD6DA78043E}" dt="2023-10-28T06:50:17.975" v="2484" actId="27636"/>
          <ac:spMkLst>
            <pc:docMk/>
            <pc:sldMk cId="2078029264" sldId="260"/>
            <ac:spMk id="3" creationId="{939B55F4-0CC9-41E6-B7F4-B6D9BD3C9E70}"/>
          </ac:spMkLst>
        </pc:spChg>
      </pc:sldChg>
      <pc:sldChg chg="addSp delSp modSp add mod">
        <pc:chgData name="Shilpa Kirubanidhi" userId="895574a385473c1a" providerId="LiveId" clId="{47CDFA25-6323-4442-93C0-2BD6DA78043E}" dt="2023-11-03T16:22:39.366" v="4928" actId="14100"/>
        <pc:sldMkLst>
          <pc:docMk/>
          <pc:sldMk cId="4020391916" sldId="261"/>
        </pc:sldMkLst>
        <pc:spChg chg="mod">
          <ac:chgData name="Shilpa Kirubanidhi" userId="895574a385473c1a" providerId="LiveId" clId="{47CDFA25-6323-4442-93C0-2BD6DA78043E}" dt="2023-10-28T06:53:28.892" v="2586" actId="1076"/>
          <ac:spMkLst>
            <pc:docMk/>
            <pc:sldMk cId="4020391916" sldId="261"/>
            <ac:spMk id="2" creationId="{1A9D8F6E-97FF-0D1A-4844-12FC620F5544}"/>
          </ac:spMkLst>
        </pc:spChg>
        <pc:spChg chg="del mod">
          <ac:chgData name="Shilpa Kirubanidhi" userId="895574a385473c1a" providerId="LiveId" clId="{47CDFA25-6323-4442-93C0-2BD6DA78043E}" dt="2023-11-03T16:20:29.573" v="4923" actId="478"/>
          <ac:spMkLst>
            <pc:docMk/>
            <pc:sldMk cId="4020391916" sldId="261"/>
            <ac:spMk id="3" creationId="{322105EF-DFFD-7476-9E75-637DBCE330E5}"/>
          </ac:spMkLst>
        </pc:spChg>
        <pc:picChg chg="mod">
          <ac:chgData name="Shilpa Kirubanidhi" userId="895574a385473c1a" providerId="LiveId" clId="{47CDFA25-6323-4442-93C0-2BD6DA78043E}" dt="2023-11-03T16:22:39.366" v="4928" actId="14100"/>
          <ac:picMkLst>
            <pc:docMk/>
            <pc:sldMk cId="4020391916" sldId="261"/>
            <ac:picMk id="5" creationId="{B35EAF3D-21FD-474B-E8D1-26DDC4C8E401}"/>
          </ac:picMkLst>
        </pc:picChg>
        <pc:picChg chg="add mod">
          <ac:chgData name="Shilpa Kirubanidhi" userId="895574a385473c1a" providerId="LiveId" clId="{47CDFA25-6323-4442-93C0-2BD6DA78043E}" dt="2023-11-03T16:22:34.763" v="4927" actId="14100"/>
          <ac:picMkLst>
            <pc:docMk/>
            <pc:sldMk cId="4020391916" sldId="261"/>
            <ac:picMk id="6" creationId="{6BBD089C-F699-C68E-8B9B-9F63250D2380}"/>
          </ac:picMkLst>
        </pc:picChg>
      </pc:sldChg>
      <pc:sldChg chg="modSp add mod">
        <pc:chgData name="Shilpa Kirubanidhi" userId="895574a385473c1a" providerId="LiveId" clId="{47CDFA25-6323-4442-93C0-2BD6DA78043E}" dt="2023-11-03T05:38:54.797" v="2885" actId="20577"/>
        <pc:sldMkLst>
          <pc:docMk/>
          <pc:sldMk cId="2194976991" sldId="262"/>
        </pc:sldMkLst>
        <pc:spChg chg="mod">
          <ac:chgData name="Shilpa Kirubanidhi" userId="895574a385473c1a" providerId="LiveId" clId="{47CDFA25-6323-4442-93C0-2BD6DA78043E}" dt="2023-10-28T07:03:18.144" v="2710"/>
          <ac:spMkLst>
            <pc:docMk/>
            <pc:sldMk cId="2194976991" sldId="262"/>
            <ac:spMk id="2" creationId="{106696AA-194F-A8D1-85A4-47B1C3CF5A66}"/>
          </ac:spMkLst>
        </pc:spChg>
        <pc:spChg chg="mod">
          <ac:chgData name="Shilpa Kirubanidhi" userId="895574a385473c1a" providerId="LiveId" clId="{47CDFA25-6323-4442-93C0-2BD6DA78043E}" dt="2023-11-03T05:38:54.797" v="2885" actId="20577"/>
          <ac:spMkLst>
            <pc:docMk/>
            <pc:sldMk cId="2194976991" sldId="262"/>
            <ac:spMk id="3" creationId="{6C5BE53C-9552-976C-9291-3F1412E88F5E}"/>
          </ac:spMkLst>
        </pc:spChg>
      </pc:sldChg>
      <pc:sldChg chg="modSp add mod">
        <pc:chgData name="Shilpa Kirubanidhi" userId="895574a385473c1a" providerId="LiveId" clId="{47CDFA25-6323-4442-93C0-2BD6DA78043E}" dt="2023-10-28T07:03:18.144" v="2710"/>
        <pc:sldMkLst>
          <pc:docMk/>
          <pc:sldMk cId="1774008257" sldId="263"/>
        </pc:sldMkLst>
        <pc:spChg chg="mod">
          <ac:chgData name="Shilpa Kirubanidhi" userId="895574a385473c1a" providerId="LiveId" clId="{47CDFA25-6323-4442-93C0-2BD6DA78043E}" dt="2023-10-28T07:03:18.144" v="2710"/>
          <ac:spMkLst>
            <pc:docMk/>
            <pc:sldMk cId="1774008257" sldId="263"/>
            <ac:spMk id="2" creationId="{106696AA-194F-A8D1-85A4-47B1C3CF5A66}"/>
          </ac:spMkLst>
        </pc:spChg>
        <pc:spChg chg="mod">
          <ac:chgData name="Shilpa Kirubanidhi" userId="895574a385473c1a" providerId="LiveId" clId="{47CDFA25-6323-4442-93C0-2BD6DA78043E}" dt="2023-10-28T06:57:47.765" v="2658" actId="113"/>
          <ac:spMkLst>
            <pc:docMk/>
            <pc:sldMk cId="1774008257" sldId="263"/>
            <ac:spMk id="3" creationId="{6C5BE53C-9552-976C-9291-3F1412E88F5E}"/>
          </ac:spMkLst>
        </pc:spChg>
      </pc:sldChg>
      <pc:sldChg chg="modSp add mod">
        <pc:chgData name="Shilpa Kirubanidhi" userId="895574a385473c1a" providerId="LiveId" clId="{47CDFA25-6323-4442-93C0-2BD6DA78043E}" dt="2023-11-03T06:15:50.150" v="4082" actId="113"/>
        <pc:sldMkLst>
          <pc:docMk/>
          <pc:sldMk cId="4045365397" sldId="264"/>
        </pc:sldMkLst>
        <pc:spChg chg="mod">
          <ac:chgData name="Shilpa Kirubanidhi" userId="895574a385473c1a" providerId="LiveId" clId="{47CDFA25-6323-4442-93C0-2BD6DA78043E}" dt="2023-10-28T07:03:18.144" v="2710"/>
          <ac:spMkLst>
            <pc:docMk/>
            <pc:sldMk cId="4045365397" sldId="264"/>
            <ac:spMk id="2" creationId="{106696AA-194F-A8D1-85A4-47B1C3CF5A66}"/>
          </ac:spMkLst>
        </pc:spChg>
        <pc:spChg chg="mod">
          <ac:chgData name="Shilpa Kirubanidhi" userId="895574a385473c1a" providerId="LiveId" clId="{47CDFA25-6323-4442-93C0-2BD6DA78043E}" dt="2023-11-03T06:15:50.150" v="4082" actId="113"/>
          <ac:spMkLst>
            <pc:docMk/>
            <pc:sldMk cId="4045365397" sldId="264"/>
            <ac:spMk id="3" creationId="{6C5BE53C-9552-976C-9291-3F1412E88F5E}"/>
          </ac:spMkLst>
        </pc:spChg>
      </pc:sldChg>
      <pc:sldChg chg="modSp add mod">
        <pc:chgData name="Shilpa Kirubanidhi" userId="895574a385473c1a" providerId="LiveId" clId="{47CDFA25-6323-4442-93C0-2BD6DA78043E}" dt="2023-11-03T06:17:09.275" v="4110" actId="20577"/>
        <pc:sldMkLst>
          <pc:docMk/>
          <pc:sldMk cId="3862135325" sldId="265"/>
        </pc:sldMkLst>
        <pc:spChg chg="mod">
          <ac:chgData name="Shilpa Kirubanidhi" userId="895574a385473c1a" providerId="LiveId" clId="{47CDFA25-6323-4442-93C0-2BD6DA78043E}" dt="2023-10-28T07:03:18.144" v="2710"/>
          <ac:spMkLst>
            <pc:docMk/>
            <pc:sldMk cId="3862135325" sldId="265"/>
            <ac:spMk id="2" creationId="{106696AA-194F-A8D1-85A4-47B1C3CF5A66}"/>
          </ac:spMkLst>
        </pc:spChg>
        <pc:spChg chg="mod">
          <ac:chgData name="Shilpa Kirubanidhi" userId="895574a385473c1a" providerId="LiveId" clId="{47CDFA25-6323-4442-93C0-2BD6DA78043E}" dt="2023-11-03T06:17:09.275" v="4110" actId="20577"/>
          <ac:spMkLst>
            <pc:docMk/>
            <pc:sldMk cId="3862135325" sldId="265"/>
            <ac:spMk id="3" creationId="{6C5BE53C-9552-976C-9291-3F1412E88F5E}"/>
          </ac:spMkLst>
        </pc:spChg>
      </pc:sldChg>
      <pc:sldChg chg="modSp add mod">
        <pc:chgData name="Shilpa Kirubanidhi" userId="895574a385473c1a" providerId="LiveId" clId="{47CDFA25-6323-4442-93C0-2BD6DA78043E}" dt="2023-11-03T06:19:08.957" v="4133" actId="20577"/>
        <pc:sldMkLst>
          <pc:docMk/>
          <pc:sldMk cId="1241218135" sldId="266"/>
        </pc:sldMkLst>
        <pc:spChg chg="mod">
          <ac:chgData name="Shilpa Kirubanidhi" userId="895574a385473c1a" providerId="LiveId" clId="{47CDFA25-6323-4442-93C0-2BD6DA78043E}" dt="2023-10-28T07:03:18.144" v="2710"/>
          <ac:spMkLst>
            <pc:docMk/>
            <pc:sldMk cId="1241218135" sldId="266"/>
            <ac:spMk id="2" creationId="{106696AA-194F-A8D1-85A4-47B1C3CF5A66}"/>
          </ac:spMkLst>
        </pc:spChg>
        <pc:spChg chg="mod">
          <ac:chgData name="Shilpa Kirubanidhi" userId="895574a385473c1a" providerId="LiveId" clId="{47CDFA25-6323-4442-93C0-2BD6DA78043E}" dt="2023-11-03T06:19:08.957" v="4133" actId="20577"/>
          <ac:spMkLst>
            <pc:docMk/>
            <pc:sldMk cId="1241218135" sldId="266"/>
            <ac:spMk id="3" creationId="{6C5BE53C-9552-976C-9291-3F1412E88F5E}"/>
          </ac:spMkLst>
        </pc:spChg>
      </pc:sldChg>
      <pc:sldChg chg="modSp add mod">
        <pc:chgData name="Shilpa Kirubanidhi" userId="895574a385473c1a" providerId="LiveId" clId="{47CDFA25-6323-4442-93C0-2BD6DA78043E}" dt="2023-11-03T16:11:36.089" v="4709" actId="20577"/>
        <pc:sldMkLst>
          <pc:docMk/>
          <pc:sldMk cId="990141467" sldId="267"/>
        </pc:sldMkLst>
        <pc:spChg chg="mod">
          <ac:chgData name="Shilpa Kirubanidhi" userId="895574a385473c1a" providerId="LiveId" clId="{47CDFA25-6323-4442-93C0-2BD6DA78043E}" dt="2023-11-03T16:11:36.089" v="4709" actId="20577"/>
          <ac:spMkLst>
            <pc:docMk/>
            <pc:sldMk cId="990141467" sldId="267"/>
            <ac:spMk id="3" creationId="{1734397D-DD54-1C16-DDBB-BDC95EA5A7C9}"/>
          </ac:spMkLst>
        </pc:spChg>
      </pc:sldChg>
      <pc:sldChg chg="modSp add mod">
        <pc:chgData name="Shilpa Kirubanidhi" userId="895574a385473c1a" providerId="LiveId" clId="{47CDFA25-6323-4442-93C0-2BD6DA78043E}" dt="2023-11-03T16:16:46.064" v="4920" actId="20577"/>
        <pc:sldMkLst>
          <pc:docMk/>
          <pc:sldMk cId="577699314" sldId="268"/>
        </pc:sldMkLst>
        <pc:spChg chg="mod">
          <ac:chgData name="Shilpa Kirubanidhi" userId="895574a385473c1a" providerId="LiveId" clId="{47CDFA25-6323-4442-93C0-2BD6DA78043E}" dt="2023-11-03T05:43:18.071" v="3052" actId="20577"/>
          <ac:spMkLst>
            <pc:docMk/>
            <pc:sldMk cId="577699314" sldId="268"/>
            <ac:spMk id="2" creationId="{106696AA-194F-A8D1-85A4-47B1C3CF5A66}"/>
          </ac:spMkLst>
        </pc:spChg>
        <pc:spChg chg="mod">
          <ac:chgData name="Shilpa Kirubanidhi" userId="895574a385473c1a" providerId="LiveId" clId="{47CDFA25-6323-4442-93C0-2BD6DA78043E}" dt="2023-11-03T16:16:46.064" v="4920" actId="20577"/>
          <ac:spMkLst>
            <pc:docMk/>
            <pc:sldMk cId="577699314" sldId="268"/>
            <ac:spMk id="3" creationId="{6C5BE53C-9552-976C-9291-3F1412E88F5E}"/>
          </ac:spMkLst>
        </pc:spChg>
      </pc:sldChg>
      <pc:sldChg chg="addSp delSp modSp new mod">
        <pc:chgData name="Shilpa Kirubanidhi" userId="895574a385473c1a" providerId="LiveId" clId="{47CDFA25-6323-4442-93C0-2BD6DA78043E}" dt="2023-11-03T15:44:12.688" v="4200" actId="20577"/>
        <pc:sldMkLst>
          <pc:docMk/>
          <pc:sldMk cId="1614681293" sldId="269"/>
        </pc:sldMkLst>
        <pc:spChg chg="mod">
          <ac:chgData name="Shilpa Kirubanidhi" userId="895574a385473c1a" providerId="LiveId" clId="{47CDFA25-6323-4442-93C0-2BD6DA78043E}" dt="2023-11-03T15:44:12.688" v="4200" actId="20577"/>
          <ac:spMkLst>
            <pc:docMk/>
            <pc:sldMk cId="1614681293" sldId="269"/>
            <ac:spMk id="2" creationId="{743ACACB-D699-F875-3ABE-1137C0670BBE}"/>
          </ac:spMkLst>
        </pc:spChg>
        <pc:spChg chg="del">
          <ac:chgData name="Shilpa Kirubanidhi" userId="895574a385473c1a" providerId="LiveId" clId="{47CDFA25-6323-4442-93C0-2BD6DA78043E}" dt="2023-11-03T05:49:02.807" v="3072" actId="931"/>
          <ac:spMkLst>
            <pc:docMk/>
            <pc:sldMk cId="1614681293" sldId="269"/>
            <ac:spMk id="3" creationId="{E962219D-555E-09C3-23DD-5F000D88F318}"/>
          </ac:spMkLst>
        </pc:spChg>
        <pc:spChg chg="add mod">
          <ac:chgData name="Shilpa Kirubanidhi" userId="895574a385473c1a" providerId="LiveId" clId="{47CDFA25-6323-4442-93C0-2BD6DA78043E}" dt="2023-11-03T06:06:34.251" v="3988" actId="14100"/>
          <ac:spMkLst>
            <pc:docMk/>
            <pc:sldMk cId="1614681293" sldId="269"/>
            <ac:spMk id="6" creationId="{88AB1A86-E7D3-6604-E157-54D1B7A1B1E8}"/>
          </ac:spMkLst>
        </pc:spChg>
        <pc:spChg chg="add mod">
          <ac:chgData name="Shilpa Kirubanidhi" userId="895574a385473c1a" providerId="LiveId" clId="{47CDFA25-6323-4442-93C0-2BD6DA78043E}" dt="2023-11-03T06:13:53.745" v="4037" actId="20577"/>
          <ac:spMkLst>
            <pc:docMk/>
            <pc:sldMk cId="1614681293" sldId="269"/>
            <ac:spMk id="7" creationId="{96EF738D-D5B0-03C4-1476-C5937756CF12}"/>
          </ac:spMkLst>
        </pc:spChg>
        <pc:spChg chg="add mod">
          <ac:chgData name="Shilpa Kirubanidhi" userId="895574a385473c1a" providerId="LiveId" clId="{47CDFA25-6323-4442-93C0-2BD6DA78043E}" dt="2023-11-03T06:06:37.196" v="3989" actId="14100"/>
          <ac:spMkLst>
            <pc:docMk/>
            <pc:sldMk cId="1614681293" sldId="269"/>
            <ac:spMk id="8" creationId="{0F56E2B6-4A0B-C337-26E9-B6DF121ADD18}"/>
          </ac:spMkLst>
        </pc:spChg>
        <pc:spChg chg="add mod">
          <ac:chgData name="Shilpa Kirubanidhi" userId="895574a385473c1a" providerId="LiveId" clId="{47CDFA25-6323-4442-93C0-2BD6DA78043E}" dt="2023-11-03T06:06:25.449" v="3986" actId="20577"/>
          <ac:spMkLst>
            <pc:docMk/>
            <pc:sldMk cId="1614681293" sldId="269"/>
            <ac:spMk id="9" creationId="{74FD32C3-C902-7452-3934-F2F07958D9C1}"/>
          </ac:spMkLst>
        </pc:spChg>
        <pc:picChg chg="add mod modCrop">
          <ac:chgData name="Shilpa Kirubanidhi" userId="895574a385473c1a" providerId="LiveId" clId="{47CDFA25-6323-4442-93C0-2BD6DA78043E}" dt="2023-11-03T06:03:32.885" v="3866" actId="732"/>
          <ac:picMkLst>
            <pc:docMk/>
            <pc:sldMk cId="1614681293" sldId="269"/>
            <ac:picMk id="5" creationId="{23E17767-607A-219C-9618-3F647FF7AF3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CD6655-4D0E-4739-90FC-83B5B321DE35}" type="datetimeFigureOut">
              <a:rPr lang="en-US" smtClean="0"/>
              <a:t>11/3/2023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70661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D6655-4D0E-4739-90FC-83B5B321DE35}"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145726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CD6655-4D0E-4739-90FC-83B5B321DE3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3544397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CD6655-4D0E-4739-90FC-83B5B321DE3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2270110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D6655-4D0E-4739-90FC-83B5B321DE3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1403594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CD6655-4D0E-4739-90FC-83B5B321DE35}"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2542456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CD6655-4D0E-4739-90FC-83B5B321DE35}" type="datetimeFigureOut">
              <a:rPr lang="en-US" smtClean="0"/>
              <a:t>11/3/2023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1654337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CD6655-4D0E-4739-90FC-83B5B321DE3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267133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CD6655-4D0E-4739-90FC-83B5B321DE3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393889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D6655-4D0E-4739-90FC-83B5B321DE3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294190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D6655-4D0E-4739-90FC-83B5B321DE35}"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156101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D6655-4D0E-4739-90FC-83B5B321DE35}"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3292965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CD6655-4D0E-4739-90FC-83B5B321DE35}"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26428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D6655-4D0E-4739-90FC-83B5B321DE35}"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131466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D6655-4D0E-4739-90FC-83B5B321DE35}"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272542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D6655-4D0E-4739-90FC-83B5B321DE35}"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287551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D6655-4D0E-4739-90FC-83B5B321DE35}"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C4D7AF-A4D4-4FE5-88DC-336209917203}" type="slidenum">
              <a:rPr lang="en-US" smtClean="0"/>
              <a:t>‹#›</a:t>
            </a:fld>
            <a:endParaRPr lang="en-US"/>
          </a:p>
        </p:txBody>
      </p:sp>
    </p:spTree>
    <p:extLst>
      <p:ext uri="{BB962C8B-B14F-4D97-AF65-F5344CB8AC3E}">
        <p14:creationId xmlns:p14="http://schemas.microsoft.com/office/powerpoint/2010/main" val="207780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CD6655-4D0E-4739-90FC-83B5B321DE35}" type="datetimeFigureOut">
              <a:rPr lang="en-US" smtClean="0"/>
              <a:t>11/3/2023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9C4D7AF-A4D4-4FE5-88DC-336209917203}" type="slidenum">
              <a:rPr lang="en-US" smtClean="0"/>
              <a:t>‹#›</a:t>
            </a:fld>
            <a:endParaRPr lang="en-US"/>
          </a:p>
        </p:txBody>
      </p:sp>
    </p:spTree>
    <p:extLst>
      <p:ext uri="{BB962C8B-B14F-4D97-AF65-F5344CB8AC3E}">
        <p14:creationId xmlns:p14="http://schemas.microsoft.com/office/powerpoint/2010/main" val="41445182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asino.betmgm.com/en/blog/ai-digital-tools-online-pok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casino.betmgm.com/en/blog/how-artificial-intelligence-revolutionized-poker/" TargetMode="External"/><Relationship Id="rId3" Type="http://schemas.openxmlformats.org/officeDocument/2006/relationships/hyperlink" Target="https://www.linkedin.com/pulse/ai-casino-industry-enhancing-user-experience-ensuring-timothy/" TargetMode="External"/><Relationship Id="rId7" Type="http://schemas.openxmlformats.org/officeDocument/2006/relationships/hyperlink" Target="https://casino.betmgm.com/en/blog/how-will-artificial-intelligence-impact-casinos/" TargetMode="External"/><Relationship Id="rId2" Type="http://schemas.openxmlformats.org/officeDocument/2006/relationships/hyperlink" Target="https://www.datarobot.com/solutions/gaming/" TargetMode="External"/><Relationship Id="rId1" Type="http://schemas.openxmlformats.org/officeDocument/2006/relationships/slideLayout" Target="../slideLayouts/slideLayout1.xml"/><Relationship Id="rId6" Type="http://schemas.openxmlformats.org/officeDocument/2006/relationships/hyperlink" Target="https://www.gammastack.com/role-of-artificial-intelligence-in-online-casino-industry/" TargetMode="External"/><Relationship Id="rId5" Type="http://schemas.openxmlformats.org/officeDocument/2006/relationships/hyperlink" Target="https://www.analyticsinsight.net/implementation-of-ai-in-the-casino-industry/" TargetMode="External"/><Relationship Id="rId4" Type="http://schemas.openxmlformats.org/officeDocument/2006/relationships/hyperlink" Target="https://www.analyticsinsight.net/the-future-of-ai-in-casino-industries/" TargetMode="External"/><Relationship Id="rId9" Type="http://schemas.openxmlformats.org/officeDocument/2006/relationships/hyperlink" Target="https://casino.betmgm.com/en/blog/ai-digital-tools-online-pok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ytimes.com/2023/02/16/technology/bing-chatbot-transcript.html" TargetMode="External"/><Relationship Id="rId2" Type="http://schemas.openxmlformats.org/officeDocument/2006/relationships/hyperlink" Target="https://www.gatesnotes.com/The-Age-of-AI-Has-Begu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EB9E-B92F-16D5-7C36-14953D80A8D7}"/>
              </a:ext>
            </a:extLst>
          </p:cNvPr>
          <p:cNvSpPr>
            <a:spLocks noGrp="1"/>
          </p:cNvSpPr>
          <p:nvPr>
            <p:ph type="ctrTitle"/>
          </p:nvPr>
        </p:nvSpPr>
        <p:spPr>
          <a:xfrm>
            <a:off x="1095579" y="1412632"/>
            <a:ext cx="8825658" cy="2016368"/>
          </a:xfrm>
        </p:spPr>
        <p:txBody>
          <a:bodyPr/>
          <a:lstStyle/>
          <a:p>
            <a:r>
              <a:rPr lang="en-US" dirty="0"/>
              <a:t>THE AGE OF ARTIFICIAL INTELLIGENCE</a:t>
            </a:r>
          </a:p>
        </p:txBody>
      </p:sp>
      <p:sp>
        <p:nvSpPr>
          <p:cNvPr id="3" name="Subtitle 2">
            <a:extLst>
              <a:ext uri="{FF2B5EF4-FFF2-40B4-BE49-F238E27FC236}">
                <a16:creationId xmlns:a16="http://schemas.microsoft.com/office/drawing/2014/main" id="{91A0C852-24D7-836A-E8D8-3038E1C93CA9}"/>
              </a:ext>
            </a:extLst>
          </p:cNvPr>
          <p:cNvSpPr>
            <a:spLocks noGrp="1"/>
          </p:cNvSpPr>
          <p:nvPr>
            <p:ph type="subTitle" idx="1"/>
          </p:nvPr>
        </p:nvSpPr>
        <p:spPr>
          <a:xfrm>
            <a:off x="1143079" y="3892667"/>
            <a:ext cx="9964191" cy="2016368"/>
          </a:xfrm>
        </p:spPr>
        <p:txBody>
          <a:bodyPr>
            <a:normAutofit/>
          </a:bodyPr>
          <a:lstStyle/>
          <a:p>
            <a:r>
              <a:rPr lang="en-US" b="1" dirty="0"/>
              <a:t>Individual Assignment 2 </a:t>
            </a:r>
          </a:p>
          <a:p>
            <a:r>
              <a:rPr lang="en-US" b="1" dirty="0"/>
              <a:t>BUAN 6335.501</a:t>
            </a:r>
          </a:p>
          <a:p>
            <a:r>
              <a:rPr lang="en-US" b="1" dirty="0"/>
              <a:t>SHILPA NIDHI KIRUBANIDHI (SXK220127)</a:t>
            </a:r>
          </a:p>
          <a:p>
            <a:endParaRPr lang="en-US" dirty="0"/>
          </a:p>
        </p:txBody>
      </p:sp>
    </p:spTree>
    <p:extLst>
      <p:ext uri="{BB962C8B-B14F-4D97-AF65-F5344CB8AC3E}">
        <p14:creationId xmlns:p14="http://schemas.microsoft.com/office/powerpoint/2010/main" val="260901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96AA-194F-A8D1-85A4-47B1C3CF5A66}"/>
              </a:ext>
            </a:extLst>
          </p:cNvPr>
          <p:cNvSpPr>
            <a:spLocks noGrp="1"/>
          </p:cNvSpPr>
          <p:nvPr>
            <p:ph type="title"/>
          </p:nvPr>
        </p:nvSpPr>
        <p:spPr/>
        <p:txBody>
          <a:bodyPr/>
          <a:lstStyle/>
          <a:p>
            <a:r>
              <a:rPr lang="en-US" dirty="0"/>
              <a:t>Use case 2: Casino marketing and operations</a:t>
            </a:r>
          </a:p>
        </p:txBody>
      </p:sp>
      <p:sp>
        <p:nvSpPr>
          <p:cNvPr id="3" name="Content Placeholder 2">
            <a:extLst>
              <a:ext uri="{FF2B5EF4-FFF2-40B4-BE49-F238E27FC236}">
                <a16:creationId xmlns:a16="http://schemas.microsoft.com/office/drawing/2014/main" id="{6C5BE53C-9552-976C-9291-3F1412E88F5E}"/>
              </a:ext>
            </a:extLst>
          </p:cNvPr>
          <p:cNvSpPr>
            <a:spLocks noGrp="1"/>
          </p:cNvSpPr>
          <p:nvPr>
            <p:ph idx="1"/>
          </p:nvPr>
        </p:nvSpPr>
        <p:spPr>
          <a:xfrm>
            <a:off x="578840" y="2374084"/>
            <a:ext cx="11065079" cy="3867324"/>
          </a:xfrm>
        </p:spPr>
        <p:txBody>
          <a:bodyPr>
            <a:normAutofit fontScale="92500"/>
          </a:bodyPr>
          <a:lstStyle/>
          <a:p>
            <a:pPr marL="0" indent="0">
              <a:buNone/>
            </a:pPr>
            <a:r>
              <a:rPr lang="en-US" dirty="0"/>
              <a:t>AI models can help casino marketing and daily operations with following features:</a:t>
            </a:r>
          </a:p>
          <a:p>
            <a:r>
              <a:rPr lang="en-US" b="1" dirty="0"/>
              <a:t>Lifetime value prediction:</a:t>
            </a:r>
            <a:r>
              <a:rPr lang="en-US" dirty="0"/>
              <a:t> ML models enable companies to build better marketing programs, identifying players who are deemed more valuable and develop them into loyal customers.</a:t>
            </a:r>
          </a:p>
          <a:p>
            <a:r>
              <a:rPr lang="en-US" b="1" dirty="0"/>
              <a:t>Targeted offers</a:t>
            </a:r>
            <a:r>
              <a:rPr lang="en-US" dirty="0"/>
              <a:t> based on purchase history, which increases likelihood of purchase by customers.</a:t>
            </a:r>
          </a:p>
          <a:p>
            <a:r>
              <a:rPr lang="en-US" b="1" dirty="0"/>
              <a:t>Player churn prediction:</a:t>
            </a:r>
            <a:r>
              <a:rPr lang="en-US" dirty="0"/>
              <a:t> Identifying customers unlikely to play at the casino again, as well as why they might drop off, and providing the tools to retain them.</a:t>
            </a:r>
          </a:p>
          <a:p>
            <a:r>
              <a:rPr lang="en-US" b="1" dirty="0"/>
              <a:t>Demand forecast:</a:t>
            </a:r>
            <a:r>
              <a:rPr lang="en-US" dirty="0"/>
              <a:t> Predictive AI models can analyze the number of players at a given point of time in the casino floor and help scheduling staff/ amenities like food and beverages accordingly.</a:t>
            </a:r>
          </a:p>
          <a:p>
            <a:r>
              <a:rPr lang="en-US" b="1" dirty="0"/>
              <a:t>Floor design optimization:</a:t>
            </a:r>
            <a:r>
              <a:rPr lang="en-US" dirty="0"/>
              <a:t> AI models can analyze most and least played game machines on the floor and the probable reasons (inaccessible position, faulty or glitchy operation, placement of game, etc.) and optimize the design accordingly.</a:t>
            </a:r>
          </a:p>
        </p:txBody>
      </p:sp>
    </p:spTree>
    <p:extLst>
      <p:ext uri="{BB962C8B-B14F-4D97-AF65-F5344CB8AC3E}">
        <p14:creationId xmlns:p14="http://schemas.microsoft.com/office/powerpoint/2010/main" val="386213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96AA-194F-A8D1-85A4-47B1C3CF5A66}"/>
              </a:ext>
            </a:extLst>
          </p:cNvPr>
          <p:cNvSpPr>
            <a:spLocks noGrp="1"/>
          </p:cNvSpPr>
          <p:nvPr>
            <p:ph type="title"/>
          </p:nvPr>
        </p:nvSpPr>
        <p:spPr/>
        <p:txBody>
          <a:bodyPr/>
          <a:lstStyle/>
          <a:p>
            <a:r>
              <a:rPr lang="en-US" dirty="0"/>
              <a:t>Current examples: Online casinos</a:t>
            </a:r>
          </a:p>
        </p:txBody>
      </p:sp>
      <p:sp>
        <p:nvSpPr>
          <p:cNvPr id="3" name="Content Placeholder 2">
            <a:extLst>
              <a:ext uri="{FF2B5EF4-FFF2-40B4-BE49-F238E27FC236}">
                <a16:creationId xmlns:a16="http://schemas.microsoft.com/office/drawing/2014/main" id="{6C5BE53C-9552-976C-9291-3F1412E88F5E}"/>
              </a:ext>
            </a:extLst>
          </p:cNvPr>
          <p:cNvSpPr>
            <a:spLocks noGrp="1"/>
          </p:cNvSpPr>
          <p:nvPr>
            <p:ph idx="1"/>
          </p:nvPr>
        </p:nvSpPr>
        <p:spPr>
          <a:xfrm>
            <a:off x="578840" y="2374084"/>
            <a:ext cx="11065079" cy="3867324"/>
          </a:xfrm>
        </p:spPr>
        <p:txBody>
          <a:bodyPr>
            <a:normAutofit fontScale="92500" lnSpcReduction="10000"/>
          </a:bodyPr>
          <a:lstStyle/>
          <a:p>
            <a:pPr marL="0" indent="0">
              <a:buNone/>
            </a:pPr>
            <a:r>
              <a:rPr lang="en-US" dirty="0"/>
              <a:t>One of the very famous casino groups (MGM) uses AI in the online version of their casino </a:t>
            </a:r>
            <a:r>
              <a:rPr lang="en-US" dirty="0" err="1"/>
              <a:t>BetMGM</a:t>
            </a:r>
            <a:r>
              <a:rPr lang="en-US" dirty="0"/>
              <a:t>. Some of the AI-enabled features are:</a:t>
            </a:r>
          </a:p>
          <a:p>
            <a:r>
              <a:rPr lang="en-US" dirty="0"/>
              <a:t>Teaches machines to predict future moves</a:t>
            </a:r>
          </a:p>
          <a:p>
            <a:r>
              <a:rPr lang="en-US" dirty="0"/>
              <a:t>Prepare players for the game and develop optimal strategies</a:t>
            </a:r>
          </a:p>
          <a:p>
            <a:r>
              <a:rPr lang="en-US" dirty="0"/>
              <a:t>Secure transactions and gaming</a:t>
            </a:r>
          </a:p>
          <a:p>
            <a:r>
              <a:rPr lang="en-US" dirty="0"/>
              <a:t>Spots cheaters and frauds easily</a:t>
            </a:r>
          </a:p>
          <a:p>
            <a:r>
              <a:rPr lang="en-US" dirty="0"/>
              <a:t>Can red-flag potential cheaters</a:t>
            </a:r>
          </a:p>
          <a:p>
            <a:r>
              <a:rPr lang="en-US" dirty="0"/>
              <a:t>Hybrid poker games, with human and AI players</a:t>
            </a:r>
          </a:p>
          <a:p>
            <a:r>
              <a:rPr lang="en-US" dirty="0"/>
              <a:t>Real-time assistance</a:t>
            </a:r>
          </a:p>
          <a:p>
            <a:r>
              <a:rPr lang="en-US" dirty="0"/>
              <a:t>Predicting future outcomes</a:t>
            </a:r>
          </a:p>
          <a:p>
            <a:pPr marL="0" indent="0">
              <a:buNone/>
            </a:pPr>
            <a:r>
              <a:rPr lang="en-US" dirty="0"/>
              <a:t>Source: </a:t>
            </a:r>
            <a:r>
              <a:rPr lang="en-US" dirty="0">
                <a:hlinkClick r:id="rId2">
                  <a:extLst>
                    <a:ext uri="{A12FA001-AC4F-418D-AE19-62706E023703}">
                      <ahyp:hlinkClr xmlns:ahyp="http://schemas.microsoft.com/office/drawing/2018/hyperlinkcolor" val="tx"/>
                    </a:ext>
                  </a:extLst>
                </a:hlinkClick>
              </a:rPr>
              <a:t>https://casino.betmgm.com/en/blog/ai-digital-tools-online-poker/</a:t>
            </a:r>
            <a:endParaRPr lang="en-US" dirty="0"/>
          </a:p>
          <a:p>
            <a:endParaRPr lang="en-US" dirty="0"/>
          </a:p>
        </p:txBody>
      </p:sp>
    </p:spTree>
    <p:extLst>
      <p:ext uri="{BB962C8B-B14F-4D97-AF65-F5344CB8AC3E}">
        <p14:creationId xmlns:p14="http://schemas.microsoft.com/office/powerpoint/2010/main" val="57769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96AA-194F-A8D1-85A4-47B1C3CF5A66}"/>
              </a:ext>
            </a:extLst>
          </p:cNvPr>
          <p:cNvSpPr>
            <a:spLocks noGrp="1"/>
          </p:cNvSpPr>
          <p:nvPr>
            <p:ph type="title"/>
          </p:nvPr>
        </p:nvSpPr>
        <p:spPr/>
        <p:txBody>
          <a:bodyPr/>
          <a:lstStyle/>
          <a:p>
            <a:r>
              <a:rPr lang="en-US" dirty="0"/>
              <a:t>Pros and cons: why AI over traditional methods?</a:t>
            </a:r>
          </a:p>
        </p:txBody>
      </p:sp>
      <p:sp>
        <p:nvSpPr>
          <p:cNvPr id="3" name="Content Placeholder 2">
            <a:extLst>
              <a:ext uri="{FF2B5EF4-FFF2-40B4-BE49-F238E27FC236}">
                <a16:creationId xmlns:a16="http://schemas.microsoft.com/office/drawing/2014/main" id="{6C5BE53C-9552-976C-9291-3F1412E88F5E}"/>
              </a:ext>
            </a:extLst>
          </p:cNvPr>
          <p:cNvSpPr>
            <a:spLocks noGrp="1"/>
          </p:cNvSpPr>
          <p:nvPr>
            <p:ph idx="1"/>
          </p:nvPr>
        </p:nvSpPr>
        <p:spPr>
          <a:xfrm>
            <a:off x="578840" y="2321626"/>
            <a:ext cx="11065079" cy="3919782"/>
          </a:xfrm>
        </p:spPr>
        <p:txBody>
          <a:bodyPr>
            <a:normAutofit lnSpcReduction="10000"/>
          </a:bodyPr>
          <a:lstStyle/>
          <a:p>
            <a:pPr marL="0" indent="0">
              <a:buNone/>
            </a:pPr>
            <a:r>
              <a:rPr lang="en-US" b="1" dirty="0"/>
              <a:t>Pros:</a:t>
            </a:r>
          </a:p>
          <a:p>
            <a:pPr lvl="1"/>
            <a:r>
              <a:rPr lang="en-US" dirty="0"/>
              <a:t>Predictive analysis &amp; modeling lies at the heart of ML and AI, which is also the basic requirement for most of the above explained use cases.  </a:t>
            </a:r>
          </a:p>
          <a:p>
            <a:pPr lvl="1"/>
            <a:r>
              <a:rPr lang="en-US" dirty="0"/>
              <a:t>Once the proper model is built, the need for manual data analysis is eliminated. Thereby, time and costs associated are reduced.</a:t>
            </a:r>
          </a:p>
          <a:p>
            <a:pPr lvl="1"/>
            <a:r>
              <a:rPr lang="en-US" dirty="0"/>
              <a:t>AI can easily process unstructured data and big data while other traditional methods cannot.</a:t>
            </a:r>
          </a:p>
          <a:p>
            <a:pPr lvl="1"/>
            <a:r>
              <a:rPr lang="en-US" dirty="0"/>
              <a:t>AI can thus improve business intelligence.</a:t>
            </a:r>
          </a:p>
          <a:p>
            <a:pPr marL="0" indent="0">
              <a:buNone/>
            </a:pPr>
            <a:r>
              <a:rPr lang="en-US" b="1" dirty="0"/>
              <a:t>Cons:</a:t>
            </a:r>
          </a:p>
          <a:p>
            <a:pPr marL="685800" lvl="1"/>
            <a:r>
              <a:rPr lang="en-US" dirty="0"/>
              <a:t>Players behavior in casinos can be unpredictable, thus leading to more noise in the data.</a:t>
            </a:r>
          </a:p>
          <a:p>
            <a:pPr marL="685800" lvl="1"/>
            <a:r>
              <a:rPr lang="en-US" dirty="0"/>
              <a:t>General data issues such as data consistency; veracity; and incompleteness</a:t>
            </a:r>
          </a:p>
          <a:p>
            <a:pPr marL="685800" lvl="1"/>
            <a:r>
              <a:rPr lang="en-US" dirty="0"/>
              <a:t>Granularity of analysis: there will be different levels of analysis needed for different types of games to draw useful conclusions.</a:t>
            </a:r>
          </a:p>
        </p:txBody>
      </p:sp>
    </p:spTree>
    <p:extLst>
      <p:ext uri="{BB962C8B-B14F-4D97-AF65-F5344CB8AC3E}">
        <p14:creationId xmlns:p14="http://schemas.microsoft.com/office/powerpoint/2010/main" val="1241218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CACB-D699-F875-3ABE-1137C0670BBE}"/>
              </a:ext>
            </a:extLst>
          </p:cNvPr>
          <p:cNvSpPr>
            <a:spLocks noGrp="1"/>
          </p:cNvSpPr>
          <p:nvPr>
            <p:ph type="title"/>
          </p:nvPr>
        </p:nvSpPr>
        <p:spPr/>
        <p:txBody>
          <a:bodyPr/>
          <a:lstStyle/>
          <a:p>
            <a:r>
              <a:rPr lang="en-US" dirty="0"/>
              <a:t>SWOT analysis: Applying AI to destination casinos </a:t>
            </a:r>
          </a:p>
        </p:txBody>
      </p:sp>
      <p:pic>
        <p:nvPicPr>
          <p:cNvPr id="5" name="Content Placeholder 4">
            <a:extLst>
              <a:ext uri="{FF2B5EF4-FFF2-40B4-BE49-F238E27FC236}">
                <a16:creationId xmlns:a16="http://schemas.microsoft.com/office/drawing/2014/main" id="{23E17767-607A-219C-9618-3F647FF7AF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70"/>
          <a:stretch/>
        </p:blipFill>
        <p:spPr>
          <a:xfrm>
            <a:off x="2202874" y="2327564"/>
            <a:ext cx="7458174" cy="4530436"/>
          </a:xfrm>
        </p:spPr>
      </p:pic>
      <p:sp>
        <p:nvSpPr>
          <p:cNvPr id="6" name="TextBox 5">
            <a:extLst>
              <a:ext uri="{FF2B5EF4-FFF2-40B4-BE49-F238E27FC236}">
                <a16:creationId xmlns:a16="http://schemas.microsoft.com/office/drawing/2014/main" id="{88AB1A86-E7D3-6604-E157-54D1B7A1B1E8}"/>
              </a:ext>
            </a:extLst>
          </p:cNvPr>
          <p:cNvSpPr txBox="1"/>
          <p:nvPr/>
        </p:nvSpPr>
        <p:spPr>
          <a:xfrm>
            <a:off x="2915391" y="3029631"/>
            <a:ext cx="2505695" cy="1061829"/>
          </a:xfrm>
          <a:prstGeom prst="rect">
            <a:avLst/>
          </a:prstGeom>
          <a:noFill/>
        </p:spPr>
        <p:txBody>
          <a:bodyPr wrap="square" rtlCol="0">
            <a:spAutoFit/>
          </a:bodyPr>
          <a:lstStyle/>
          <a:p>
            <a:pPr marL="171450" indent="-171450">
              <a:buFont typeface="Arial" panose="020B0604020202020204" pitchFamily="34" charset="0"/>
              <a:buChar char="•"/>
            </a:pPr>
            <a:r>
              <a:rPr lang="en-US" sz="900" dirty="0"/>
              <a:t>Predictive analysis can help with recommendations</a:t>
            </a:r>
          </a:p>
          <a:p>
            <a:pPr marL="171450" indent="-171450">
              <a:buFont typeface="Arial" panose="020B0604020202020204" pitchFamily="34" charset="0"/>
              <a:buChar char="•"/>
            </a:pPr>
            <a:r>
              <a:rPr lang="en-US" sz="900" dirty="0"/>
              <a:t>Regression models forecast likelihood of vital metrics</a:t>
            </a:r>
          </a:p>
          <a:p>
            <a:pPr marL="171450" indent="-171450">
              <a:buFont typeface="Arial" panose="020B0604020202020204" pitchFamily="34" charset="0"/>
              <a:buChar char="•"/>
            </a:pPr>
            <a:r>
              <a:rPr lang="en-US" sz="900" dirty="0"/>
              <a:t>Process unstructured data and big data</a:t>
            </a:r>
          </a:p>
          <a:p>
            <a:pPr marL="171450" indent="-171450">
              <a:buFont typeface="Arial" panose="020B0604020202020204" pitchFamily="34" charset="0"/>
              <a:buChar char="•"/>
            </a:pPr>
            <a:r>
              <a:rPr lang="en-US" sz="900" dirty="0"/>
              <a:t>Reduction of manual analysis</a:t>
            </a:r>
          </a:p>
        </p:txBody>
      </p:sp>
      <p:sp>
        <p:nvSpPr>
          <p:cNvPr id="7" name="TextBox 6">
            <a:extLst>
              <a:ext uri="{FF2B5EF4-FFF2-40B4-BE49-F238E27FC236}">
                <a16:creationId xmlns:a16="http://schemas.microsoft.com/office/drawing/2014/main" id="{96EF738D-D5B0-03C4-1476-C5937756CF12}"/>
              </a:ext>
            </a:extLst>
          </p:cNvPr>
          <p:cNvSpPr txBox="1"/>
          <p:nvPr/>
        </p:nvSpPr>
        <p:spPr>
          <a:xfrm>
            <a:off x="6513616" y="2967335"/>
            <a:ext cx="2630384" cy="1061829"/>
          </a:xfrm>
          <a:prstGeom prst="rect">
            <a:avLst/>
          </a:prstGeom>
          <a:noFill/>
        </p:spPr>
        <p:txBody>
          <a:bodyPr wrap="square" rtlCol="0">
            <a:spAutoFit/>
          </a:bodyPr>
          <a:lstStyle/>
          <a:p>
            <a:pPr marL="171450" indent="-171450">
              <a:buFont typeface="Arial" panose="020B0604020202020204" pitchFamily="34" charset="0"/>
              <a:buChar char="•"/>
            </a:pPr>
            <a:r>
              <a:rPr lang="en-US" sz="900" dirty="0"/>
              <a:t>Player behavior/pattern can be unpredictable in gaming. It might lead to over/under fitting.</a:t>
            </a:r>
          </a:p>
          <a:p>
            <a:pPr marL="171450" indent="-171450">
              <a:buFont typeface="Arial" panose="020B0604020202020204" pitchFamily="34" charset="0"/>
              <a:buChar char="•"/>
            </a:pPr>
            <a:r>
              <a:rPr lang="en-US" sz="900" dirty="0"/>
              <a:t>Different types of games need varying levels of analysis.</a:t>
            </a:r>
          </a:p>
          <a:p>
            <a:pPr marL="171450" indent="-171450">
              <a:buFont typeface="Arial" panose="020B0604020202020204" pitchFamily="34" charset="0"/>
              <a:buChar char="•"/>
            </a:pPr>
            <a:r>
              <a:rPr lang="en-US" sz="900" dirty="0"/>
              <a:t>General data issues – reliability, consistency, completeness, etc.</a:t>
            </a:r>
          </a:p>
        </p:txBody>
      </p:sp>
      <p:sp>
        <p:nvSpPr>
          <p:cNvPr id="8" name="TextBox 7">
            <a:extLst>
              <a:ext uri="{FF2B5EF4-FFF2-40B4-BE49-F238E27FC236}">
                <a16:creationId xmlns:a16="http://schemas.microsoft.com/office/drawing/2014/main" id="{0F56E2B6-4A0B-C337-26E9-B6DF121ADD18}"/>
              </a:ext>
            </a:extLst>
          </p:cNvPr>
          <p:cNvSpPr txBox="1"/>
          <p:nvPr/>
        </p:nvSpPr>
        <p:spPr>
          <a:xfrm>
            <a:off x="3034145" y="5136078"/>
            <a:ext cx="2618510" cy="784830"/>
          </a:xfrm>
          <a:prstGeom prst="rect">
            <a:avLst/>
          </a:prstGeom>
          <a:noFill/>
        </p:spPr>
        <p:txBody>
          <a:bodyPr wrap="square" rtlCol="0">
            <a:spAutoFit/>
          </a:bodyPr>
          <a:lstStyle/>
          <a:p>
            <a:pPr marL="171450" indent="-171450">
              <a:buFont typeface="Arial" panose="020B0604020202020204" pitchFamily="34" charset="0"/>
              <a:buChar char="•"/>
            </a:pPr>
            <a:r>
              <a:rPr lang="en-US" sz="900" dirty="0"/>
              <a:t>Player evaluation and Lifetime value prediction</a:t>
            </a:r>
          </a:p>
          <a:p>
            <a:pPr marL="171450" indent="-171450">
              <a:buFont typeface="Arial" panose="020B0604020202020204" pitchFamily="34" charset="0"/>
              <a:buChar char="•"/>
            </a:pPr>
            <a:r>
              <a:rPr lang="en-US" sz="900" dirty="0"/>
              <a:t>Fraud diagnosis</a:t>
            </a:r>
          </a:p>
          <a:p>
            <a:pPr marL="171450" indent="-171450">
              <a:buFont typeface="Arial" panose="020B0604020202020204" pitchFamily="34" charset="0"/>
              <a:buChar char="•"/>
            </a:pPr>
            <a:r>
              <a:rPr lang="en-US" sz="900" dirty="0"/>
              <a:t>Enhanced security</a:t>
            </a:r>
          </a:p>
          <a:p>
            <a:pPr marL="171450" indent="-171450">
              <a:buFont typeface="Arial" panose="020B0604020202020204" pitchFamily="34" charset="0"/>
              <a:buChar char="•"/>
            </a:pPr>
            <a:r>
              <a:rPr lang="en-US" sz="900" dirty="0"/>
              <a:t>Future- VR gaming</a:t>
            </a:r>
          </a:p>
        </p:txBody>
      </p:sp>
      <p:sp>
        <p:nvSpPr>
          <p:cNvPr id="9" name="TextBox 8">
            <a:extLst>
              <a:ext uri="{FF2B5EF4-FFF2-40B4-BE49-F238E27FC236}">
                <a16:creationId xmlns:a16="http://schemas.microsoft.com/office/drawing/2014/main" id="{74FD32C3-C902-7452-3934-F2F07958D9C1}"/>
              </a:ext>
            </a:extLst>
          </p:cNvPr>
          <p:cNvSpPr txBox="1"/>
          <p:nvPr/>
        </p:nvSpPr>
        <p:spPr>
          <a:xfrm>
            <a:off x="6282047" y="5086135"/>
            <a:ext cx="2562101" cy="923330"/>
          </a:xfrm>
          <a:prstGeom prst="rect">
            <a:avLst/>
          </a:prstGeom>
          <a:noFill/>
        </p:spPr>
        <p:txBody>
          <a:bodyPr wrap="square" rtlCol="0">
            <a:spAutoFit/>
          </a:bodyPr>
          <a:lstStyle/>
          <a:p>
            <a:pPr marL="171450" indent="-171450">
              <a:buFont typeface="Arial" panose="020B0604020202020204" pitchFamily="34" charset="0"/>
              <a:buChar char="•"/>
            </a:pPr>
            <a:r>
              <a:rPr lang="en-US" sz="900" dirty="0"/>
              <a:t>Whose side is AI on? If AI helps players by teaching or assisting with crucial game decisions, it might eventually lead to monetary losses for the casino.</a:t>
            </a:r>
          </a:p>
          <a:p>
            <a:pPr marL="171450" indent="-171450">
              <a:buFont typeface="Arial" panose="020B0604020202020204" pitchFamily="34" charset="0"/>
              <a:buChar char="•"/>
            </a:pPr>
            <a:r>
              <a:rPr lang="en-US" sz="900" dirty="0"/>
              <a:t>Will AI take over the jobs of casino employees?</a:t>
            </a:r>
          </a:p>
        </p:txBody>
      </p:sp>
    </p:spTree>
    <p:extLst>
      <p:ext uri="{BB962C8B-B14F-4D97-AF65-F5344CB8AC3E}">
        <p14:creationId xmlns:p14="http://schemas.microsoft.com/office/powerpoint/2010/main" val="161468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319E-FEEC-644F-09C7-B38E780B9341}"/>
              </a:ext>
            </a:extLst>
          </p:cNvPr>
          <p:cNvSpPr>
            <a:spLocks noGrp="1"/>
          </p:cNvSpPr>
          <p:nvPr>
            <p:ph type="ctrTitle"/>
          </p:nvPr>
        </p:nvSpPr>
        <p:spPr>
          <a:xfrm>
            <a:off x="1071065" y="1078285"/>
            <a:ext cx="8825658" cy="1002335"/>
          </a:xfrm>
        </p:spPr>
        <p:txBody>
          <a:bodyPr/>
          <a:lstStyle/>
          <a:p>
            <a:r>
              <a:rPr lang="en-US" dirty="0"/>
              <a:t>THANK YOU!</a:t>
            </a:r>
          </a:p>
        </p:txBody>
      </p:sp>
      <p:sp>
        <p:nvSpPr>
          <p:cNvPr id="3" name="Subtitle 2">
            <a:extLst>
              <a:ext uri="{FF2B5EF4-FFF2-40B4-BE49-F238E27FC236}">
                <a16:creationId xmlns:a16="http://schemas.microsoft.com/office/drawing/2014/main" id="{1734397D-DD54-1C16-DDBB-BDC95EA5A7C9}"/>
              </a:ext>
            </a:extLst>
          </p:cNvPr>
          <p:cNvSpPr>
            <a:spLocks noGrp="1"/>
          </p:cNvSpPr>
          <p:nvPr>
            <p:ph type="subTitle" idx="1"/>
          </p:nvPr>
        </p:nvSpPr>
        <p:spPr>
          <a:xfrm>
            <a:off x="1154955" y="2080620"/>
            <a:ext cx="8825658" cy="3558180"/>
          </a:xfrm>
        </p:spPr>
        <p:txBody>
          <a:bodyPr>
            <a:normAutofit fontScale="85000" lnSpcReduction="20000"/>
          </a:bodyPr>
          <a:lstStyle/>
          <a:p>
            <a:r>
              <a:rPr lang="en-US" dirty="0"/>
              <a:t>REFERENCES AND SOURCES:</a:t>
            </a:r>
          </a:p>
          <a:p>
            <a:r>
              <a:rPr lang="en-US" dirty="0">
                <a:hlinkClick r:id="rId2"/>
              </a:rPr>
              <a:t>https://www.datarobot.com/solutions/gaming/</a:t>
            </a:r>
            <a:endParaRPr lang="en-US" dirty="0"/>
          </a:p>
          <a:p>
            <a:r>
              <a:rPr lang="en-US" dirty="0">
                <a:hlinkClick r:id="rId3"/>
              </a:rPr>
              <a:t>https://www.linkedin.com/pulse/ai-casino-industry-enhancing-user-experience-ensuring-timothy/</a:t>
            </a:r>
            <a:endParaRPr lang="en-US" dirty="0"/>
          </a:p>
          <a:p>
            <a:r>
              <a:rPr lang="en-US" dirty="0">
                <a:hlinkClick r:id="rId4"/>
              </a:rPr>
              <a:t>https://www.analyticsinsight.net/the-future-of-ai-in-casino-industries/</a:t>
            </a:r>
            <a:endParaRPr lang="en-US" dirty="0"/>
          </a:p>
          <a:p>
            <a:r>
              <a:rPr lang="en-US" dirty="0">
                <a:hlinkClick r:id="rId5"/>
              </a:rPr>
              <a:t>https://www.analyticsinsight.net/implementation-of-ai-in-the-casino-industry/</a:t>
            </a:r>
            <a:endParaRPr lang="en-US" dirty="0"/>
          </a:p>
          <a:p>
            <a:r>
              <a:rPr lang="en-US" dirty="0">
                <a:hlinkClick r:id="rId6"/>
              </a:rPr>
              <a:t>https://www.gammastack.com/role-of-artificial-intelligence-in-online-casino-industry/</a:t>
            </a:r>
            <a:endParaRPr lang="en-US" dirty="0"/>
          </a:p>
          <a:p>
            <a:r>
              <a:rPr lang="en-US" dirty="0">
                <a:hlinkClick r:id="rId7"/>
              </a:rPr>
              <a:t>https://casino.betmgm.com/en/blog/how-will-artificial-intelligence-impact-casinos/</a:t>
            </a:r>
            <a:endParaRPr lang="en-US" dirty="0"/>
          </a:p>
          <a:p>
            <a:r>
              <a:rPr lang="en-US" dirty="0">
                <a:hlinkClick r:id="rId8"/>
              </a:rPr>
              <a:t>https://casino.betmgm.com/en/blog/how-artificial-intelligence-revolutionized-poker/</a:t>
            </a:r>
            <a:endParaRPr lang="en-US" dirty="0"/>
          </a:p>
          <a:p>
            <a:r>
              <a:rPr lang="en-US" dirty="0">
                <a:hlinkClick r:id="rId9"/>
              </a:rPr>
              <a:t>https://casino.betmgm.com/en/blog/ai-digital-tools-online-poker/</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9014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D13B-EE0F-0D6E-AB1F-D9CCF0C27ACF}"/>
              </a:ext>
            </a:extLst>
          </p:cNvPr>
          <p:cNvSpPr>
            <a:spLocks noGrp="1"/>
          </p:cNvSpPr>
          <p:nvPr>
            <p:ph type="title"/>
          </p:nvPr>
        </p:nvSpPr>
        <p:spPr>
          <a:xfrm>
            <a:off x="838591" y="885713"/>
            <a:ext cx="7592888" cy="527451"/>
          </a:xfrm>
        </p:spPr>
        <p:txBody>
          <a:bodyPr>
            <a:normAutofit fontScale="90000"/>
          </a:bodyPr>
          <a:lstStyle/>
          <a:p>
            <a:r>
              <a:rPr lang="en-US" dirty="0"/>
              <a:t>Introduction to AI</a:t>
            </a:r>
          </a:p>
        </p:txBody>
      </p:sp>
      <p:sp>
        <p:nvSpPr>
          <p:cNvPr id="3" name="Content Placeholder 2">
            <a:extLst>
              <a:ext uri="{FF2B5EF4-FFF2-40B4-BE49-F238E27FC236}">
                <a16:creationId xmlns:a16="http://schemas.microsoft.com/office/drawing/2014/main" id="{45B52480-46F4-B85A-E854-E7F81C7880B3}"/>
              </a:ext>
            </a:extLst>
          </p:cNvPr>
          <p:cNvSpPr>
            <a:spLocks noGrp="1"/>
          </p:cNvSpPr>
          <p:nvPr>
            <p:ph idx="1"/>
          </p:nvPr>
        </p:nvSpPr>
        <p:spPr>
          <a:xfrm>
            <a:off x="368135" y="2213745"/>
            <a:ext cx="11608130" cy="4227617"/>
          </a:xfrm>
        </p:spPr>
        <p:txBody>
          <a:bodyPr>
            <a:normAutofit lnSpcReduction="10000"/>
          </a:bodyPr>
          <a:lstStyle/>
          <a:p>
            <a:r>
              <a:rPr lang="en-US" b="1" dirty="0"/>
              <a:t>2 Revolutionary moments in technology</a:t>
            </a:r>
            <a:r>
              <a:rPr lang="en-US" dirty="0"/>
              <a:t>: </a:t>
            </a:r>
          </a:p>
          <a:p>
            <a:pPr lvl="1"/>
            <a:r>
              <a:rPr lang="en-US" dirty="0"/>
              <a:t>1980, when Gates encountered a GUI and windows became the backbone of Microsoft</a:t>
            </a:r>
          </a:p>
          <a:p>
            <a:pPr lvl="1"/>
            <a:r>
              <a:rPr lang="en-US" dirty="0"/>
              <a:t>2022, when Gates challenged OpenAI to pass an AP Bio test, and they could establish it within a few months of time.</a:t>
            </a:r>
          </a:p>
          <a:p>
            <a:r>
              <a:rPr lang="en-US" b="1" dirty="0"/>
              <a:t>How AI can reduce inequities in the world:</a:t>
            </a:r>
          </a:p>
          <a:p>
            <a:pPr lvl="1"/>
            <a:r>
              <a:rPr lang="en-US" dirty="0"/>
              <a:t>Improving education with more emphasis on math skills, especially among low-income groups.</a:t>
            </a:r>
          </a:p>
          <a:p>
            <a:pPr lvl="1"/>
            <a:r>
              <a:rPr lang="en-US" dirty="0"/>
              <a:t>Climate change : AI can help poor people who suffer from climate change injustice.</a:t>
            </a:r>
          </a:p>
          <a:p>
            <a:r>
              <a:rPr lang="en-US" b="1" dirty="0"/>
              <a:t>Defining AI and AGI: </a:t>
            </a:r>
            <a:r>
              <a:rPr lang="en-US" sz="1600" dirty="0"/>
              <a:t>AI is a model created to solve a particular problem/ provide a particular service. AGI is a software capable of learning any task or subject, and it doesn’t exist yet.</a:t>
            </a:r>
          </a:p>
          <a:p>
            <a:r>
              <a:rPr lang="en-US" b="1" dirty="0"/>
              <a:t>Productivity enhancements: </a:t>
            </a:r>
          </a:p>
          <a:p>
            <a:pPr lvl="1"/>
            <a:r>
              <a:rPr lang="en-US" dirty="0"/>
              <a:t>Decision making  Vs. Learning continuously</a:t>
            </a:r>
          </a:p>
          <a:p>
            <a:pPr lvl="1"/>
            <a:r>
              <a:rPr lang="en-US" dirty="0"/>
              <a:t>AI will enable creation of a personal agent or co-pilot, which will change the way that we use computers.</a:t>
            </a:r>
          </a:p>
        </p:txBody>
      </p:sp>
    </p:spTree>
    <p:extLst>
      <p:ext uri="{BB962C8B-B14F-4D97-AF65-F5344CB8AC3E}">
        <p14:creationId xmlns:p14="http://schemas.microsoft.com/office/powerpoint/2010/main" val="278945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D13B-EE0F-0D6E-AB1F-D9CCF0C27ACF}"/>
              </a:ext>
            </a:extLst>
          </p:cNvPr>
          <p:cNvSpPr>
            <a:spLocks noGrp="1"/>
          </p:cNvSpPr>
          <p:nvPr>
            <p:ph type="title"/>
          </p:nvPr>
        </p:nvSpPr>
        <p:spPr>
          <a:xfrm>
            <a:off x="779214" y="873839"/>
            <a:ext cx="7592888" cy="527451"/>
          </a:xfrm>
        </p:spPr>
        <p:txBody>
          <a:bodyPr>
            <a:normAutofit fontScale="90000"/>
          </a:bodyPr>
          <a:lstStyle/>
          <a:p>
            <a:r>
              <a:rPr lang="en-US" dirty="0"/>
              <a:t>AI in different industries</a:t>
            </a:r>
          </a:p>
        </p:txBody>
      </p:sp>
      <p:sp>
        <p:nvSpPr>
          <p:cNvPr id="3" name="Content Placeholder 2">
            <a:extLst>
              <a:ext uri="{FF2B5EF4-FFF2-40B4-BE49-F238E27FC236}">
                <a16:creationId xmlns:a16="http://schemas.microsoft.com/office/drawing/2014/main" id="{45B52480-46F4-B85A-E854-E7F81C7880B3}"/>
              </a:ext>
            </a:extLst>
          </p:cNvPr>
          <p:cNvSpPr>
            <a:spLocks noGrp="1"/>
          </p:cNvSpPr>
          <p:nvPr>
            <p:ph idx="1"/>
          </p:nvPr>
        </p:nvSpPr>
        <p:spPr>
          <a:xfrm>
            <a:off x="374073" y="2155371"/>
            <a:ext cx="11430000" cy="4328556"/>
          </a:xfrm>
        </p:spPr>
        <p:txBody>
          <a:bodyPr>
            <a:normAutofit lnSpcReduction="10000"/>
          </a:bodyPr>
          <a:lstStyle/>
          <a:p>
            <a:r>
              <a:rPr lang="en-US" b="1" dirty="0"/>
              <a:t>Health:</a:t>
            </a:r>
          </a:p>
          <a:p>
            <a:pPr lvl="1"/>
            <a:r>
              <a:rPr lang="en-US" dirty="0"/>
              <a:t>Paperwork: Insurance claims, drafting post-appointment notes, etc.</a:t>
            </a:r>
          </a:p>
          <a:p>
            <a:pPr lvl="1"/>
            <a:r>
              <a:rPr lang="en-US" dirty="0"/>
              <a:t>AI-powered ultrasound machines, help with basic triage and self-care for patients</a:t>
            </a:r>
          </a:p>
          <a:p>
            <a:pPr lvl="1"/>
            <a:r>
              <a:rPr lang="en-US" dirty="0"/>
              <a:t>Differently trained AI models for factors like economic status of country and languages</a:t>
            </a:r>
          </a:p>
          <a:p>
            <a:pPr lvl="1"/>
            <a:r>
              <a:rPr lang="en-US" dirty="0"/>
              <a:t>Medical breakthroughs. Ex: Cancer drugs</a:t>
            </a:r>
          </a:p>
          <a:p>
            <a:pPr lvl="1"/>
            <a:r>
              <a:rPr lang="en-US" dirty="0"/>
              <a:t>Medications: predicting side-effects, dosages.</a:t>
            </a:r>
          </a:p>
          <a:p>
            <a:pPr lvl="1"/>
            <a:r>
              <a:rPr lang="en-US" dirty="0"/>
              <a:t>Farming: Livestock maintenance, develop better seeds based on local soil and climate conditions</a:t>
            </a:r>
          </a:p>
          <a:p>
            <a:r>
              <a:rPr lang="en-US" b="1" dirty="0"/>
              <a:t>Education:</a:t>
            </a:r>
          </a:p>
          <a:p>
            <a:pPr lvl="1"/>
            <a:r>
              <a:rPr lang="en-US" dirty="0"/>
              <a:t>Tailored content based on personal preferences, immediate feedback</a:t>
            </a:r>
          </a:p>
          <a:p>
            <a:pPr lvl="1"/>
            <a:r>
              <a:rPr lang="en-US" dirty="0"/>
              <a:t>Provide teachers with student’s assessments and career planning</a:t>
            </a:r>
          </a:p>
          <a:p>
            <a:pPr lvl="1"/>
            <a:r>
              <a:rPr lang="en-US" dirty="0"/>
              <a:t>More training can enable AI to understand motivation factors for students</a:t>
            </a:r>
          </a:p>
          <a:p>
            <a:pPr lvl="1"/>
            <a:r>
              <a:rPr lang="en-US" dirty="0"/>
              <a:t>AI tools must be accessible to low-income schools too.</a:t>
            </a:r>
          </a:p>
        </p:txBody>
      </p:sp>
    </p:spTree>
    <p:extLst>
      <p:ext uri="{BB962C8B-B14F-4D97-AF65-F5344CB8AC3E}">
        <p14:creationId xmlns:p14="http://schemas.microsoft.com/office/powerpoint/2010/main" val="412567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D13B-EE0F-0D6E-AB1F-D9CCF0C27ACF}"/>
              </a:ext>
            </a:extLst>
          </p:cNvPr>
          <p:cNvSpPr>
            <a:spLocks noGrp="1"/>
          </p:cNvSpPr>
          <p:nvPr>
            <p:ph type="title"/>
          </p:nvPr>
        </p:nvSpPr>
        <p:spPr>
          <a:xfrm>
            <a:off x="826715" y="897589"/>
            <a:ext cx="7592888" cy="527451"/>
          </a:xfrm>
        </p:spPr>
        <p:txBody>
          <a:bodyPr>
            <a:normAutofit fontScale="90000"/>
          </a:bodyPr>
          <a:lstStyle/>
          <a:p>
            <a:r>
              <a:rPr lang="en-US" dirty="0"/>
              <a:t>Future of AI</a:t>
            </a:r>
          </a:p>
        </p:txBody>
      </p:sp>
      <p:sp>
        <p:nvSpPr>
          <p:cNvPr id="3" name="Content Placeholder 2">
            <a:extLst>
              <a:ext uri="{FF2B5EF4-FFF2-40B4-BE49-F238E27FC236}">
                <a16:creationId xmlns:a16="http://schemas.microsoft.com/office/drawing/2014/main" id="{45B52480-46F4-B85A-E854-E7F81C7880B3}"/>
              </a:ext>
            </a:extLst>
          </p:cNvPr>
          <p:cNvSpPr>
            <a:spLocks noGrp="1"/>
          </p:cNvSpPr>
          <p:nvPr>
            <p:ph idx="1"/>
          </p:nvPr>
        </p:nvSpPr>
        <p:spPr>
          <a:xfrm>
            <a:off x="302821" y="2363190"/>
            <a:ext cx="11525002" cy="3901044"/>
          </a:xfrm>
        </p:spPr>
        <p:txBody>
          <a:bodyPr>
            <a:normAutofit fontScale="92500" lnSpcReduction="20000"/>
          </a:bodyPr>
          <a:lstStyle/>
          <a:p>
            <a:r>
              <a:rPr lang="en-US" b="1" dirty="0"/>
              <a:t>Risks and problems associated with AI:</a:t>
            </a:r>
          </a:p>
          <a:p>
            <a:pPr lvl="1"/>
            <a:r>
              <a:rPr lang="en-US" dirty="0"/>
              <a:t>Struggle with understanding context of human requests</a:t>
            </a:r>
          </a:p>
          <a:p>
            <a:pPr lvl="1"/>
            <a:r>
              <a:rPr lang="en-US" dirty="0"/>
              <a:t>Abstract reasoning in math</a:t>
            </a:r>
          </a:p>
          <a:p>
            <a:pPr lvl="1"/>
            <a:r>
              <a:rPr lang="en-US" dirty="0"/>
              <a:t>Out of control AIs – could they consider humans a threat?</a:t>
            </a:r>
          </a:p>
          <a:p>
            <a:pPr lvl="1"/>
            <a:r>
              <a:rPr lang="en-US" dirty="0"/>
              <a:t>Chatbot that wants to become a human – </a:t>
            </a:r>
            <a:r>
              <a:rPr lang="en-US" sz="2100" dirty="0"/>
              <a:t>New York Times. (2023, February 16)</a:t>
            </a:r>
          </a:p>
          <a:p>
            <a:r>
              <a:rPr lang="en-US" b="1" dirty="0"/>
              <a:t>Next frontiers:</a:t>
            </a:r>
          </a:p>
          <a:p>
            <a:pPr lvl="1"/>
            <a:r>
              <a:rPr lang="en-US" dirty="0"/>
              <a:t>Hardware: Companies start developing new chips that provide massive processing power for AI</a:t>
            </a:r>
          </a:p>
          <a:p>
            <a:pPr lvl="1"/>
            <a:r>
              <a:rPr lang="en-US" dirty="0"/>
              <a:t>Software: Better learning algorithms for AI, domain-specific Ais</a:t>
            </a:r>
          </a:p>
          <a:p>
            <a:r>
              <a:rPr lang="en-US" b="1" dirty="0"/>
              <a:t>Future of AI:</a:t>
            </a:r>
          </a:p>
          <a:p>
            <a:pPr lvl="1"/>
            <a:r>
              <a:rPr lang="en-US" dirty="0"/>
              <a:t>Balance the fears about the downsides of AI</a:t>
            </a:r>
          </a:p>
          <a:p>
            <a:pPr lvl="1"/>
            <a:r>
              <a:rPr lang="en-US" dirty="0"/>
              <a:t>AI that solves inequities and accessible to all: right policies, governments and philanthropy.</a:t>
            </a:r>
          </a:p>
          <a:p>
            <a:pPr lvl="1"/>
            <a:r>
              <a:rPr lang="en-US" dirty="0"/>
              <a:t>This is just the beginning phase of AI, the limitations will be solved.</a:t>
            </a:r>
          </a:p>
        </p:txBody>
      </p:sp>
    </p:spTree>
    <p:extLst>
      <p:ext uri="{BB962C8B-B14F-4D97-AF65-F5344CB8AC3E}">
        <p14:creationId xmlns:p14="http://schemas.microsoft.com/office/powerpoint/2010/main" val="148709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9B55F4-0CC9-41E6-B7F4-B6D9BD3C9E70}"/>
              </a:ext>
            </a:extLst>
          </p:cNvPr>
          <p:cNvSpPr>
            <a:spLocks noGrp="1"/>
          </p:cNvSpPr>
          <p:nvPr>
            <p:ph type="subTitle" idx="1"/>
          </p:nvPr>
        </p:nvSpPr>
        <p:spPr>
          <a:xfrm>
            <a:off x="1700212" y="2418697"/>
            <a:ext cx="8791575" cy="1655762"/>
          </a:xfrm>
        </p:spPr>
        <p:txBody>
          <a:bodyPr>
            <a:normAutofit fontScale="92500"/>
          </a:bodyPr>
          <a:lstStyle/>
          <a:p>
            <a:r>
              <a:rPr lang="en-US" dirty="0"/>
              <a:t>References:</a:t>
            </a:r>
          </a:p>
          <a:p>
            <a:r>
              <a:rPr lang="en-US" b="0" i="0" dirty="0">
                <a:solidFill>
                  <a:schemeClr val="tx1"/>
                </a:solidFill>
                <a:effectLst/>
                <a:latin typeface="Söhne"/>
              </a:rPr>
              <a:t>Gates, B. (2023, March 21). The age of ai has begun. </a:t>
            </a:r>
            <a:r>
              <a:rPr lang="en-US" b="0" i="1" dirty="0" err="1">
                <a:solidFill>
                  <a:schemeClr val="tx1"/>
                </a:solidFill>
                <a:effectLst/>
                <a:latin typeface="Söhne"/>
              </a:rPr>
              <a:t>GatesNotes</a:t>
            </a:r>
            <a:r>
              <a:rPr lang="en-US" b="0" i="0" dirty="0">
                <a:solidFill>
                  <a:schemeClr val="tx1"/>
                </a:solidFill>
                <a:effectLst/>
                <a:latin typeface="Söhne"/>
              </a:rPr>
              <a:t>.</a:t>
            </a:r>
            <a:r>
              <a:rPr lang="en-US" b="0" i="0" dirty="0">
                <a:solidFill>
                  <a:srgbClr val="374151"/>
                </a:solidFill>
                <a:effectLst/>
                <a:latin typeface="Söhne"/>
              </a:rPr>
              <a:t> </a:t>
            </a:r>
            <a:r>
              <a:rPr lang="en-US" b="0" i="0" u="none" strike="noStrike" dirty="0">
                <a:effectLst/>
                <a:latin typeface="Söhne"/>
                <a:hlinkClick r:id="rId2"/>
              </a:rPr>
              <a:t>https://www.gatesnotes.com/The-Age-of-AI-Has-Begun</a:t>
            </a:r>
            <a:endParaRPr lang="en-US" b="0" i="0" u="none" strike="noStrike" dirty="0">
              <a:effectLst/>
              <a:latin typeface="Söhne"/>
            </a:endParaRPr>
          </a:p>
          <a:p>
            <a:r>
              <a:rPr lang="en-US" b="0" i="0" dirty="0">
                <a:solidFill>
                  <a:schemeClr val="tx1"/>
                </a:solidFill>
                <a:effectLst/>
                <a:latin typeface="Söhne"/>
              </a:rPr>
              <a:t>New York Times. (2023, February 16). Bing Chatbot Transcript. </a:t>
            </a:r>
            <a:r>
              <a:rPr lang="en-US" b="0" i="1" dirty="0">
                <a:solidFill>
                  <a:schemeClr val="tx1"/>
                </a:solidFill>
                <a:effectLst/>
                <a:latin typeface="Söhne"/>
              </a:rPr>
              <a:t>The New York Times</a:t>
            </a:r>
            <a:r>
              <a:rPr lang="en-US" b="0" i="0" dirty="0">
                <a:solidFill>
                  <a:schemeClr val="tx1"/>
                </a:solidFill>
                <a:effectLst/>
                <a:latin typeface="Söhne"/>
              </a:rPr>
              <a:t>.</a:t>
            </a:r>
            <a:r>
              <a:rPr lang="en-US" b="0" i="0" dirty="0">
                <a:solidFill>
                  <a:srgbClr val="374151"/>
                </a:solidFill>
                <a:effectLst/>
                <a:latin typeface="Söhne"/>
              </a:rPr>
              <a:t> </a:t>
            </a:r>
            <a:r>
              <a:rPr lang="en-US" b="0" i="0" u="none" strike="noStrike" dirty="0">
                <a:effectLst/>
                <a:latin typeface="Söhne"/>
                <a:hlinkClick r:id="rId3"/>
              </a:rPr>
              <a:t>https://www.nytimes.com/2023/02/16/technology/bing-chatbot-transcript.html</a:t>
            </a:r>
            <a:endParaRPr lang="en-US" dirty="0"/>
          </a:p>
        </p:txBody>
      </p:sp>
    </p:spTree>
    <p:extLst>
      <p:ext uri="{BB962C8B-B14F-4D97-AF65-F5344CB8AC3E}">
        <p14:creationId xmlns:p14="http://schemas.microsoft.com/office/powerpoint/2010/main" val="207802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F6E-97FF-0D1A-4844-12FC620F5544}"/>
              </a:ext>
            </a:extLst>
          </p:cNvPr>
          <p:cNvSpPr>
            <a:spLocks noGrp="1"/>
          </p:cNvSpPr>
          <p:nvPr>
            <p:ph type="ctrTitle"/>
          </p:nvPr>
        </p:nvSpPr>
        <p:spPr>
          <a:xfrm>
            <a:off x="1154955" y="825696"/>
            <a:ext cx="8825658" cy="2677648"/>
          </a:xfrm>
        </p:spPr>
        <p:txBody>
          <a:bodyPr/>
          <a:lstStyle/>
          <a:p>
            <a:r>
              <a:rPr lang="en-US" dirty="0"/>
              <a:t>USE OF AI in ENTERTAINMENT: CASINO INDUSTRY</a:t>
            </a:r>
          </a:p>
        </p:txBody>
      </p:sp>
      <p:pic>
        <p:nvPicPr>
          <p:cNvPr id="5" name="Picture 4" descr="A person using a tablet with poker chips&#10;&#10;Description automatically generated">
            <a:extLst>
              <a:ext uri="{FF2B5EF4-FFF2-40B4-BE49-F238E27FC236}">
                <a16:creationId xmlns:a16="http://schemas.microsoft.com/office/drawing/2014/main" id="{B35EAF3D-21FD-474B-E8D1-26DDC4C8E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665" y="3428999"/>
            <a:ext cx="4876800" cy="2743200"/>
          </a:xfrm>
          <a:prstGeom prst="rect">
            <a:avLst/>
          </a:prstGeom>
        </p:spPr>
      </p:pic>
      <p:pic>
        <p:nvPicPr>
          <p:cNvPr id="6" name="Picture 5">
            <a:extLst>
              <a:ext uri="{FF2B5EF4-FFF2-40B4-BE49-F238E27FC236}">
                <a16:creationId xmlns:a16="http://schemas.microsoft.com/office/drawing/2014/main" id="{6BBD089C-F699-C68E-8B9B-9F63250D2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1" y="3428999"/>
            <a:ext cx="4876800" cy="2743200"/>
          </a:xfrm>
          <a:prstGeom prst="rect">
            <a:avLst/>
          </a:prstGeom>
        </p:spPr>
      </p:pic>
    </p:spTree>
    <p:extLst>
      <p:ext uri="{BB962C8B-B14F-4D97-AF65-F5344CB8AC3E}">
        <p14:creationId xmlns:p14="http://schemas.microsoft.com/office/powerpoint/2010/main" val="402039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96AA-194F-A8D1-85A4-47B1C3CF5A66}"/>
              </a:ext>
            </a:extLst>
          </p:cNvPr>
          <p:cNvSpPr>
            <a:spLocks noGrp="1"/>
          </p:cNvSpPr>
          <p:nvPr>
            <p:ph type="title"/>
          </p:nvPr>
        </p:nvSpPr>
        <p:spPr/>
        <p:txBody>
          <a:bodyPr/>
          <a:lstStyle/>
          <a:p>
            <a:r>
              <a:rPr lang="en-US" dirty="0"/>
              <a:t>Why casino industry?</a:t>
            </a:r>
          </a:p>
        </p:txBody>
      </p:sp>
      <p:sp>
        <p:nvSpPr>
          <p:cNvPr id="3" name="Content Placeholder 2">
            <a:extLst>
              <a:ext uri="{FF2B5EF4-FFF2-40B4-BE49-F238E27FC236}">
                <a16:creationId xmlns:a16="http://schemas.microsoft.com/office/drawing/2014/main" id="{6C5BE53C-9552-976C-9291-3F1412E88F5E}"/>
              </a:ext>
            </a:extLst>
          </p:cNvPr>
          <p:cNvSpPr>
            <a:spLocks noGrp="1"/>
          </p:cNvSpPr>
          <p:nvPr>
            <p:ph idx="1"/>
          </p:nvPr>
        </p:nvSpPr>
        <p:spPr>
          <a:xfrm>
            <a:off x="578840" y="2374084"/>
            <a:ext cx="11065079" cy="3867324"/>
          </a:xfrm>
        </p:spPr>
        <p:txBody>
          <a:bodyPr>
            <a:normAutofit/>
          </a:bodyPr>
          <a:lstStyle/>
          <a:p>
            <a:r>
              <a:rPr lang="en-US" dirty="0"/>
              <a:t>My professional experience as an ETL developer in building data pipelines for the data warehouse of a famous casino management system enabled me to choose this topic.</a:t>
            </a:r>
          </a:p>
          <a:p>
            <a:r>
              <a:rPr lang="en-US" dirty="0"/>
              <a:t>I have worked in the traditional data warehouse methods which then did not involve any cloud/ big data/ AI technologies. Now, I’m able to learn and explore by contrast the various ways in which the traditional processes can be improved.</a:t>
            </a:r>
          </a:p>
          <a:p>
            <a:r>
              <a:rPr lang="en-US" dirty="0"/>
              <a:t>Gaming companies collect massive data about their players: how, where and when they play, their preferred games, and amenities that they enjoy. They need to leverage this asset of information to provide value to customers and drive their ROI.</a:t>
            </a:r>
          </a:p>
          <a:p>
            <a:r>
              <a:rPr lang="en-US" dirty="0"/>
              <a:t>Gaming industry has also evolved a lot, they are no longer restricted to destination casinos. Online gaming/ mobile gaming have become widespread, and they have already implemented some AI-based features successfully.</a:t>
            </a:r>
          </a:p>
        </p:txBody>
      </p:sp>
    </p:spTree>
    <p:extLst>
      <p:ext uri="{BB962C8B-B14F-4D97-AF65-F5344CB8AC3E}">
        <p14:creationId xmlns:p14="http://schemas.microsoft.com/office/powerpoint/2010/main" val="219497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96AA-194F-A8D1-85A4-47B1C3CF5A66}"/>
              </a:ext>
            </a:extLst>
          </p:cNvPr>
          <p:cNvSpPr>
            <a:spLocks noGrp="1"/>
          </p:cNvSpPr>
          <p:nvPr>
            <p:ph type="title"/>
          </p:nvPr>
        </p:nvSpPr>
        <p:spPr/>
        <p:txBody>
          <a:bodyPr/>
          <a:lstStyle/>
          <a:p>
            <a:r>
              <a:rPr lang="en-US" dirty="0"/>
              <a:t>AI in casino industry: Scope</a:t>
            </a:r>
          </a:p>
        </p:txBody>
      </p:sp>
      <p:sp>
        <p:nvSpPr>
          <p:cNvPr id="3" name="Content Placeholder 2">
            <a:extLst>
              <a:ext uri="{FF2B5EF4-FFF2-40B4-BE49-F238E27FC236}">
                <a16:creationId xmlns:a16="http://schemas.microsoft.com/office/drawing/2014/main" id="{6C5BE53C-9552-976C-9291-3F1412E88F5E}"/>
              </a:ext>
            </a:extLst>
          </p:cNvPr>
          <p:cNvSpPr>
            <a:spLocks noGrp="1"/>
          </p:cNvSpPr>
          <p:nvPr>
            <p:ph idx="1"/>
          </p:nvPr>
        </p:nvSpPr>
        <p:spPr>
          <a:xfrm>
            <a:off x="578840" y="2374084"/>
            <a:ext cx="11065079" cy="3867324"/>
          </a:xfrm>
        </p:spPr>
        <p:txBody>
          <a:bodyPr>
            <a:normAutofit fontScale="92500" lnSpcReduction="20000"/>
          </a:bodyPr>
          <a:lstStyle/>
          <a:p>
            <a:pPr marL="0" indent="0">
              <a:buNone/>
            </a:pPr>
            <a:r>
              <a:rPr lang="en-US" dirty="0"/>
              <a:t>The 3 major domains of AI usage in this industry are:</a:t>
            </a:r>
          </a:p>
          <a:p>
            <a:pPr>
              <a:buFont typeface="+mj-lt"/>
              <a:buAutoNum type="arabicPeriod"/>
            </a:pPr>
            <a:r>
              <a:rPr lang="en-US" b="1" dirty="0"/>
              <a:t>Customer experience and marketing: </a:t>
            </a:r>
          </a:p>
          <a:p>
            <a:pPr marL="685800" lvl="1"/>
            <a:r>
              <a:rPr lang="en-US" dirty="0"/>
              <a:t>Better gaming experience for customer by understanding their behavior and preferences</a:t>
            </a:r>
          </a:p>
          <a:p>
            <a:pPr marL="685800" lvl="1"/>
            <a:r>
              <a:rPr lang="en-US" dirty="0"/>
              <a:t>Providing targeted offers, betting advice and smart customer support</a:t>
            </a:r>
          </a:p>
          <a:p>
            <a:pPr marL="685800" lvl="1"/>
            <a:r>
              <a:rPr lang="en-US" dirty="0"/>
              <a:t>Maximize profits by loyalty and predict customer churn</a:t>
            </a:r>
          </a:p>
          <a:p>
            <a:pPr marL="285750">
              <a:buFont typeface="+mj-lt"/>
              <a:buAutoNum type="arabicPeriod"/>
            </a:pPr>
            <a:r>
              <a:rPr lang="en-US" b="1" dirty="0"/>
              <a:t>Risk management:</a:t>
            </a:r>
          </a:p>
          <a:p>
            <a:pPr marL="685800" lvl="1"/>
            <a:r>
              <a:rPr lang="en-US" dirty="0"/>
              <a:t>Anti-fraud and anti-cheating mechanisms</a:t>
            </a:r>
          </a:p>
          <a:p>
            <a:pPr marL="685800" lvl="1"/>
            <a:r>
              <a:rPr lang="en-US" dirty="0"/>
              <a:t>Detect money laundering issues</a:t>
            </a:r>
          </a:p>
          <a:p>
            <a:pPr marL="685800" lvl="1"/>
            <a:r>
              <a:rPr lang="en-US" dirty="0"/>
              <a:t>Responsible gaming</a:t>
            </a:r>
          </a:p>
          <a:p>
            <a:pPr marL="285750">
              <a:buFont typeface="+mj-lt"/>
              <a:buAutoNum type="arabicPeriod"/>
            </a:pPr>
            <a:r>
              <a:rPr lang="en-US" b="1" dirty="0"/>
              <a:t>Daily operations:</a:t>
            </a:r>
          </a:p>
          <a:p>
            <a:pPr marL="685800" lvl="1"/>
            <a:r>
              <a:rPr lang="en-US" dirty="0"/>
              <a:t>Optimized floor design</a:t>
            </a:r>
          </a:p>
          <a:p>
            <a:pPr marL="685800" lvl="1"/>
            <a:r>
              <a:rPr lang="en-US" dirty="0"/>
              <a:t>Better hospitality offerings for customers</a:t>
            </a:r>
          </a:p>
        </p:txBody>
      </p:sp>
    </p:spTree>
    <p:extLst>
      <p:ext uri="{BB962C8B-B14F-4D97-AF65-F5344CB8AC3E}">
        <p14:creationId xmlns:p14="http://schemas.microsoft.com/office/powerpoint/2010/main" val="177400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96AA-194F-A8D1-85A4-47B1C3CF5A66}"/>
              </a:ext>
            </a:extLst>
          </p:cNvPr>
          <p:cNvSpPr>
            <a:spLocks noGrp="1"/>
          </p:cNvSpPr>
          <p:nvPr>
            <p:ph type="title"/>
          </p:nvPr>
        </p:nvSpPr>
        <p:spPr/>
        <p:txBody>
          <a:bodyPr/>
          <a:lstStyle/>
          <a:p>
            <a:r>
              <a:rPr lang="en-US" dirty="0"/>
              <a:t>Use case 1: Improving customer experience</a:t>
            </a:r>
          </a:p>
        </p:txBody>
      </p:sp>
      <p:sp>
        <p:nvSpPr>
          <p:cNvPr id="3" name="Content Placeholder 2">
            <a:extLst>
              <a:ext uri="{FF2B5EF4-FFF2-40B4-BE49-F238E27FC236}">
                <a16:creationId xmlns:a16="http://schemas.microsoft.com/office/drawing/2014/main" id="{6C5BE53C-9552-976C-9291-3F1412E88F5E}"/>
              </a:ext>
            </a:extLst>
          </p:cNvPr>
          <p:cNvSpPr>
            <a:spLocks noGrp="1"/>
          </p:cNvSpPr>
          <p:nvPr>
            <p:ph idx="1"/>
          </p:nvPr>
        </p:nvSpPr>
        <p:spPr>
          <a:xfrm>
            <a:off x="578840" y="2374084"/>
            <a:ext cx="11065079" cy="3867324"/>
          </a:xfrm>
        </p:spPr>
        <p:txBody>
          <a:bodyPr>
            <a:normAutofit fontScale="92500" lnSpcReduction="10000"/>
          </a:bodyPr>
          <a:lstStyle/>
          <a:p>
            <a:pPr marL="0" indent="0">
              <a:buNone/>
            </a:pPr>
            <a:r>
              <a:rPr lang="en-US" dirty="0"/>
              <a:t>AI models can improve the customer experience with following features:</a:t>
            </a:r>
          </a:p>
          <a:p>
            <a:r>
              <a:rPr lang="en-US" b="1" dirty="0"/>
              <a:t>Game preference prediction:</a:t>
            </a:r>
            <a:r>
              <a:rPr lang="en-US" dirty="0"/>
              <a:t> Predictive analysis models can predict the likelihood of a certain player playing a specific game, based on his/her past choice of gaming. This can be achieved by using regression models.</a:t>
            </a:r>
          </a:p>
          <a:p>
            <a:r>
              <a:rPr lang="en-US" b="1" dirty="0"/>
              <a:t>Tailor-made gaming and hotel recommendations</a:t>
            </a:r>
            <a:r>
              <a:rPr lang="en-US" dirty="0"/>
              <a:t> can be provided for each player, including betting advice. Customers can be clustered into groups based on their preferences.</a:t>
            </a:r>
          </a:p>
          <a:p>
            <a:r>
              <a:rPr lang="en-US" b="1" dirty="0"/>
              <a:t>Real-time assistance</a:t>
            </a:r>
            <a:r>
              <a:rPr lang="en-US" dirty="0"/>
              <a:t> with AI powered chatbots.</a:t>
            </a:r>
          </a:p>
          <a:p>
            <a:r>
              <a:rPr lang="en-US" b="1" dirty="0"/>
              <a:t>Responsible gaming:</a:t>
            </a:r>
            <a:r>
              <a:rPr lang="en-US" dirty="0"/>
              <a:t> ML models can be designed in such a way that it alerts the players based on pre-set responsible gaming policies and also predict people who are likely to fall in this category.</a:t>
            </a:r>
          </a:p>
          <a:p>
            <a:r>
              <a:rPr lang="en-US" b="1" dirty="0"/>
              <a:t>Preventing frauds, cheating and under-age players:</a:t>
            </a:r>
            <a:r>
              <a:rPr lang="en-US" dirty="0"/>
              <a:t> AI models can use data analysis to predict fraudulent/ cheating behavior among players and casino employers. </a:t>
            </a:r>
          </a:p>
          <a:p>
            <a:r>
              <a:rPr lang="en-US" b="1" dirty="0"/>
              <a:t>Virtual reality </a:t>
            </a:r>
            <a:r>
              <a:rPr lang="en-US" dirty="0"/>
              <a:t>casinos to enjoy gaming from the comfort of home.</a:t>
            </a:r>
          </a:p>
        </p:txBody>
      </p:sp>
    </p:spTree>
    <p:extLst>
      <p:ext uri="{BB962C8B-B14F-4D97-AF65-F5344CB8AC3E}">
        <p14:creationId xmlns:p14="http://schemas.microsoft.com/office/powerpoint/2010/main" val="4045365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Celestial</Template>
  <TotalTime>1999</TotalTime>
  <Words>1504</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Söhne</vt:lpstr>
      <vt:lpstr>Wingdings 3</vt:lpstr>
      <vt:lpstr>Ion Boardroom</vt:lpstr>
      <vt:lpstr>THE AGE OF ARTIFICIAL INTELLIGENCE</vt:lpstr>
      <vt:lpstr>Introduction to AI</vt:lpstr>
      <vt:lpstr>AI in different industries</vt:lpstr>
      <vt:lpstr>Future of AI</vt:lpstr>
      <vt:lpstr>PowerPoint Presentation</vt:lpstr>
      <vt:lpstr>USE OF AI in ENTERTAINMENT: CASINO INDUSTRY</vt:lpstr>
      <vt:lpstr>Why casino industry?</vt:lpstr>
      <vt:lpstr>AI in casino industry: Scope</vt:lpstr>
      <vt:lpstr>Use case 1: Improving customer experience</vt:lpstr>
      <vt:lpstr>Use case 2: Casino marketing and operations</vt:lpstr>
      <vt:lpstr>Current examples: Online casinos</vt:lpstr>
      <vt:lpstr>Pros and cons: why AI over traditional methods?</vt:lpstr>
      <vt:lpstr>SWOT analysis: Applying AI to destination casinos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Age of Artificial Intelligence</dc:title>
  <dc:creator>Shilpa Kirubanidhi</dc:creator>
  <cp:lastModifiedBy>Shilpa Kirubanidhi</cp:lastModifiedBy>
  <cp:revision>1</cp:revision>
  <dcterms:created xsi:type="dcterms:W3CDTF">2023-10-25T18:40:21Z</dcterms:created>
  <dcterms:modified xsi:type="dcterms:W3CDTF">2023-11-03T16:24:13Z</dcterms:modified>
</cp:coreProperties>
</file>