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6" r:id="rId5"/>
    <p:sldId id="268" r:id="rId6"/>
    <p:sldId id="260" r:id="rId7"/>
    <p:sldId id="270" r:id="rId8"/>
    <p:sldId id="27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9757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3317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1555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1130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2181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8330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1846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7427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70294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3637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7/2/2023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2083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7/2/2023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64362676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46FF-B4CD-33DA-6AFE-F70EB6274C8B}"/>
              </a:ext>
            </a:extLst>
          </p:cNvPr>
          <p:cNvSpPr>
            <a:spLocks noGrp="1"/>
          </p:cNvSpPr>
          <p:nvPr>
            <p:ph type="ctrTitle"/>
          </p:nvPr>
        </p:nvSpPr>
        <p:spPr>
          <a:xfrm>
            <a:off x="1219200" y="5125144"/>
            <a:ext cx="9334500" cy="771845"/>
          </a:xfrm>
        </p:spPr>
        <p:txBody>
          <a:bodyPr>
            <a:normAutofit/>
          </a:bodyPr>
          <a:lstStyle/>
          <a:p>
            <a:r>
              <a:rPr lang="en-US" sz="3200" dirty="0"/>
              <a:t>ANT Truck Data Analysis</a:t>
            </a:r>
            <a:endParaRPr lang="en-IN" sz="3200" dirty="0"/>
          </a:p>
        </p:txBody>
      </p:sp>
      <p:sp>
        <p:nvSpPr>
          <p:cNvPr id="3" name="Subtitle 2">
            <a:extLst>
              <a:ext uri="{FF2B5EF4-FFF2-40B4-BE49-F238E27FC236}">
                <a16:creationId xmlns:a16="http://schemas.microsoft.com/office/drawing/2014/main" id="{9517901D-FB07-F597-DA9A-08CBD9E24F2C}"/>
              </a:ext>
            </a:extLst>
          </p:cNvPr>
          <p:cNvSpPr>
            <a:spLocks noGrp="1"/>
          </p:cNvSpPr>
          <p:nvPr>
            <p:ph type="subTitle" idx="1"/>
          </p:nvPr>
        </p:nvSpPr>
        <p:spPr>
          <a:xfrm>
            <a:off x="1219200" y="5970269"/>
            <a:ext cx="9334500" cy="563187"/>
          </a:xfrm>
        </p:spPr>
        <p:txBody>
          <a:bodyPr>
            <a:normAutofit/>
          </a:bodyPr>
          <a:lstStyle/>
          <a:p>
            <a:r>
              <a:rPr lang="en-US" sz="1600"/>
              <a:t>Group 7</a:t>
            </a:r>
          </a:p>
          <a:p>
            <a:endParaRPr lang="en-IN" sz="1600" dirty="0"/>
          </a:p>
        </p:txBody>
      </p:sp>
      <p:pic>
        <p:nvPicPr>
          <p:cNvPr id="27" name="Picture 3" descr="White structure">
            <a:extLst>
              <a:ext uri="{FF2B5EF4-FFF2-40B4-BE49-F238E27FC236}">
                <a16:creationId xmlns:a16="http://schemas.microsoft.com/office/drawing/2014/main" id="{9E85DF33-EAF8-2F9F-6FF6-ED37D6E689F4}"/>
              </a:ext>
            </a:extLst>
          </p:cNvPr>
          <p:cNvPicPr>
            <a:picLocks noChangeAspect="1"/>
          </p:cNvPicPr>
          <p:nvPr/>
        </p:nvPicPr>
        <p:blipFill rotWithShape="1">
          <a:blip r:embed="rId2"/>
          <a:srcRect t="5884" b="41086"/>
          <a:stretch/>
        </p:blipFill>
        <p:spPr>
          <a:xfrm>
            <a:off x="20" y="-8617"/>
            <a:ext cx="12191980" cy="4800590"/>
          </a:xfrm>
          <a:prstGeom prst="rect">
            <a:avLst/>
          </a:prstGeom>
          <a:noFill/>
        </p:spPr>
      </p:pic>
      <p:sp>
        <p:nvSpPr>
          <p:cNvPr id="36" name="Slide Number Placeholder 5">
            <a:extLst>
              <a:ext uri="{FF2B5EF4-FFF2-40B4-BE49-F238E27FC236}">
                <a16:creationId xmlns:a16="http://schemas.microsoft.com/office/drawing/2014/main" id="{08EC9005-5705-4BF3-9E28-A32B3886CE50}"/>
              </a:ext>
            </a:extLst>
          </p:cNvPr>
          <p:cNvSpPr>
            <a:spLocks noGrp="1"/>
          </p:cNvSpPr>
          <p:nvPr>
            <p:ph type="sldNum" sz="quarter" idx="12"/>
          </p:nvPr>
        </p:nvSpPr>
        <p:spPr>
          <a:xfrm>
            <a:off x="11228877" y="6319138"/>
            <a:ext cx="710647" cy="365125"/>
          </a:xfrm>
        </p:spPr>
        <p:txBody>
          <a:bodyPr/>
          <a:lstStyle/>
          <a:p>
            <a:pPr>
              <a:spcAft>
                <a:spcPts val="600"/>
              </a:spcAft>
            </a:pPr>
            <a:fld id="{18F23307-8124-4758-BAB0-3667EABA0B67}" type="slidenum">
              <a:rPr lang="en-US" smtClean="0"/>
              <a:pPr>
                <a:spcAft>
                  <a:spcPts val="600"/>
                </a:spcAft>
              </a:pPr>
              <a:t>1</a:t>
            </a:fld>
            <a:endParaRPr lang="en-US"/>
          </a:p>
        </p:txBody>
      </p:sp>
      <p:sp>
        <p:nvSpPr>
          <p:cNvPr id="5" name="TextBox 4">
            <a:extLst>
              <a:ext uri="{FF2B5EF4-FFF2-40B4-BE49-F238E27FC236}">
                <a16:creationId xmlns:a16="http://schemas.microsoft.com/office/drawing/2014/main" id="{0ADFA88D-85FC-29AC-DB8A-0833036F12D2}"/>
              </a:ext>
            </a:extLst>
          </p:cNvPr>
          <p:cNvSpPr txBox="1"/>
          <p:nvPr/>
        </p:nvSpPr>
        <p:spPr>
          <a:xfrm>
            <a:off x="9911751" y="5047243"/>
            <a:ext cx="2175186" cy="1569660"/>
          </a:xfrm>
          <a:prstGeom prst="rect">
            <a:avLst/>
          </a:prstGeom>
          <a:noFill/>
        </p:spPr>
        <p:txBody>
          <a:bodyPr wrap="square" rtlCol="0">
            <a:spAutoFit/>
          </a:bodyPr>
          <a:lstStyle/>
          <a:p>
            <a:pPr marL="171450" indent="-171450">
              <a:buFont typeface="Wingdings" panose="05000000000000000000" pitchFamily="2" charset="2"/>
              <a:buChar char="§"/>
            </a:pPr>
            <a:r>
              <a:rPr lang="en-US" sz="1200" dirty="0"/>
              <a:t>Chia-Yao Chiu</a:t>
            </a:r>
          </a:p>
          <a:p>
            <a:pPr marL="171450" indent="-171450">
              <a:buFont typeface="Wingdings" panose="05000000000000000000" pitchFamily="2" charset="2"/>
              <a:buChar char="§"/>
            </a:pPr>
            <a:r>
              <a:rPr lang="en-US" sz="1200" dirty="0"/>
              <a:t>Chitvan Bhadoria</a:t>
            </a:r>
          </a:p>
          <a:p>
            <a:pPr marL="171450" indent="-171450">
              <a:buFont typeface="Wingdings" panose="05000000000000000000" pitchFamily="2" charset="2"/>
              <a:buChar char="§"/>
            </a:pPr>
            <a:r>
              <a:rPr lang="en-US" sz="1200" dirty="0"/>
              <a:t>Shilpa Nidhi Kirubanidhi</a:t>
            </a:r>
          </a:p>
          <a:p>
            <a:pPr marL="171450" indent="-171450">
              <a:buFont typeface="Wingdings" panose="05000000000000000000" pitchFamily="2" charset="2"/>
              <a:buChar char="§"/>
            </a:pPr>
            <a:r>
              <a:rPr lang="en-US" sz="1200" dirty="0"/>
              <a:t>Shubhrata Gupta</a:t>
            </a:r>
          </a:p>
          <a:p>
            <a:pPr marL="171450" indent="-171450">
              <a:buFont typeface="Wingdings" panose="05000000000000000000" pitchFamily="2" charset="2"/>
              <a:buChar char="§"/>
            </a:pPr>
            <a:r>
              <a:rPr lang="en-US" sz="1200" dirty="0"/>
              <a:t>Tanmayee Bhavsar</a:t>
            </a:r>
          </a:p>
          <a:p>
            <a:pPr marL="171450" indent="-171450">
              <a:buFont typeface="Wingdings" panose="05000000000000000000" pitchFamily="2" charset="2"/>
              <a:buChar char="§"/>
            </a:pPr>
            <a:r>
              <a:rPr lang="en-US" sz="1200" dirty="0"/>
              <a:t>Shivani Datar</a:t>
            </a:r>
          </a:p>
          <a:p>
            <a:pPr marL="171450" indent="-171450">
              <a:buFont typeface="Wingdings" panose="05000000000000000000" pitchFamily="2" charset="2"/>
              <a:buChar char="§"/>
            </a:pPr>
            <a:r>
              <a:rPr lang="en-US" sz="1200" dirty="0"/>
              <a:t>Sai Kiran Jammula</a:t>
            </a:r>
          </a:p>
          <a:p>
            <a:pPr marL="171450" indent="-171450">
              <a:buFont typeface="Wingdings" panose="05000000000000000000" pitchFamily="2" charset="2"/>
              <a:buChar char="§"/>
            </a:pPr>
            <a:endParaRPr lang="en-IN" sz="1200" dirty="0"/>
          </a:p>
        </p:txBody>
      </p:sp>
      <p:pic>
        <p:nvPicPr>
          <p:cNvPr id="6" name="Picture 5" descr="A picture containing truck, road, bus, outdoor&#10;&#10;Description automatically generated">
            <a:extLst>
              <a:ext uri="{FF2B5EF4-FFF2-40B4-BE49-F238E27FC236}">
                <a16:creationId xmlns:a16="http://schemas.microsoft.com/office/drawing/2014/main" id="{2B505A47-3DD8-0C41-42C4-0DA05B978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4791972"/>
          </a:xfrm>
          <a:prstGeom prst="rect">
            <a:avLst/>
          </a:prstGeom>
        </p:spPr>
      </p:pic>
    </p:spTree>
    <p:extLst>
      <p:ext uri="{BB962C8B-B14F-4D97-AF65-F5344CB8AC3E}">
        <p14:creationId xmlns:p14="http://schemas.microsoft.com/office/powerpoint/2010/main" val="267284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E70E-42EC-114A-D9DF-FDC5095F3542}"/>
              </a:ext>
            </a:extLst>
          </p:cNvPr>
          <p:cNvSpPr>
            <a:spLocks noGrp="1"/>
          </p:cNvSpPr>
          <p:nvPr>
            <p:ph type="title"/>
          </p:nvPr>
        </p:nvSpPr>
        <p:spPr>
          <a:xfrm>
            <a:off x="508957" y="685800"/>
            <a:ext cx="10044744" cy="1371600"/>
          </a:xfrm>
        </p:spPr>
        <p:txBody>
          <a:bodyPr/>
          <a:lstStyle/>
          <a:p>
            <a:r>
              <a:rPr lang="en-US" dirty="0"/>
              <a:t>Business Objective</a:t>
            </a:r>
            <a:endParaRPr lang="en-IN" dirty="0"/>
          </a:p>
        </p:txBody>
      </p:sp>
      <p:sp>
        <p:nvSpPr>
          <p:cNvPr id="3" name="Content Placeholder 2">
            <a:extLst>
              <a:ext uri="{FF2B5EF4-FFF2-40B4-BE49-F238E27FC236}">
                <a16:creationId xmlns:a16="http://schemas.microsoft.com/office/drawing/2014/main" id="{AA88D371-F29B-D5B9-7B24-76DF5277EFE2}"/>
              </a:ext>
            </a:extLst>
          </p:cNvPr>
          <p:cNvSpPr>
            <a:spLocks noGrp="1"/>
          </p:cNvSpPr>
          <p:nvPr>
            <p:ph idx="1"/>
          </p:nvPr>
        </p:nvSpPr>
        <p:spPr>
          <a:xfrm>
            <a:off x="508957" y="1958196"/>
            <a:ext cx="10826151" cy="4236463"/>
          </a:xfrm>
          <a:ln>
            <a:solidFill>
              <a:schemeClr val="tx1"/>
            </a:solidFill>
          </a:ln>
        </p:spPr>
        <p:txBody>
          <a:bodyPr>
            <a:normAutofit lnSpcReduction="10000"/>
          </a:bodyPr>
          <a:lstStyle/>
          <a:p>
            <a:pPr>
              <a:buFont typeface="Wingdings" panose="05000000000000000000" pitchFamily="2" charset="2"/>
              <a:buChar char="§"/>
            </a:pPr>
            <a:endParaRPr lang="en-US" dirty="0"/>
          </a:p>
          <a:p>
            <a:pPr>
              <a:buFont typeface="Wingdings" panose="05000000000000000000" pitchFamily="2" charset="2"/>
              <a:buChar char="§"/>
            </a:pPr>
            <a:r>
              <a:rPr lang="en-US" dirty="0"/>
              <a:t>Our goal is to identify high-risk commercial truck drivers and develop solutions to mitigate the issue, by analyzing key factors such as driver violations, risk factors, and other relevant data.</a:t>
            </a:r>
          </a:p>
          <a:p>
            <a:pPr>
              <a:buFont typeface="Wingdings" panose="05000000000000000000" pitchFamily="2" charset="2"/>
              <a:buChar char="§"/>
            </a:pPr>
            <a:endParaRPr lang="en-US" dirty="0"/>
          </a:p>
          <a:p>
            <a:pPr>
              <a:buFont typeface="Wingdings" panose="05000000000000000000" pitchFamily="2" charset="2"/>
              <a:buChar char="§"/>
            </a:pPr>
            <a:r>
              <a:rPr lang="en-US" dirty="0"/>
              <a:t>By analyzing data on geolocation, truck model, and driver behavior, we aim to identify key performance indicators such as average speeds, mileage, risk factors, and gas consumption, to inform decision-making and improve outcomes.</a:t>
            </a:r>
          </a:p>
          <a:p>
            <a:pPr>
              <a:buFont typeface="Wingdings" panose="05000000000000000000" pitchFamily="2" charset="2"/>
              <a:buChar char="§"/>
            </a:pPr>
            <a:endParaRPr lang="en-US" dirty="0"/>
          </a:p>
          <a:p>
            <a:pPr>
              <a:buFont typeface="Wingdings" panose="05000000000000000000" pitchFamily="2" charset="2"/>
              <a:buChar char="§"/>
            </a:pPr>
            <a:r>
              <a:rPr lang="en-US" dirty="0"/>
              <a:t>Through data analysis, we seek to minimize risks associated with each driver and reduce the number of accidents caused by large commercial trucks, with the ultimate goal of decreasing injuries and fatalities in California.</a:t>
            </a:r>
          </a:p>
        </p:txBody>
      </p:sp>
    </p:spTree>
    <p:extLst>
      <p:ext uri="{BB962C8B-B14F-4D97-AF65-F5344CB8AC3E}">
        <p14:creationId xmlns:p14="http://schemas.microsoft.com/office/powerpoint/2010/main" val="125646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ED6F-0803-7624-2E89-60FF76082168}"/>
              </a:ext>
            </a:extLst>
          </p:cNvPr>
          <p:cNvSpPr>
            <a:spLocks noGrp="1"/>
          </p:cNvSpPr>
          <p:nvPr>
            <p:ph type="title"/>
          </p:nvPr>
        </p:nvSpPr>
        <p:spPr>
          <a:xfrm>
            <a:off x="363894" y="665623"/>
            <a:ext cx="7333513" cy="543318"/>
          </a:xfrm>
        </p:spPr>
        <p:txBody>
          <a:bodyPr>
            <a:normAutofit fontScale="90000"/>
          </a:bodyPr>
          <a:lstStyle/>
          <a:p>
            <a:r>
              <a:rPr lang="en-US" dirty="0"/>
              <a:t>Data to Decision Model</a:t>
            </a:r>
            <a:endParaRPr lang="en-IN" dirty="0"/>
          </a:p>
        </p:txBody>
      </p:sp>
      <p:sp>
        <p:nvSpPr>
          <p:cNvPr id="27" name="TextBox 26">
            <a:extLst>
              <a:ext uri="{FF2B5EF4-FFF2-40B4-BE49-F238E27FC236}">
                <a16:creationId xmlns:a16="http://schemas.microsoft.com/office/drawing/2014/main" id="{E9C0E9E2-F709-91F1-CB72-F41AD97603C0}"/>
              </a:ext>
            </a:extLst>
          </p:cNvPr>
          <p:cNvSpPr txBox="1"/>
          <p:nvPr/>
        </p:nvSpPr>
        <p:spPr>
          <a:xfrm>
            <a:off x="7117859" y="5875651"/>
            <a:ext cx="2216988" cy="261610"/>
          </a:xfrm>
          <a:prstGeom prst="rect">
            <a:avLst/>
          </a:prstGeom>
          <a:noFill/>
        </p:spPr>
        <p:txBody>
          <a:bodyPr wrap="square">
            <a:spAutoFit/>
          </a:bodyPr>
          <a:lstStyle/>
          <a:p>
            <a:r>
              <a:rPr lang="en-US" sz="1100" dirty="0"/>
              <a:t>Risk Factor Calculation</a:t>
            </a:r>
          </a:p>
        </p:txBody>
      </p:sp>
      <p:sp>
        <p:nvSpPr>
          <p:cNvPr id="5" name="Content Placeholder 4">
            <a:extLst>
              <a:ext uri="{FF2B5EF4-FFF2-40B4-BE49-F238E27FC236}">
                <a16:creationId xmlns:a16="http://schemas.microsoft.com/office/drawing/2014/main" id="{B5F44528-66DA-9739-5A0A-CC9D2023D85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5CE4D01-DE03-71A5-F9FC-D6FBA217004D}"/>
              </a:ext>
            </a:extLst>
          </p:cNvPr>
          <p:cNvPicPr>
            <a:picLocks noChangeAspect="1"/>
          </p:cNvPicPr>
          <p:nvPr/>
        </p:nvPicPr>
        <p:blipFill>
          <a:blip r:embed="rId2"/>
          <a:stretch>
            <a:fillRect/>
          </a:stretch>
        </p:blipFill>
        <p:spPr>
          <a:xfrm>
            <a:off x="429472" y="1548882"/>
            <a:ext cx="11280446" cy="4917232"/>
          </a:xfrm>
          <a:prstGeom prst="rect">
            <a:avLst/>
          </a:prstGeom>
          <a:ln>
            <a:solidFill>
              <a:schemeClr val="tx1"/>
            </a:solidFill>
          </a:ln>
        </p:spPr>
      </p:pic>
    </p:spTree>
    <p:extLst>
      <p:ext uri="{BB962C8B-B14F-4D97-AF65-F5344CB8AC3E}">
        <p14:creationId xmlns:p14="http://schemas.microsoft.com/office/powerpoint/2010/main" val="235272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
            <a:extLst>
              <a:ext uri="{FF2B5EF4-FFF2-40B4-BE49-F238E27FC236}">
                <a16:creationId xmlns:a16="http://schemas.microsoft.com/office/drawing/2014/main" id="{A52943DC-284F-047E-E71D-54ABDB869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8" y="882741"/>
            <a:ext cx="12113443" cy="5846337"/>
          </a:xfrm>
          <a:prstGeom prst="rect">
            <a:avLst/>
          </a:prstGeom>
        </p:spPr>
      </p:pic>
      <p:sp>
        <p:nvSpPr>
          <p:cNvPr id="2" name="Title 1">
            <a:extLst>
              <a:ext uri="{FF2B5EF4-FFF2-40B4-BE49-F238E27FC236}">
                <a16:creationId xmlns:a16="http://schemas.microsoft.com/office/drawing/2014/main" id="{9439A05E-D382-B101-6057-AEEDC86FCF71}"/>
              </a:ext>
            </a:extLst>
          </p:cNvPr>
          <p:cNvSpPr>
            <a:spLocks noGrp="1"/>
          </p:cNvSpPr>
          <p:nvPr>
            <p:ph type="title"/>
          </p:nvPr>
        </p:nvSpPr>
        <p:spPr>
          <a:xfrm>
            <a:off x="470227" y="370616"/>
            <a:ext cx="8915402" cy="396396"/>
          </a:xfrm>
        </p:spPr>
        <p:txBody>
          <a:bodyPr>
            <a:normAutofit fontScale="90000"/>
          </a:bodyPr>
          <a:lstStyle/>
          <a:p>
            <a:r>
              <a:rPr lang="en-IN" sz="2900" dirty="0"/>
              <a:t>Driver Vs Scaled Risk Factor</a:t>
            </a:r>
          </a:p>
        </p:txBody>
      </p:sp>
      <p:sp>
        <p:nvSpPr>
          <p:cNvPr id="7" name="TextBox 6">
            <a:extLst>
              <a:ext uri="{FF2B5EF4-FFF2-40B4-BE49-F238E27FC236}">
                <a16:creationId xmlns:a16="http://schemas.microsoft.com/office/drawing/2014/main" id="{99D489F1-4396-90FE-17B3-42B3BB1E73DE}"/>
              </a:ext>
            </a:extLst>
          </p:cNvPr>
          <p:cNvSpPr txBox="1"/>
          <p:nvPr/>
        </p:nvSpPr>
        <p:spPr>
          <a:xfrm>
            <a:off x="7927676" y="1114199"/>
            <a:ext cx="3476445" cy="1508105"/>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endParaRPr lang="en-US" sz="1600" b="1" dirty="0">
              <a:solidFill>
                <a:schemeClr val="accent1">
                  <a:lumMod val="75000"/>
                </a:schemeClr>
              </a:solidFill>
              <a:cs typeface="Calibri"/>
            </a:endParaRPr>
          </a:p>
          <a:p>
            <a:r>
              <a:rPr lang="en-US" sz="1600" b="1" dirty="0">
                <a:solidFill>
                  <a:schemeClr val="accent1">
                    <a:lumMod val="75000"/>
                  </a:schemeClr>
                </a:solidFill>
                <a:cs typeface="Calibri"/>
              </a:rPr>
              <a:t>Insights:</a:t>
            </a:r>
          </a:p>
          <a:p>
            <a:pPr marL="285750" indent="-285750">
              <a:buFont typeface="Wingdings" panose="05000000000000000000" pitchFamily="2" charset="2"/>
              <a:buChar char="§"/>
            </a:pPr>
            <a:r>
              <a:rPr lang="en-US" sz="1500" dirty="0">
                <a:solidFill>
                  <a:schemeClr val="dk1"/>
                </a:solidFill>
                <a:cs typeface="Arial" panose="020B0604020202020204" pitchFamily="34" charset="0"/>
              </a:rPr>
              <a:t>Driver ID A97 has the highest risk factor amongst all the drivers.</a:t>
            </a:r>
          </a:p>
          <a:p>
            <a:endParaRPr lang="en-US" sz="1500" dirty="0">
              <a:solidFill>
                <a:schemeClr val="dk1"/>
              </a:solidFill>
              <a:cs typeface="Arial" panose="020B0604020202020204" pitchFamily="34" charset="0"/>
            </a:endParaRPr>
          </a:p>
          <a:p>
            <a:r>
              <a:rPr lang="en-US" sz="1500" dirty="0">
                <a:solidFill>
                  <a:schemeClr val="dk1"/>
                </a:solidFill>
                <a:cs typeface="Arial" panose="020B0604020202020204" pitchFamily="34" charset="0"/>
              </a:rPr>
              <a:t> </a:t>
            </a:r>
          </a:p>
        </p:txBody>
      </p:sp>
    </p:spTree>
    <p:extLst>
      <p:ext uri="{BB962C8B-B14F-4D97-AF65-F5344CB8AC3E}">
        <p14:creationId xmlns:p14="http://schemas.microsoft.com/office/powerpoint/2010/main" val="364151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A05E-D382-B101-6057-AEEDC86FCF71}"/>
              </a:ext>
            </a:extLst>
          </p:cNvPr>
          <p:cNvSpPr>
            <a:spLocks noGrp="1"/>
          </p:cNvSpPr>
          <p:nvPr>
            <p:ph type="title"/>
          </p:nvPr>
        </p:nvSpPr>
        <p:spPr>
          <a:xfrm>
            <a:off x="117131" y="208766"/>
            <a:ext cx="9268498" cy="396396"/>
          </a:xfrm>
        </p:spPr>
        <p:txBody>
          <a:bodyPr>
            <a:normAutofit fontScale="90000"/>
          </a:bodyPr>
          <a:lstStyle/>
          <a:p>
            <a:r>
              <a:rPr lang="en-US" dirty="0"/>
              <a:t>Top Risky Drivers</a:t>
            </a:r>
            <a:endParaRPr lang="en-IN" dirty="0"/>
          </a:p>
        </p:txBody>
      </p:sp>
      <p:sp>
        <p:nvSpPr>
          <p:cNvPr id="12" name="TextBox 11">
            <a:extLst>
              <a:ext uri="{FF2B5EF4-FFF2-40B4-BE49-F238E27FC236}">
                <a16:creationId xmlns:a16="http://schemas.microsoft.com/office/drawing/2014/main" id="{E52297DD-E08B-FDA7-FD4F-9E38147DFEF8}"/>
              </a:ext>
            </a:extLst>
          </p:cNvPr>
          <p:cNvSpPr txBox="1"/>
          <p:nvPr/>
        </p:nvSpPr>
        <p:spPr>
          <a:xfrm>
            <a:off x="7939700" y="482327"/>
            <a:ext cx="4252299" cy="28931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1400" b="1" dirty="0">
                <a:solidFill>
                  <a:schemeClr val="accent1">
                    <a:lumMod val="75000"/>
                  </a:schemeClr>
                </a:solidFill>
                <a:cs typeface="Calibri"/>
              </a:rPr>
              <a:t>Recommendations:</a:t>
            </a:r>
          </a:p>
          <a:p>
            <a:pPr marL="285750" indent="-285750">
              <a:buFont typeface="Wingdings" panose="05000000000000000000" pitchFamily="2" charset="2"/>
              <a:buChar char="§"/>
            </a:pPr>
            <a:r>
              <a:rPr lang="en-US" sz="1400" dirty="0">
                <a:cs typeface="Arial" panose="020B0604020202020204" pitchFamily="34" charset="0"/>
              </a:rPr>
              <a:t>Install lane departure warning systems and collision avoidance systems on trucks to alert drivers when they are drifting out of their lane or following too closely.</a:t>
            </a:r>
          </a:p>
          <a:p>
            <a:pPr marL="285750" indent="-285750">
              <a:buFont typeface="Wingdings" panose="05000000000000000000" pitchFamily="2" charset="2"/>
              <a:buChar char="§"/>
            </a:pPr>
            <a:r>
              <a:rPr lang="en-US" sz="1400" dirty="0">
                <a:cs typeface="Arial" panose="020B0604020202020204" pitchFamily="34" charset="0"/>
              </a:rPr>
              <a:t>Install speed monitoring devices on trucks to track driver speed and ensure that they are adhering to speed limits.</a:t>
            </a:r>
          </a:p>
          <a:p>
            <a:pPr marL="285750" indent="-285750">
              <a:buFont typeface="Wingdings" panose="05000000000000000000" pitchFamily="2" charset="2"/>
              <a:buChar char="§"/>
            </a:pPr>
            <a:r>
              <a:rPr lang="en-US" sz="1400" dirty="0">
                <a:cs typeface="Arial" panose="020B0604020202020204" pitchFamily="34" charset="0"/>
              </a:rPr>
              <a:t>Enforce speeding violations by ticketing drivers and imposing fines.</a:t>
            </a:r>
          </a:p>
          <a:p>
            <a:pPr marL="285750" indent="-285750">
              <a:buFont typeface="Wingdings" panose="05000000000000000000" pitchFamily="2" charset="2"/>
              <a:buChar char="§"/>
            </a:pPr>
            <a:r>
              <a:rPr lang="en-US" sz="1400" dirty="0">
                <a:cs typeface="Arial" panose="020B0604020202020204" pitchFamily="34" charset="0"/>
              </a:rPr>
              <a:t>Use telematics technology to alert drivers when they are approaching the speed limit and remind them to slow down.</a:t>
            </a:r>
          </a:p>
        </p:txBody>
      </p:sp>
      <p:pic>
        <p:nvPicPr>
          <p:cNvPr id="23" name="Picture 22" descr="Chart, bar chart&#10;&#10;Description automatically generated">
            <a:extLst>
              <a:ext uri="{FF2B5EF4-FFF2-40B4-BE49-F238E27FC236}">
                <a16:creationId xmlns:a16="http://schemas.microsoft.com/office/drawing/2014/main" id="{52B1D1F4-0A3C-5FE8-DD92-529ED0944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837" y="657196"/>
            <a:ext cx="6308863" cy="2885453"/>
          </a:xfrm>
          <a:prstGeom prst="rect">
            <a:avLst/>
          </a:prstGeom>
        </p:spPr>
      </p:pic>
      <p:pic>
        <p:nvPicPr>
          <p:cNvPr id="21" name="Picture 20">
            <a:extLst>
              <a:ext uri="{FF2B5EF4-FFF2-40B4-BE49-F238E27FC236}">
                <a16:creationId xmlns:a16="http://schemas.microsoft.com/office/drawing/2014/main" id="{82376E9B-3BEE-3A82-2860-3955E42EB4B7}"/>
              </a:ext>
            </a:extLst>
          </p:cNvPr>
          <p:cNvPicPr>
            <a:picLocks noChangeAspect="1"/>
          </p:cNvPicPr>
          <p:nvPr/>
        </p:nvPicPr>
        <p:blipFill>
          <a:blip r:embed="rId3"/>
          <a:stretch>
            <a:fillRect/>
          </a:stretch>
        </p:blipFill>
        <p:spPr>
          <a:xfrm>
            <a:off x="144949" y="799755"/>
            <a:ext cx="1610700" cy="1705702"/>
          </a:xfrm>
          <a:prstGeom prst="rect">
            <a:avLst/>
          </a:prstGeom>
        </p:spPr>
      </p:pic>
      <p:pic>
        <p:nvPicPr>
          <p:cNvPr id="25" name="Picture 24" descr="Bar chart&#10;&#10;Description automatically generated with medium confidence">
            <a:extLst>
              <a:ext uri="{FF2B5EF4-FFF2-40B4-BE49-F238E27FC236}">
                <a16:creationId xmlns:a16="http://schemas.microsoft.com/office/drawing/2014/main" id="{E093CF47-7590-F316-62C0-74EC95F5F6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020" y="3561774"/>
            <a:ext cx="10004980" cy="3029281"/>
          </a:xfrm>
          <a:prstGeom prst="rect">
            <a:avLst/>
          </a:prstGeom>
        </p:spPr>
      </p:pic>
      <p:sp>
        <p:nvSpPr>
          <p:cNvPr id="6" name="TextBox 5">
            <a:extLst>
              <a:ext uri="{FF2B5EF4-FFF2-40B4-BE49-F238E27FC236}">
                <a16:creationId xmlns:a16="http://schemas.microsoft.com/office/drawing/2014/main" id="{BA4BDE46-9B5C-BF78-ED21-0E0A72DC2B66}"/>
              </a:ext>
            </a:extLst>
          </p:cNvPr>
          <p:cNvSpPr txBox="1"/>
          <p:nvPr/>
        </p:nvSpPr>
        <p:spPr>
          <a:xfrm>
            <a:off x="117131" y="3291039"/>
            <a:ext cx="2069889" cy="2693045"/>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400" b="1" dirty="0">
                <a:solidFill>
                  <a:schemeClr val="accent1">
                    <a:lumMod val="75000"/>
                  </a:schemeClr>
                </a:solidFill>
                <a:cs typeface="Calibri"/>
              </a:rPr>
              <a:t>Insights:</a:t>
            </a:r>
            <a:endParaRPr lang="en-US" sz="1400" dirty="0">
              <a:solidFill>
                <a:schemeClr val="tx1"/>
              </a:solidFill>
              <a:cs typeface="Arial" panose="020B0604020202020204" pitchFamily="34" charset="0"/>
            </a:endParaRPr>
          </a:p>
          <a:p>
            <a:pPr marL="342900" indent="-342900">
              <a:buFont typeface="Wingdings" panose="05000000000000000000" pitchFamily="2" charset="2"/>
              <a:buChar char="§"/>
            </a:pPr>
            <a:r>
              <a:rPr lang="en-US" sz="1300" dirty="0">
                <a:solidFill>
                  <a:schemeClr val="tx1"/>
                </a:solidFill>
                <a:cs typeface="Arial" panose="020B0604020202020204" pitchFamily="34" charset="0"/>
              </a:rPr>
              <a:t>Arbuckle, San Dimas, Modesto, and Lodi are the riskiest cities for driver ID A97 based on past incidents.</a:t>
            </a:r>
          </a:p>
          <a:p>
            <a:pPr marL="342900" indent="-342900">
              <a:buFont typeface="Wingdings" panose="05000000000000000000" pitchFamily="2" charset="2"/>
              <a:buChar char="§"/>
            </a:pPr>
            <a:r>
              <a:rPr lang="en-US" sz="1300" dirty="0">
                <a:solidFill>
                  <a:schemeClr val="tx1"/>
                </a:solidFill>
                <a:cs typeface="Arial" panose="020B0604020202020204" pitchFamily="34" charset="0"/>
              </a:rPr>
              <a:t>Driver A97 has had fewer normal events and more incidents related to other factors, contributing to its high-risk level.</a:t>
            </a:r>
          </a:p>
        </p:txBody>
      </p:sp>
    </p:spTree>
    <p:extLst>
      <p:ext uri="{BB962C8B-B14F-4D97-AF65-F5344CB8AC3E}">
        <p14:creationId xmlns:p14="http://schemas.microsoft.com/office/powerpoint/2010/main" val="310785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A05E-D382-B101-6057-AEEDC86FCF71}"/>
              </a:ext>
            </a:extLst>
          </p:cNvPr>
          <p:cNvSpPr>
            <a:spLocks noGrp="1"/>
          </p:cNvSpPr>
          <p:nvPr>
            <p:ph type="title"/>
          </p:nvPr>
        </p:nvSpPr>
        <p:spPr>
          <a:xfrm>
            <a:off x="543464" y="219973"/>
            <a:ext cx="9751820" cy="684488"/>
          </a:xfrm>
        </p:spPr>
        <p:txBody>
          <a:bodyPr>
            <a:normAutofit fontScale="90000"/>
          </a:bodyPr>
          <a:lstStyle/>
          <a:p>
            <a:r>
              <a:rPr lang="en-US" dirty="0"/>
              <a:t>Geographical Analysis</a:t>
            </a:r>
            <a:br>
              <a:rPr lang="en-US" dirty="0"/>
            </a:br>
            <a:endParaRPr lang="en-IN" dirty="0"/>
          </a:p>
        </p:txBody>
      </p:sp>
      <p:pic>
        <p:nvPicPr>
          <p:cNvPr id="4" name="Content Placeholder 9" descr="Chart&#10;&#10;Description automatically generated">
            <a:extLst>
              <a:ext uri="{FF2B5EF4-FFF2-40B4-BE49-F238E27FC236}">
                <a16:creationId xmlns:a16="http://schemas.microsoft.com/office/drawing/2014/main" id="{AB87E6E3-5D92-C47D-8645-C4FCD1356E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71" t="6551" r="16200" b="9595"/>
          <a:stretch/>
        </p:blipFill>
        <p:spPr>
          <a:xfrm>
            <a:off x="543464" y="913088"/>
            <a:ext cx="10991921" cy="5724939"/>
          </a:xfrm>
        </p:spPr>
      </p:pic>
      <p:sp>
        <p:nvSpPr>
          <p:cNvPr id="5" name="TextBox 4">
            <a:extLst>
              <a:ext uri="{FF2B5EF4-FFF2-40B4-BE49-F238E27FC236}">
                <a16:creationId xmlns:a16="http://schemas.microsoft.com/office/drawing/2014/main" id="{F2F352E6-443B-0940-DF30-E82BA97D43F6}"/>
              </a:ext>
            </a:extLst>
          </p:cNvPr>
          <p:cNvSpPr txBox="1"/>
          <p:nvPr/>
        </p:nvSpPr>
        <p:spPr>
          <a:xfrm>
            <a:off x="8158099" y="2953835"/>
            <a:ext cx="3798404" cy="2031325"/>
          </a:xfrm>
          <a:prstGeom prst="rect">
            <a:avLst/>
          </a:prstGeom>
          <a:noFill/>
          <a:ln>
            <a:solidFill>
              <a:schemeClr val="tx1"/>
            </a:solidFill>
          </a:ln>
        </p:spPr>
        <p:txBody>
          <a:bodyPr wrap="square" rtlCol="0">
            <a:spAutoFit/>
          </a:bodyPr>
          <a:lstStyle/>
          <a:p>
            <a:r>
              <a:rPr lang="en-US" sz="1400" b="1" dirty="0">
                <a:solidFill>
                  <a:schemeClr val="accent1">
                    <a:lumMod val="75000"/>
                  </a:schemeClr>
                </a:solidFill>
                <a:cs typeface="Calibri"/>
              </a:rPr>
              <a:t>Insights:</a:t>
            </a:r>
            <a:endParaRPr lang="en-US" sz="1400" b="1" dirty="0"/>
          </a:p>
          <a:p>
            <a:pPr marL="285750" indent="-285750">
              <a:buFont typeface="Wingdings" panose="05000000000000000000" pitchFamily="2" charset="2"/>
              <a:buChar char="§"/>
            </a:pPr>
            <a:r>
              <a:rPr lang="en-US" sz="1400" dirty="0"/>
              <a:t>The top 4 cities with most events appear  clustered with highest events occurring in Santa Rosa.</a:t>
            </a:r>
          </a:p>
          <a:p>
            <a:pPr marL="285750" indent="-285750">
              <a:buFont typeface="Wingdings" panose="05000000000000000000" pitchFamily="2" charset="2"/>
              <a:buChar char="§"/>
            </a:pPr>
            <a:r>
              <a:rPr lang="en-US" sz="1400" dirty="0"/>
              <a:t>The most occurring events in these cities is lane departure and unsafe following distance.</a:t>
            </a:r>
          </a:p>
          <a:p>
            <a:pPr marL="285750" indent="-285750">
              <a:buFont typeface="Wingdings" panose="05000000000000000000" pitchFamily="2" charset="2"/>
              <a:buChar char="§"/>
            </a:pPr>
            <a:r>
              <a:rPr lang="en-US" sz="1400" dirty="0"/>
              <a:t>The most prominent drivers with high risk factors are indicated.</a:t>
            </a:r>
            <a:endParaRPr lang="en-IN" sz="1400" dirty="0"/>
          </a:p>
        </p:txBody>
      </p:sp>
      <p:sp>
        <p:nvSpPr>
          <p:cNvPr id="6" name="TextBox 5">
            <a:extLst>
              <a:ext uri="{FF2B5EF4-FFF2-40B4-BE49-F238E27FC236}">
                <a16:creationId xmlns:a16="http://schemas.microsoft.com/office/drawing/2014/main" id="{F5B0D53E-BCDE-DAA4-4EAB-2FD7BD9B54EB}"/>
              </a:ext>
            </a:extLst>
          </p:cNvPr>
          <p:cNvSpPr txBox="1"/>
          <p:nvPr/>
        </p:nvSpPr>
        <p:spPr>
          <a:xfrm>
            <a:off x="6381946" y="5122247"/>
            <a:ext cx="5574557" cy="1600438"/>
          </a:xfrm>
          <a:prstGeom prst="rect">
            <a:avLst/>
          </a:prstGeom>
          <a:noFill/>
          <a:ln>
            <a:solidFill>
              <a:schemeClr val="tx1"/>
            </a:solidFill>
          </a:ln>
        </p:spPr>
        <p:txBody>
          <a:bodyPr wrap="square" rtlCol="0">
            <a:spAutoFit/>
          </a:bodyPr>
          <a:lstStyle/>
          <a:p>
            <a:r>
              <a:rPr lang="en-US" sz="1400" b="1" dirty="0">
                <a:solidFill>
                  <a:schemeClr val="accent1">
                    <a:lumMod val="75000"/>
                  </a:schemeClr>
                </a:solidFill>
                <a:cs typeface="Calibri"/>
              </a:rPr>
              <a:t>Recommendations:</a:t>
            </a:r>
            <a:endParaRPr lang="en-US" sz="1400" b="1" dirty="0"/>
          </a:p>
          <a:p>
            <a:pPr marL="285750" indent="-285750">
              <a:buFont typeface="Wingdings" panose="05000000000000000000" pitchFamily="2" charset="2"/>
              <a:buChar char="§"/>
            </a:pPr>
            <a:r>
              <a:rPr lang="en-US" sz="1400" dirty="0"/>
              <a:t>We can target the drivers with high risk factor in these cities for better training.</a:t>
            </a:r>
          </a:p>
          <a:p>
            <a:pPr marL="285750" indent="-285750">
              <a:buFont typeface="Wingdings" panose="05000000000000000000" pitchFamily="2" charset="2"/>
              <a:buChar char="§"/>
            </a:pPr>
            <a:r>
              <a:rPr lang="en-US" sz="1400" dirty="0"/>
              <a:t>The training for new recruits and existing risky drivers could be more focused on avoiding lane departure and unsafe following distance issues</a:t>
            </a:r>
          </a:p>
          <a:p>
            <a:pPr marL="285750" indent="-285750">
              <a:buFont typeface="Wingdings" panose="05000000000000000000" pitchFamily="2" charset="2"/>
              <a:buChar char="§"/>
            </a:pPr>
            <a:endParaRPr lang="en-IN" sz="1400" dirty="0"/>
          </a:p>
        </p:txBody>
      </p:sp>
      <p:sp>
        <p:nvSpPr>
          <p:cNvPr id="7" name="TextBox 6">
            <a:extLst>
              <a:ext uri="{FF2B5EF4-FFF2-40B4-BE49-F238E27FC236}">
                <a16:creationId xmlns:a16="http://schemas.microsoft.com/office/drawing/2014/main" id="{366ED3F6-FCB1-70CE-4810-6E79F0F809EA}"/>
              </a:ext>
            </a:extLst>
          </p:cNvPr>
          <p:cNvSpPr txBox="1"/>
          <p:nvPr/>
        </p:nvSpPr>
        <p:spPr>
          <a:xfrm>
            <a:off x="7806906" y="913088"/>
            <a:ext cx="1095555" cy="577081"/>
          </a:xfrm>
          <a:prstGeom prst="rect">
            <a:avLst/>
          </a:prstGeom>
          <a:noFill/>
        </p:spPr>
        <p:txBody>
          <a:bodyPr wrap="square" rtlCol="0">
            <a:spAutoFit/>
          </a:bodyPr>
          <a:lstStyle/>
          <a:p>
            <a:r>
              <a:rPr lang="en-US" sz="1050" dirty="0"/>
              <a:t>Top 5 Risky Drivers in the Top 5 cities</a:t>
            </a:r>
            <a:endParaRPr lang="en-IN" sz="1050" dirty="0"/>
          </a:p>
        </p:txBody>
      </p:sp>
    </p:spTree>
    <p:extLst>
      <p:ext uri="{BB962C8B-B14F-4D97-AF65-F5344CB8AC3E}">
        <p14:creationId xmlns:p14="http://schemas.microsoft.com/office/powerpoint/2010/main" val="150817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A05E-D382-B101-6057-AEEDC86FCF71}"/>
              </a:ext>
            </a:extLst>
          </p:cNvPr>
          <p:cNvSpPr>
            <a:spLocks noGrp="1"/>
          </p:cNvSpPr>
          <p:nvPr>
            <p:ph type="title"/>
          </p:nvPr>
        </p:nvSpPr>
        <p:spPr>
          <a:xfrm>
            <a:off x="370935" y="384612"/>
            <a:ext cx="9751820" cy="430008"/>
          </a:xfrm>
        </p:spPr>
        <p:txBody>
          <a:bodyPr>
            <a:normAutofit fontScale="90000"/>
          </a:bodyPr>
          <a:lstStyle/>
          <a:p>
            <a:r>
              <a:rPr lang="en-US" altLang="zh-TW" dirty="0"/>
              <a:t>Risky Truck Models</a:t>
            </a:r>
            <a:br>
              <a:rPr lang="en-US" dirty="0"/>
            </a:br>
            <a:endParaRPr lang="en-IN" dirty="0"/>
          </a:p>
        </p:txBody>
      </p:sp>
      <p:pic>
        <p:nvPicPr>
          <p:cNvPr id="9" name="Picture 8">
            <a:extLst>
              <a:ext uri="{FF2B5EF4-FFF2-40B4-BE49-F238E27FC236}">
                <a16:creationId xmlns:a16="http://schemas.microsoft.com/office/drawing/2014/main" id="{3C6ACC4C-61BB-A7D4-36F9-AABF9AF07B1B}"/>
              </a:ext>
            </a:extLst>
          </p:cNvPr>
          <p:cNvPicPr>
            <a:picLocks noChangeAspect="1"/>
          </p:cNvPicPr>
          <p:nvPr/>
        </p:nvPicPr>
        <p:blipFill rotWithShape="1">
          <a:blip r:embed="rId2"/>
          <a:srcRect l="24789"/>
          <a:stretch/>
        </p:blipFill>
        <p:spPr>
          <a:xfrm>
            <a:off x="-11335" y="863359"/>
            <a:ext cx="6449875" cy="5231666"/>
          </a:xfrm>
          <a:prstGeom prst="rect">
            <a:avLst/>
          </a:prstGeom>
        </p:spPr>
      </p:pic>
      <p:pic>
        <p:nvPicPr>
          <p:cNvPr id="10" name="Picture 9">
            <a:extLst>
              <a:ext uri="{FF2B5EF4-FFF2-40B4-BE49-F238E27FC236}">
                <a16:creationId xmlns:a16="http://schemas.microsoft.com/office/drawing/2014/main" id="{C2AB0A88-D876-1DE5-32A0-C3C4219301F7}"/>
              </a:ext>
            </a:extLst>
          </p:cNvPr>
          <p:cNvPicPr>
            <a:picLocks noChangeAspect="1"/>
          </p:cNvPicPr>
          <p:nvPr/>
        </p:nvPicPr>
        <p:blipFill>
          <a:blip r:embed="rId3"/>
          <a:stretch>
            <a:fillRect/>
          </a:stretch>
        </p:blipFill>
        <p:spPr>
          <a:xfrm>
            <a:off x="6438541" y="76860"/>
            <a:ext cx="5565856" cy="3427229"/>
          </a:xfrm>
          <a:prstGeom prst="rect">
            <a:avLst/>
          </a:prstGeom>
        </p:spPr>
      </p:pic>
      <p:pic>
        <p:nvPicPr>
          <p:cNvPr id="11" name="Picture 10">
            <a:extLst>
              <a:ext uri="{FF2B5EF4-FFF2-40B4-BE49-F238E27FC236}">
                <a16:creationId xmlns:a16="http://schemas.microsoft.com/office/drawing/2014/main" id="{EA97398C-E340-6B84-B12F-C8978B2D9F31}"/>
              </a:ext>
            </a:extLst>
          </p:cNvPr>
          <p:cNvPicPr>
            <a:picLocks noChangeAspect="1"/>
          </p:cNvPicPr>
          <p:nvPr/>
        </p:nvPicPr>
        <p:blipFill rotWithShape="1">
          <a:blip r:embed="rId4"/>
          <a:srcRect l="10668"/>
          <a:stretch/>
        </p:blipFill>
        <p:spPr>
          <a:xfrm>
            <a:off x="8453886" y="3600622"/>
            <a:ext cx="2817265" cy="2990577"/>
          </a:xfrm>
          <a:prstGeom prst="rect">
            <a:avLst/>
          </a:prstGeom>
        </p:spPr>
      </p:pic>
      <p:cxnSp>
        <p:nvCxnSpPr>
          <p:cNvPr id="13" name="Straight Connector 12">
            <a:extLst>
              <a:ext uri="{FF2B5EF4-FFF2-40B4-BE49-F238E27FC236}">
                <a16:creationId xmlns:a16="http://schemas.microsoft.com/office/drawing/2014/main" id="{F29977FE-C972-2975-BFC0-D26FD48DEAA7}"/>
              </a:ext>
            </a:extLst>
          </p:cNvPr>
          <p:cNvCxnSpPr>
            <a:cxnSpLocks/>
          </p:cNvCxnSpPr>
          <p:nvPr/>
        </p:nvCxnSpPr>
        <p:spPr>
          <a:xfrm>
            <a:off x="9730595" y="3698100"/>
            <a:ext cx="0" cy="3087847"/>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7E52FA14-A398-C048-F087-9DC4A7724398}"/>
              </a:ext>
            </a:extLst>
          </p:cNvPr>
          <p:cNvSpPr txBox="1"/>
          <p:nvPr/>
        </p:nvSpPr>
        <p:spPr>
          <a:xfrm>
            <a:off x="11168777" y="5501997"/>
            <a:ext cx="1156274" cy="276999"/>
          </a:xfrm>
          <a:prstGeom prst="rect">
            <a:avLst/>
          </a:prstGeom>
          <a:noFill/>
        </p:spPr>
        <p:txBody>
          <a:bodyPr wrap="square" rtlCol="0">
            <a:spAutoFit/>
          </a:bodyPr>
          <a:lstStyle/>
          <a:p>
            <a:r>
              <a:rPr lang="en-US" altLang="zh-TW" sz="1200" dirty="0"/>
              <a:t>Unsafe Follow</a:t>
            </a:r>
            <a:endParaRPr lang="zh-TW" altLang="en-US" sz="1200" dirty="0"/>
          </a:p>
        </p:txBody>
      </p:sp>
      <p:sp>
        <p:nvSpPr>
          <p:cNvPr id="15" name="TextBox 14">
            <a:extLst>
              <a:ext uri="{FF2B5EF4-FFF2-40B4-BE49-F238E27FC236}">
                <a16:creationId xmlns:a16="http://schemas.microsoft.com/office/drawing/2014/main" id="{12BDC90A-F32A-B6AC-09EC-C969B55C53FD}"/>
              </a:ext>
            </a:extLst>
          </p:cNvPr>
          <p:cNvSpPr txBox="1"/>
          <p:nvPr/>
        </p:nvSpPr>
        <p:spPr>
          <a:xfrm>
            <a:off x="11242891" y="6206893"/>
            <a:ext cx="927626" cy="276999"/>
          </a:xfrm>
          <a:prstGeom prst="rect">
            <a:avLst/>
          </a:prstGeom>
          <a:noFill/>
        </p:spPr>
        <p:txBody>
          <a:bodyPr wrap="none" rtlCol="0">
            <a:spAutoFit/>
          </a:bodyPr>
          <a:lstStyle/>
          <a:p>
            <a:r>
              <a:rPr lang="en-US" altLang="zh-TW" sz="1200" dirty="0"/>
              <a:t>Unsafe Tail</a:t>
            </a:r>
            <a:endParaRPr lang="zh-TW" altLang="en-US" sz="1200" dirty="0"/>
          </a:p>
        </p:txBody>
      </p:sp>
      <p:sp>
        <p:nvSpPr>
          <p:cNvPr id="16" name="TextBox 15">
            <a:extLst>
              <a:ext uri="{FF2B5EF4-FFF2-40B4-BE49-F238E27FC236}">
                <a16:creationId xmlns:a16="http://schemas.microsoft.com/office/drawing/2014/main" id="{7870BE20-B81B-B25E-DCB4-16AC388109A1}"/>
              </a:ext>
            </a:extLst>
          </p:cNvPr>
          <p:cNvSpPr txBox="1"/>
          <p:nvPr/>
        </p:nvSpPr>
        <p:spPr>
          <a:xfrm>
            <a:off x="11258951" y="4797102"/>
            <a:ext cx="963725" cy="276999"/>
          </a:xfrm>
          <a:prstGeom prst="rect">
            <a:avLst/>
          </a:prstGeom>
          <a:noFill/>
        </p:spPr>
        <p:txBody>
          <a:bodyPr wrap="none" rtlCol="0">
            <a:spAutoFit/>
          </a:bodyPr>
          <a:lstStyle/>
          <a:p>
            <a:r>
              <a:rPr lang="en-US" altLang="zh-TW" sz="1200" dirty="0"/>
              <a:t>Overspeed</a:t>
            </a:r>
            <a:endParaRPr lang="zh-TW" altLang="en-US" sz="1200" dirty="0"/>
          </a:p>
        </p:txBody>
      </p:sp>
      <p:sp>
        <p:nvSpPr>
          <p:cNvPr id="17" name="TextBox 16">
            <a:extLst>
              <a:ext uri="{FF2B5EF4-FFF2-40B4-BE49-F238E27FC236}">
                <a16:creationId xmlns:a16="http://schemas.microsoft.com/office/drawing/2014/main" id="{F31E6C27-B682-1CD8-E1B9-578333AA0DC8}"/>
              </a:ext>
            </a:extLst>
          </p:cNvPr>
          <p:cNvSpPr txBox="1"/>
          <p:nvPr/>
        </p:nvSpPr>
        <p:spPr>
          <a:xfrm>
            <a:off x="11258951" y="3907541"/>
            <a:ext cx="1011174" cy="461665"/>
          </a:xfrm>
          <a:prstGeom prst="rect">
            <a:avLst/>
          </a:prstGeom>
          <a:noFill/>
        </p:spPr>
        <p:txBody>
          <a:bodyPr wrap="square" rtlCol="0">
            <a:spAutoFit/>
          </a:bodyPr>
          <a:lstStyle/>
          <a:p>
            <a:r>
              <a:rPr lang="en-US" altLang="zh-TW" sz="1200" dirty="0"/>
              <a:t>Lane </a:t>
            </a:r>
          </a:p>
          <a:p>
            <a:r>
              <a:rPr lang="en-US" altLang="zh-TW" sz="1200" dirty="0"/>
              <a:t>Departure</a:t>
            </a:r>
            <a:endParaRPr lang="zh-TW" altLang="en-US" sz="1200" dirty="0"/>
          </a:p>
        </p:txBody>
      </p:sp>
      <p:sp>
        <p:nvSpPr>
          <p:cNvPr id="3" name="TextBox 2">
            <a:extLst>
              <a:ext uri="{FF2B5EF4-FFF2-40B4-BE49-F238E27FC236}">
                <a16:creationId xmlns:a16="http://schemas.microsoft.com/office/drawing/2014/main" id="{D5A3182D-B70D-4A61-23B6-25F623E2DF4B}"/>
              </a:ext>
            </a:extLst>
          </p:cNvPr>
          <p:cNvSpPr txBox="1"/>
          <p:nvPr/>
        </p:nvSpPr>
        <p:spPr>
          <a:xfrm>
            <a:off x="4065054" y="3504088"/>
            <a:ext cx="4388831" cy="289310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400" b="1" dirty="0">
                <a:solidFill>
                  <a:schemeClr val="accent1">
                    <a:lumMod val="75000"/>
                  </a:schemeClr>
                </a:solidFill>
                <a:cs typeface="Calibri"/>
              </a:rPr>
              <a:t>Insights:</a:t>
            </a:r>
            <a:endParaRPr lang="en-US" altLang="zh-TW" sz="1400" b="1" dirty="0">
              <a:solidFill>
                <a:sysClr val="windowText" lastClr="000000"/>
              </a:solidFill>
            </a:endParaRPr>
          </a:p>
          <a:p>
            <a:pPr marL="285750" indent="-285750">
              <a:buFont typeface="Wingdings" panose="05000000000000000000" pitchFamily="2" charset="2"/>
              <a:buChar char="§"/>
            </a:pPr>
            <a:r>
              <a:rPr lang="en-US" altLang="zh-TW" sz="1400" dirty="0">
                <a:solidFill>
                  <a:sysClr val="windowText" lastClr="000000"/>
                </a:solidFill>
              </a:rPr>
              <a:t>The Top 5 risky truck models are used equally across various cities.</a:t>
            </a:r>
          </a:p>
          <a:p>
            <a:pPr marL="285750" indent="-285750">
              <a:buFont typeface="Wingdings" panose="05000000000000000000" pitchFamily="2" charset="2"/>
              <a:buChar char="§"/>
            </a:pPr>
            <a:r>
              <a:rPr lang="en-US" altLang="zh-TW" sz="1400" dirty="0">
                <a:solidFill>
                  <a:sysClr val="windowText" lastClr="000000"/>
                </a:solidFill>
              </a:rPr>
              <a:t>The Top 5 risky truck models have a higher incidence of events related to Unsafe Following and Tail distances.</a:t>
            </a:r>
          </a:p>
          <a:p>
            <a:r>
              <a:rPr lang="en-US" sz="1400" b="1" dirty="0">
                <a:solidFill>
                  <a:schemeClr val="accent1">
                    <a:lumMod val="75000"/>
                  </a:schemeClr>
                </a:solidFill>
                <a:cs typeface="Calibri"/>
              </a:rPr>
              <a:t>Recommendations </a:t>
            </a:r>
            <a:r>
              <a:rPr lang="en-US" altLang="zh-TW" sz="1400" b="1" dirty="0">
                <a:solidFill>
                  <a:sysClr val="windowText" lastClr="000000"/>
                </a:solidFill>
              </a:rPr>
              <a:t>:</a:t>
            </a:r>
          </a:p>
          <a:p>
            <a:pPr marL="285750" indent="-285750">
              <a:buFont typeface="Wingdings" panose="05000000000000000000" pitchFamily="2" charset="2"/>
              <a:buChar char="§"/>
            </a:pPr>
            <a:r>
              <a:rPr lang="en-US" altLang="zh-TW" sz="1400" dirty="0">
                <a:solidFill>
                  <a:sysClr val="windowText" lastClr="000000"/>
                </a:solidFill>
              </a:rPr>
              <a:t>Consider investing in truck models equipped with advanced technology for detecting distances between vehicles.</a:t>
            </a:r>
          </a:p>
          <a:p>
            <a:pPr marL="285750" indent="-285750">
              <a:buFont typeface="Wingdings" panose="05000000000000000000" pitchFamily="2" charset="2"/>
              <a:buChar char="§"/>
            </a:pPr>
            <a:r>
              <a:rPr lang="en-US" altLang="zh-TW" sz="1400" dirty="0">
                <a:solidFill>
                  <a:sysClr val="windowText" lastClr="000000"/>
                </a:solidFill>
              </a:rPr>
              <a:t>Emphasize driver training that focus on improving their ability to maintain safe following and tail distances.</a:t>
            </a:r>
            <a:endParaRPr lang="zh-TW" altLang="en-US" sz="1400" dirty="0">
              <a:solidFill>
                <a:sysClr val="windowText" lastClr="000000"/>
              </a:solidFill>
            </a:endParaRPr>
          </a:p>
        </p:txBody>
      </p:sp>
    </p:spTree>
    <p:extLst>
      <p:ext uri="{BB962C8B-B14F-4D97-AF65-F5344CB8AC3E}">
        <p14:creationId xmlns:p14="http://schemas.microsoft.com/office/powerpoint/2010/main" val="103898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4D0D0DF-5F96-B0B7-EB74-064DD1E678DC}"/>
              </a:ext>
            </a:extLst>
          </p:cNvPr>
          <p:cNvSpPr txBox="1"/>
          <p:nvPr/>
        </p:nvSpPr>
        <p:spPr>
          <a:xfrm>
            <a:off x="8309499" y="0"/>
            <a:ext cx="3882501" cy="6858000"/>
          </a:xfrm>
          <a:prstGeom prst="rect">
            <a:avLst/>
          </a:prstGeom>
          <a:solidFill>
            <a:schemeClr val="accent5">
              <a:lumMod val="20000"/>
              <a:lumOff val="8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p:txBody>
      </p:sp>
      <p:sp>
        <p:nvSpPr>
          <p:cNvPr id="15" name="TextBox 14">
            <a:extLst>
              <a:ext uri="{FF2B5EF4-FFF2-40B4-BE49-F238E27FC236}">
                <a16:creationId xmlns:a16="http://schemas.microsoft.com/office/drawing/2014/main" id="{5855111C-4546-6D4C-9DD0-BD3A836B58EE}"/>
              </a:ext>
            </a:extLst>
          </p:cNvPr>
          <p:cNvSpPr txBox="1"/>
          <p:nvPr/>
        </p:nvSpPr>
        <p:spPr>
          <a:xfrm>
            <a:off x="0" y="0"/>
            <a:ext cx="4021584" cy="6858000"/>
          </a:xfrm>
          <a:prstGeom prst="rect">
            <a:avLst/>
          </a:prstGeom>
          <a:solidFill>
            <a:schemeClr val="accent5">
              <a:lumMod val="20000"/>
              <a:lumOff val="8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p:txBody>
      </p:sp>
      <p:pic>
        <p:nvPicPr>
          <p:cNvPr id="5" name="Picture 4">
            <a:extLst>
              <a:ext uri="{FF2B5EF4-FFF2-40B4-BE49-F238E27FC236}">
                <a16:creationId xmlns:a16="http://schemas.microsoft.com/office/drawing/2014/main" id="{58C339FE-A78B-88D7-8D8A-516769BE19C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1" r="4345" b="4011"/>
          <a:stretch/>
        </p:blipFill>
        <p:spPr>
          <a:xfrm>
            <a:off x="8495931" y="743180"/>
            <a:ext cx="3568848" cy="1396338"/>
          </a:xfrm>
          <a:prstGeom prst="rect">
            <a:avLst/>
          </a:prstGeom>
        </p:spPr>
      </p:pic>
      <p:pic>
        <p:nvPicPr>
          <p:cNvPr id="7" name="Picture 6">
            <a:extLst>
              <a:ext uri="{FF2B5EF4-FFF2-40B4-BE49-F238E27FC236}">
                <a16:creationId xmlns:a16="http://schemas.microsoft.com/office/drawing/2014/main" id="{45043538-1EEC-99C7-74CA-6182C7B624EC}"/>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3900" b="1"/>
          <a:stretch/>
        </p:blipFill>
        <p:spPr>
          <a:xfrm>
            <a:off x="8755954" y="2840854"/>
            <a:ext cx="2933949" cy="1198486"/>
          </a:xfrm>
          <a:prstGeom prst="rect">
            <a:avLst/>
          </a:prstGeom>
        </p:spPr>
      </p:pic>
      <p:pic>
        <p:nvPicPr>
          <p:cNvPr id="9" name="Picture 8">
            <a:extLst>
              <a:ext uri="{FF2B5EF4-FFF2-40B4-BE49-F238E27FC236}">
                <a16:creationId xmlns:a16="http://schemas.microsoft.com/office/drawing/2014/main" id="{81B81133-8418-DDA9-D78A-AF61FD4FD5A4}"/>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t="1889" r="1035" b="3493"/>
          <a:stretch/>
        </p:blipFill>
        <p:spPr>
          <a:xfrm>
            <a:off x="8513686" y="4873841"/>
            <a:ext cx="3524435" cy="1269508"/>
          </a:xfrm>
          <a:prstGeom prst="rect">
            <a:avLst/>
          </a:prstGeom>
        </p:spPr>
      </p:pic>
      <p:pic>
        <p:nvPicPr>
          <p:cNvPr id="1026" name="Picture 2">
            <a:extLst>
              <a:ext uri="{FF2B5EF4-FFF2-40B4-BE49-F238E27FC236}">
                <a16:creationId xmlns:a16="http://schemas.microsoft.com/office/drawing/2014/main" id="{B9E9A3EB-0B6F-AA7A-3D5D-A8DD501F00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484" y="269059"/>
            <a:ext cx="3524978" cy="1897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E0D067E-F650-CEAB-C42C-29EE0994D1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609" y="2421753"/>
            <a:ext cx="3509204" cy="1892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E66415B-9BD1-7382-FC55-9851A2FF02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222" y="4639046"/>
            <a:ext cx="3512139" cy="1912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0805BF0-6D5C-77EA-4320-D4850D435C9F}"/>
              </a:ext>
            </a:extLst>
          </p:cNvPr>
          <p:cNvSpPr txBox="1"/>
          <p:nvPr/>
        </p:nvSpPr>
        <p:spPr>
          <a:xfrm>
            <a:off x="4261282" y="157986"/>
            <a:ext cx="3675356"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1" dirty="0">
                <a:latin typeface="+mj-lt"/>
              </a:rPr>
              <a:t>Exploratory Analysis</a:t>
            </a:r>
          </a:p>
        </p:txBody>
      </p:sp>
      <p:sp>
        <p:nvSpPr>
          <p:cNvPr id="11" name="TextBox 10">
            <a:extLst>
              <a:ext uri="{FF2B5EF4-FFF2-40B4-BE49-F238E27FC236}">
                <a16:creationId xmlns:a16="http://schemas.microsoft.com/office/drawing/2014/main" id="{6160322E-9BA0-7DCF-CC48-68F15C03E27F}"/>
              </a:ext>
            </a:extLst>
          </p:cNvPr>
          <p:cNvSpPr txBox="1"/>
          <p:nvPr/>
        </p:nvSpPr>
        <p:spPr>
          <a:xfrm>
            <a:off x="4261282" y="1350040"/>
            <a:ext cx="3701989" cy="37856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a:p>
          <a:p>
            <a:pPr marL="285750" indent="-285750">
              <a:buFont typeface="Wingdings" panose="05000000000000000000" pitchFamily="2" charset="2"/>
              <a:buChar char="§"/>
            </a:pPr>
            <a:r>
              <a:rPr lang="en-US" sz="1600" dirty="0"/>
              <a:t>Interpreting correlation between data</a:t>
            </a:r>
          </a:p>
          <a:p>
            <a:pPr marL="742950" lvl="1" indent="-285750">
              <a:buFont typeface="Wingdings" panose="05000000000000000000" pitchFamily="2" charset="2"/>
              <a:buChar char="ü"/>
            </a:pPr>
            <a:r>
              <a:rPr lang="en-US" sz="1600" dirty="0"/>
              <a:t>-1 implies strongly negative correlation</a:t>
            </a:r>
          </a:p>
          <a:p>
            <a:pPr marL="742950" lvl="1" indent="-285750" algn="just">
              <a:buFont typeface="Wingdings" panose="05000000000000000000" pitchFamily="2" charset="2"/>
              <a:buChar char="ü"/>
            </a:pPr>
            <a:r>
              <a:rPr lang="en-US" sz="1600" dirty="0"/>
              <a:t>0 implies no correlation</a:t>
            </a:r>
          </a:p>
          <a:p>
            <a:pPr marL="742950" lvl="1" indent="-285750">
              <a:buFont typeface="Wingdings" panose="05000000000000000000" pitchFamily="2" charset="2"/>
              <a:buChar char="ü"/>
            </a:pPr>
            <a:r>
              <a:rPr lang="en-US" sz="1600" dirty="0"/>
              <a:t>+1 implies strongly positive correlation</a:t>
            </a:r>
          </a:p>
          <a:p>
            <a:endParaRPr lang="en-US" sz="1600" dirty="0"/>
          </a:p>
          <a:p>
            <a:pPr marL="285750" indent="-285750">
              <a:buFont typeface="Wingdings" panose="05000000000000000000" pitchFamily="2" charset="2"/>
              <a:buChar char="§"/>
            </a:pPr>
            <a:r>
              <a:rPr lang="en-US" sz="1600" dirty="0"/>
              <a:t>Results shows there is no much correlation between any 2 fields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This shows that we need:</a:t>
            </a:r>
          </a:p>
          <a:p>
            <a:pPr marL="742950" lvl="1" indent="-285750">
              <a:buFont typeface="Wingdings" panose="05000000000000000000" pitchFamily="2" charset="2"/>
              <a:buChar char="ü"/>
            </a:pPr>
            <a:r>
              <a:rPr lang="en-US" sz="1600" dirty="0"/>
              <a:t>More Historical data</a:t>
            </a:r>
          </a:p>
          <a:p>
            <a:pPr marL="742950" lvl="1" indent="-285750">
              <a:buFont typeface="Wingdings" panose="05000000000000000000" pitchFamily="2" charset="2"/>
              <a:buChar char="ü"/>
            </a:pPr>
            <a:r>
              <a:rPr lang="en-US" sz="1600" dirty="0"/>
              <a:t>More precise data</a:t>
            </a:r>
          </a:p>
        </p:txBody>
      </p:sp>
      <p:sp>
        <p:nvSpPr>
          <p:cNvPr id="12" name="TextBox 11">
            <a:extLst>
              <a:ext uri="{FF2B5EF4-FFF2-40B4-BE49-F238E27FC236}">
                <a16:creationId xmlns:a16="http://schemas.microsoft.com/office/drawing/2014/main" id="{F66023F8-636D-4AE4-A696-AD77FC150E0C}"/>
              </a:ext>
            </a:extLst>
          </p:cNvPr>
          <p:cNvSpPr txBox="1"/>
          <p:nvPr/>
        </p:nvSpPr>
        <p:spPr>
          <a:xfrm>
            <a:off x="9152878" y="435005"/>
            <a:ext cx="2201662" cy="307777"/>
          </a:xfrm>
          <a:prstGeom prst="rect">
            <a:avLst/>
          </a:prstGeom>
          <a:noFill/>
        </p:spPr>
        <p:txBody>
          <a:bodyPr wrap="square" rtlCol="0">
            <a:spAutoFit/>
          </a:bodyPr>
          <a:lstStyle/>
          <a:p>
            <a:pPr algn="ctr"/>
            <a:r>
              <a:rPr lang="en-US" sz="1400" dirty="0"/>
              <a:t>Geo Location Table</a:t>
            </a:r>
          </a:p>
        </p:txBody>
      </p:sp>
      <p:sp>
        <p:nvSpPr>
          <p:cNvPr id="13" name="TextBox 12">
            <a:extLst>
              <a:ext uri="{FF2B5EF4-FFF2-40B4-BE49-F238E27FC236}">
                <a16:creationId xmlns:a16="http://schemas.microsoft.com/office/drawing/2014/main" id="{FC038540-C5C7-288D-BED6-EF9E9476E032}"/>
              </a:ext>
            </a:extLst>
          </p:cNvPr>
          <p:cNvSpPr txBox="1"/>
          <p:nvPr/>
        </p:nvSpPr>
        <p:spPr>
          <a:xfrm>
            <a:off x="9374819" y="2494625"/>
            <a:ext cx="1713390" cy="307777"/>
          </a:xfrm>
          <a:prstGeom prst="rect">
            <a:avLst/>
          </a:prstGeom>
          <a:noFill/>
        </p:spPr>
        <p:txBody>
          <a:bodyPr wrap="square" rtlCol="0">
            <a:spAutoFit/>
          </a:bodyPr>
          <a:lstStyle/>
          <a:p>
            <a:pPr algn="ctr"/>
            <a:r>
              <a:rPr lang="en-US" sz="1400" dirty="0" err="1"/>
              <a:t>Trucks_mg</a:t>
            </a:r>
            <a:r>
              <a:rPr lang="en-US" sz="1400" dirty="0"/>
              <a:t> table</a:t>
            </a:r>
          </a:p>
        </p:txBody>
      </p:sp>
      <p:sp>
        <p:nvSpPr>
          <p:cNvPr id="14" name="TextBox 13">
            <a:extLst>
              <a:ext uri="{FF2B5EF4-FFF2-40B4-BE49-F238E27FC236}">
                <a16:creationId xmlns:a16="http://schemas.microsoft.com/office/drawing/2014/main" id="{83225805-A00A-2262-274D-C5D58C996B7C}"/>
              </a:ext>
            </a:extLst>
          </p:cNvPr>
          <p:cNvSpPr txBox="1"/>
          <p:nvPr/>
        </p:nvSpPr>
        <p:spPr>
          <a:xfrm>
            <a:off x="9676660" y="4563122"/>
            <a:ext cx="1882066" cy="307777"/>
          </a:xfrm>
          <a:prstGeom prst="rect">
            <a:avLst/>
          </a:prstGeom>
          <a:noFill/>
        </p:spPr>
        <p:txBody>
          <a:bodyPr wrap="square" rtlCol="0">
            <a:spAutoFit/>
          </a:bodyPr>
          <a:lstStyle/>
          <a:p>
            <a:r>
              <a:rPr lang="en-US" sz="1400" dirty="0"/>
              <a:t>Risk Factor Table</a:t>
            </a:r>
          </a:p>
        </p:txBody>
      </p:sp>
      <p:pic>
        <p:nvPicPr>
          <p:cNvPr id="3" name="Picture 2">
            <a:extLst>
              <a:ext uri="{FF2B5EF4-FFF2-40B4-BE49-F238E27FC236}">
                <a16:creationId xmlns:a16="http://schemas.microsoft.com/office/drawing/2014/main" id="{B22BB421-1B3B-14E5-E519-4DF02FD541F8}"/>
              </a:ext>
            </a:extLst>
          </p:cNvPr>
          <p:cNvPicPr>
            <a:picLocks noChangeAspect="1"/>
          </p:cNvPicPr>
          <p:nvPr/>
        </p:nvPicPr>
        <p:blipFill>
          <a:blip r:embed="rId11"/>
          <a:stretch>
            <a:fillRect/>
          </a:stretch>
        </p:blipFill>
        <p:spPr>
          <a:xfrm>
            <a:off x="4023014" y="5308847"/>
            <a:ext cx="4186195" cy="1549153"/>
          </a:xfrm>
          <a:prstGeom prst="rect">
            <a:avLst/>
          </a:prstGeom>
        </p:spPr>
      </p:pic>
    </p:spTree>
    <p:extLst>
      <p:ext uri="{BB962C8B-B14F-4D97-AF65-F5344CB8AC3E}">
        <p14:creationId xmlns:p14="http://schemas.microsoft.com/office/powerpoint/2010/main" val="123894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2CB0-A00A-2A32-C1BA-DDABEAB4097F}"/>
              </a:ext>
            </a:extLst>
          </p:cNvPr>
          <p:cNvSpPr>
            <a:spLocks noGrp="1"/>
          </p:cNvSpPr>
          <p:nvPr>
            <p:ph type="title"/>
          </p:nvPr>
        </p:nvSpPr>
        <p:spPr>
          <a:xfrm>
            <a:off x="690465" y="685800"/>
            <a:ext cx="9863236" cy="13716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BD337E6-350E-10DB-3A65-E0C7918CA161}"/>
              </a:ext>
            </a:extLst>
          </p:cNvPr>
          <p:cNvSpPr>
            <a:spLocks noGrp="1"/>
          </p:cNvSpPr>
          <p:nvPr>
            <p:ph idx="1"/>
          </p:nvPr>
        </p:nvSpPr>
        <p:spPr>
          <a:xfrm>
            <a:off x="690465" y="1903446"/>
            <a:ext cx="10991462" cy="4291214"/>
          </a:xfrm>
          <a:ln>
            <a:solidFill>
              <a:schemeClr val="tx1"/>
            </a:solidFill>
          </a:ln>
        </p:spPr>
        <p:txBody>
          <a:bodyPr/>
          <a:lstStyle/>
          <a:p>
            <a:pPr>
              <a:buFont typeface="Wingdings" panose="05000000000000000000" pitchFamily="2" charset="2"/>
              <a:buChar char="§"/>
            </a:pPr>
            <a:endParaRPr lang="en-US" b="0" i="0" dirty="0">
              <a:solidFill>
                <a:srgbClr val="374151"/>
              </a:solidFill>
              <a:effectLst/>
            </a:endParaRPr>
          </a:p>
          <a:p>
            <a:pPr>
              <a:buFont typeface="Wingdings" panose="05000000000000000000" pitchFamily="2" charset="2"/>
              <a:buChar char="§"/>
            </a:pPr>
            <a:r>
              <a:rPr lang="en-US" b="0" i="0" dirty="0">
                <a:solidFill>
                  <a:srgbClr val="374151"/>
                </a:solidFill>
                <a:effectLst/>
              </a:rPr>
              <a:t>Driver A97 is the riskiest of all and we recommend using advanced speed monitoring equipment and lane departure alerting systems.</a:t>
            </a:r>
          </a:p>
          <a:p>
            <a:pPr>
              <a:buFont typeface="Wingdings" panose="05000000000000000000" pitchFamily="2" charset="2"/>
              <a:buChar char="§"/>
            </a:pPr>
            <a:r>
              <a:rPr lang="en-US" b="0" i="0" dirty="0">
                <a:solidFill>
                  <a:srgbClr val="374151"/>
                </a:solidFill>
                <a:effectLst/>
              </a:rPr>
              <a:t>Raising awareness about safe driving practices and violations could help mitigate risk for drivers who frequently drive on routes in northwest California.</a:t>
            </a:r>
          </a:p>
          <a:p>
            <a:pPr>
              <a:buFont typeface="Wingdings" panose="05000000000000000000" pitchFamily="2" charset="2"/>
              <a:buChar char="§"/>
            </a:pPr>
            <a:r>
              <a:rPr lang="en-US" b="0" i="0" dirty="0">
                <a:solidFill>
                  <a:srgbClr val="374151"/>
                </a:solidFill>
                <a:effectLst/>
              </a:rPr>
              <a:t>To reduce risk for drivers, the company should consider providing training specifically for those with the highest risk factors and increasing awareness about safe driving practices and violations for those who regularly drive in northwest California.</a:t>
            </a:r>
          </a:p>
          <a:p>
            <a:pPr>
              <a:buFont typeface="Wingdings" panose="05000000000000000000" pitchFamily="2" charset="2"/>
              <a:buChar char="§"/>
            </a:pPr>
            <a:r>
              <a:rPr lang="en-US" dirty="0"/>
              <a:t>Invest in trucks equipped with advanced distance-detecting technology to enhance their proficiency in maintaining safe following and tail distances.</a:t>
            </a:r>
            <a:endParaRPr lang="en-IN" dirty="0"/>
          </a:p>
        </p:txBody>
      </p:sp>
    </p:spTree>
    <p:extLst>
      <p:ext uri="{BB962C8B-B14F-4D97-AF65-F5344CB8AC3E}">
        <p14:creationId xmlns:p14="http://schemas.microsoft.com/office/powerpoint/2010/main" val="3560549390"/>
      </p:ext>
    </p:extLst>
  </p:cSld>
  <p:clrMapOvr>
    <a:masterClrMapping/>
  </p:clrMapOvr>
</p:sld>
</file>

<file path=ppt/theme/theme1.xml><?xml version="1.0" encoding="utf-8"?>
<a:theme xmlns:a="http://schemas.openxmlformats.org/drawingml/2006/main" name="Enca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395</TotalTime>
  <Words>627</Words>
  <Application>Microsoft Office PowerPoint</Application>
  <PresentationFormat>Widescreen</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EncaseVTI</vt:lpstr>
      <vt:lpstr>ANT Truck Data Analysis</vt:lpstr>
      <vt:lpstr>Business Objective</vt:lpstr>
      <vt:lpstr>Data to Decision Model</vt:lpstr>
      <vt:lpstr>Driver Vs Scaled Risk Factor</vt:lpstr>
      <vt:lpstr>Top Risky Drivers</vt:lpstr>
      <vt:lpstr>Geographical Analysis </vt:lpstr>
      <vt:lpstr>Risky Truck Models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Truck Data Analysis</dc:title>
  <dc:creator>Bhavsar, Tanmayee Tushar</dc:creator>
  <cp:lastModifiedBy>Bhavsar, Tanmayee Tushar</cp:lastModifiedBy>
  <cp:revision>60</cp:revision>
  <dcterms:created xsi:type="dcterms:W3CDTF">2023-04-21T03:24:06Z</dcterms:created>
  <dcterms:modified xsi:type="dcterms:W3CDTF">2023-07-02T19:50:17Z</dcterms:modified>
</cp:coreProperties>
</file>