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2" autoAdjust="0"/>
    <p:restoredTop sz="94659"/>
  </p:normalViewPr>
  <p:slideViewPr>
    <p:cSldViewPr snapToGrid="0">
      <p:cViewPr varScale="1">
        <p:scale>
          <a:sx n="153" d="100"/>
          <a:sy n="153" d="100"/>
        </p:scale>
        <p:origin x="63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a Kirubanidhi" userId="895574a385473c1a" providerId="LiveId" clId="{B051F713-403B-4A1A-81FF-5CDA8C411BFC}"/>
    <pc:docChg chg="custSel delSld modSld">
      <pc:chgData name="Shilpa Kirubanidhi" userId="895574a385473c1a" providerId="LiveId" clId="{B051F713-403B-4A1A-81FF-5CDA8C411BFC}" dt="2023-07-02T20:50:51.853" v="14" actId="2696"/>
      <pc:docMkLst>
        <pc:docMk/>
      </pc:docMkLst>
      <pc:sldChg chg="addSp delSp modSp mod">
        <pc:chgData name="Shilpa Kirubanidhi" userId="895574a385473c1a" providerId="LiveId" clId="{B051F713-403B-4A1A-81FF-5CDA8C411BFC}" dt="2023-07-02T20:50:13.657" v="8" actId="27636"/>
        <pc:sldMkLst>
          <pc:docMk/>
          <pc:sldMk cId="109857222" sldId="256"/>
        </pc:sldMkLst>
        <pc:spChg chg="mod">
          <ac:chgData name="Shilpa Kirubanidhi" userId="895574a385473c1a" providerId="LiveId" clId="{B051F713-403B-4A1A-81FF-5CDA8C411BFC}" dt="2023-07-02T20:50:13.657" v="8" actId="27636"/>
          <ac:spMkLst>
            <pc:docMk/>
            <pc:sldMk cId="109857222" sldId="256"/>
            <ac:spMk id="2" creationId="{00000000-0000-0000-0000-000000000000}"/>
          </ac:spMkLst>
        </pc:spChg>
        <pc:picChg chg="del">
          <ac:chgData name="Shilpa Kirubanidhi" userId="895574a385473c1a" providerId="LiveId" clId="{B051F713-403B-4A1A-81FF-5CDA8C411BFC}" dt="2023-07-02T20:46:18.038" v="0" actId="478"/>
          <ac:picMkLst>
            <pc:docMk/>
            <pc:sldMk cId="109857222" sldId="256"/>
            <ac:picMk id="4" creationId="{C994BA24-9C32-B710-769D-7E02102A3AD0}"/>
          </ac:picMkLst>
        </pc:picChg>
        <pc:picChg chg="add mod modCrop">
          <ac:chgData name="Shilpa Kirubanidhi" userId="895574a385473c1a" providerId="LiveId" clId="{B051F713-403B-4A1A-81FF-5CDA8C411BFC}" dt="2023-07-02T20:49:53.753" v="6" actId="732"/>
          <ac:picMkLst>
            <pc:docMk/>
            <pc:sldMk cId="109857222" sldId="256"/>
            <ac:picMk id="6" creationId="{D28AAEE9-AE39-8BA0-5D92-56D903F5BE8E}"/>
          </ac:picMkLst>
        </pc:picChg>
      </pc:sldChg>
      <pc:sldChg chg="delSp del mod">
        <pc:chgData name="Shilpa Kirubanidhi" userId="895574a385473c1a" providerId="LiveId" clId="{B051F713-403B-4A1A-81FF-5CDA8C411BFC}" dt="2023-07-02T20:50:51.853" v="14" actId="2696"/>
        <pc:sldMkLst>
          <pc:docMk/>
          <pc:sldMk cId="2196487307" sldId="257"/>
        </pc:sldMkLst>
        <pc:picChg chg="del">
          <ac:chgData name="Shilpa Kirubanidhi" userId="895574a385473c1a" providerId="LiveId" clId="{B051F713-403B-4A1A-81FF-5CDA8C411BFC}" dt="2023-07-02T20:50:42.404" v="9" actId="478"/>
          <ac:picMkLst>
            <pc:docMk/>
            <pc:sldMk cId="2196487307" sldId="257"/>
            <ac:picMk id="5" creationId="{8EA96F4C-8CA7-5CB4-C408-6D5780FC2E21}"/>
          </ac:picMkLst>
        </pc:picChg>
        <pc:picChg chg="del">
          <ac:chgData name="Shilpa Kirubanidhi" userId="895574a385473c1a" providerId="LiveId" clId="{B051F713-403B-4A1A-81FF-5CDA8C411BFC}" dt="2023-07-02T20:50:45.921" v="12" actId="478"/>
          <ac:picMkLst>
            <pc:docMk/>
            <pc:sldMk cId="2196487307" sldId="257"/>
            <ac:picMk id="6" creationId="{5ACB43A9-44F7-3936-5F20-7DF43C35CEEA}"/>
          </ac:picMkLst>
        </pc:picChg>
        <pc:picChg chg="del">
          <ac:chgData name="Shilpa Kirubanidhi" userId="895574a385473c1a" providerId="LiveId" clId="{B051F713-403B-4A1A-81FF-5CDA8C411BFC}" dt="2023-07-02T20:50:43.092" v="10" actId="478"/>
          <ac:picMkLst>
            <pc:docMk/>
            <pc:sldMk cId="2196487307" sldId="257"/>
            <ac:picMk id="8" creationId="{FDE5CBBA-1164-3A34-46EE-D74AD78DB995}"/>
          </ac:picMkLst>
        </pc:picChg>
        <pc:picChg chg="del">
          <ac:chgData name="Shilpa Kirubanidhi" userId="895574a385473c1a" providerId="LiveId" clId="{B051F713-403B-4A1A-81FF-5CDA8C411BFC}" dt="2023-07-02T20:50:45.026" v="11" actId="478"/>
          <ac:picMkLst>
            <pc:docMk/>
            <pc:sldMk cId="2196487307" sldId="257"/>
            <ac:picMk id="10" creationId="{2E3FBD4C-D927-041E-8177-AC38BC8706BC}"/>
          </ac:picMkLst>
        </pc:picChg>
        <pc:picChg chg="del">
          <ac:chgData name="Shilpa Kirubanidhi" userId="895574a385473c1a" providerId="LiveId" clId="{B051F713-403B-4A1A-81FF-5CDA8C411BFC}" dt="2023-07-02T20:50:46.659" v="13" actId="478"/>
          <ac:picMkLst>
            <pc:docMk/>
            <pc:sldMk cId="2196487307" sldId="257"/>
            <ac:picMk id="16" creationId="{11A48704-1AAA-FD14-E4F7-C0F4CBEE4FD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7FBFF-8627-2B45-BC92-B9CD1AC110FE}" type="datetimeFigureOut">
              <a:rPr lang="en-US" smtClean="0"/>
              <a:t>7/2/2023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252A1-ABA8-3341-A255-A76B67ED6399}" type="slidenum">
              <a:rPr lang="en-US" smtClean="0"/>
              <a:t>‹#›</a:t>
            </a:fld>
            <a:endParaRPr lang="en-US"/>
          </a:p>
        </p:txBody>
      </p:sp>
    </p:spTree>
    <p:extLst>
      <p:ext uri="{BB962C8B-B14F-4D97-AF65-F5344CB8AC3E}">
        <p14:creationId xmlns:p14="http://schemas.microsoft.com/office/powerpoint/2010/main" val="78051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252A1-ABA8-3341-A255-A76B67ED6399}" type="slidenum">
              <a:rPr lang="en-US" smtClean="0"/>
              <a:t>5</a:t>
            </a:fld>
            <a:endParaRPr lang="en-US"/>
          </a:p>
        </p:txBody>
      </p:sp>
    </p:spTree>
    <p:extLst>
      <p:ext uri="{BB962C8B-B14F-4D97-AF65-F5344CB8AC3E}">
        <p14:creationId xmlns:p14="http://schemas.microsoft.com/office/powerpoint/2010/main" val="67814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252A1-ABA8-3341-A255-A76B67ED6399}" type="slidenum">
              <a:rPr lang="en-US" smtClean="0"/>
              <a:t>7</a:t>
            </a:fld>
            <a:endParaRPr lang="en-US"/>
          </a:p>
        </p:txBody>
      </p:sp>
    </p:spTree>
    <p:extLst>
      <p:ext uri="{BB962C8B-B14F-4D97-AF65-F5344CB8AC3E}">
        <p14:creationId xmlns:p14="http://schemas.microsoft.com/office/powerpoint/2010/main" val="234867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252A1-ABA8-3341-A255-A76B67ED6399}" type="slidenum">
              <a:rPr lang="en-US" smtClean="0"/>
              <a:t>8</a:t>
            </a:fld>
            <a:endParaRPr lang="en-US"/>
          </a:p>
        </p:txBody>
      </p:sp>
    </p:spTree>
    <p:extLst>
      <p:ext uri="{BB962C8B-B14F-4D97-AF65-F5344CB8AC3E}">
        <p14:creationId xmlns:p14="http://schemas.microsoft.com/office/powerpoint/2010/main" val="1877243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252A1-ABA8-3341-A255-A76B67ED6399}" type="slidenum">
              <a:rPr lang="en-US" smtClean="0"/>
              <a:t>9</a:t>
            </a:fld>
            <a:endParaRPr lang="en-US"/>
          </a:p>
        </p:txBody>
      </p:sp>
    </p:spTree>
    <p:extLst>
      <p:ext uri="{BB962C8B-B14F-4D97-AF65-F5344CB8AC3E}">
        <p14:creationId xmlns:p14="http://schemas.microsoft.com/office/powerpoint/2010/main" val="4057366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252A1-ABA8-3341-A255-A76B67ED6399}" type="slidenum">
              <a:rPr lang="en-US" smtClean="0"/>
              <a:t>10</a:t>
            </a:fld>
            <a:endParaRPr lang="en-US"/>
          </a:p>
        </p:txBody>
      </p:sp>
    </p:spTree>
    <p:extLst>
      <p:ext uri="{BB962C8B-B14F-4D97-AF65-F5344CB8AC3E}">
        <p14:creationId xmlns:p14="http://schemas.microsoft.com/office/powerpoint/2010/main" val="353764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252A1-ABA8-3341-A255-A76B67ED6399}" type="slidenum">
              <a:rPr lang="en-US" smtClean="0"/>
              <a:t>11</a:t>
            </a:fld>
            <a:endParaRPr lang="en-US"/>
          </a:p>
        </p:txBody>
      </p:sp>
    </p:spTree>
    <p:extLst>
      <p:ext uri="{BB962C8B-B14F-4D97-AF65-F5344CB8AC3E}">
        <p14:creationId xmlns:p14="http://schemas.microsoft.com/office/powerpoint/2010/main" val="2953003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9252A1-ABA8-3341-A255-A76B67ED6399}" type="slidenum">
              <a:rPr lang="en-US" smtClean="0"/>
              <a:t>12</a:t>
            </a:fld>
            <a:endParaRPr lang="en-US"/>
          </a:p>
        </p:txBody>
      </p:sp>
    </p:spTree>
    <p:extLst>
      <p:ext uri="{BB962C8B-B14F-4D97-AF65-F5344CB8AC3E}">
        <p14:creationId xmlns:p14="http://schemas.microsoft.com/office/powerpoint/2010/main" val="396187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1B8F32D-D8B6-4B9E-9CBF-DCAC30B7B93D}" type="datetimeFigureOut">
              <a:rPr lang="en-US" smtClean="0"/>
              <a:t>7/2/2023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0553ECD-7F6D-420D-93CA-D8D15EB427AC}" type="slidenum">
              <a:rPr lang="en-US" smtClean="0"/>
              <a:t>‹#›</a:t>
            </a:fld>
            <a:endParaRPr lang="en-US"/>
          </a:p>
        </p:txBody>
      </p:sp>
    </p:spTree>
    <p:extLst>
      <p:ext uri="{BB962C8B-B14F-4D97-AF65-F5344CB8AC3E}">
        <p14:creationId xmlns:p14="http://schemas.microsoft.com/office/powerpoint/2010/main" val="190140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8723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1B8F32D-D8B6-4B9E-9CBF-DCAC30B7B93D}" type="datetimeFigureOut">
              <a:rPr lang="en-US" smtClean="0"/>
              <a:t>7/2/2023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0553ECD-7F6D-420D-93CA-D8D15EB427AC}" type="slidenum">
              <a:rPr lang="en-US" smtClean="0"/>
              <a:t>‹#›</a:t>
            </a:fld>
            <a:endParaRPr lang="en-US"/>
          </a:p>
        </p:txBody>
      </p:sp>
    </p:spTree>
    <p:extLst>
      <p:ext uri="{BB962C8B-B14F-4D97-AF65-F5344CB8AC3E}">
        <p14:creationId xmlns:p14="http://schemas.microsoft.com/office/powerpoint/2010/main" val="206990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54117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1B8F32D-D8B6-4B9E-9CBF-DCAC30B7B93D}" type="datetimeFigureOut">
              <a:rPr lang="en-US" smtClean="0"/>
              <a:t>7/2/2023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0553ECD-7F6D-420D-93CA-D8D15EB427AC}" type="slidenum">
              <a:rPr lang="en-US" smtClean="0"/>
              <a:t>‹#›</a:t>
            </a:fld>
            <a:endParaRPr lang="en-US"/>
          </a:p>
        </p:txBody>
      </p:sp>
    </p:spTree>
    <p:extLst>
      <p:ext uri="{BB962C8B-B14F-4D97-AF65-F5344CB8AC3E}">
        <p14:creationId xmlns:p14="http://schemas.microsoft.com/office/powerpoint/2010/main" val="1448246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7640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799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B8F32D-D8B6-4B9E-9CBF-DCAC30B7B93D}" type="datetimeFigureOut">
              <a:rPr lang="en-US" smtClean="0"/>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31671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t>7/2/2023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5433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1B8F32D-D8B6-4B9E-9CBF-DCAC30B7B93D}" type="datetimeFigureOut">
              <a:rPr lang="en-US" smtClean="0"/>
              <a:t>7/2/2023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0553ECD-7F6D-420D-93CA-D8D15EB427AC}" type="slidenum">
              <a:rPr lang="en-US" smtClean="0"/>
              <a:t>‹#›</a:t>
            </a:fld>
            <a:endParaRPr lang="en-US"/>
          </a:p>
        </p:txBody>
      </p:sp>
    </p:spTree>
    <p:extLst>
      <p:ext uri="{BB962C8B-B14F-4D97-AF65-F5344CB8AC3E}">
        <p14:creationId xmlns:p14="http://schemas.microsoft.com/office/powerpoint/2010/main" val="350220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9244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1B8F32D-D8B6-4B9E-9CBF-DCAC30B7B93D}" type="datetimeFigureOut">
              <a:rPr lang="en-US" smtClean="0"/>
              <a:pPr/>
              <a:t>7/2/2023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0553ECD-7F6D-420D-93CA-D8D15EB427AC}"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715017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1" y="732032"/>
            <a:ext cx="4928644" cy="2543745"/>
          </a:xfrm>
        </p:spPr>
        <p:txBody>
          <a:bodyPr anchor="b">
            <a:normAutofit fontScale="90000"/>
          </a:bodyPr>
          <a:lstStyle/>
          <a:p>
            <a:pPr>
              <a:lnSpc>
                <a:spcPct val="90000"/>
              </a:lnSpc>
            </a:pPr>
            <a:r>
              <a:rPr lang="en-US" sz="6800" dirty="0">
                <a:solidFill>
                  <a:schemeClr val="tx1"/>
                </a:solidFill>
                <a:latin typeface="Gill Sans MT (Headings)"/>
                <a:cs typeface="Times New Roman"/>
              </a:rPr>
              <a:t>Airline Ticketing System </a:t>
            </a:r>
            <a:endParaRPr lang="en-US" sz="6800" dirty="0">
              <a:solidFill>
                <a:schemeClr val="tx1"/>
              </a:solidFill>
              <a:latin typeface="Gill Sans MT (Headings)"/>
            </a:endParaRPr>
          </a:p>
        </p:txBody>
      </p:sp>
      <p:sp>
        <p:nvSpPr>
          <p:cNvPr id="3" name="Subtitle 2"/>
          <p:cNvSpPr>
            <a:spLocks noGrp="1"/>
          </p:cNvSpPr>
          <p:nvPr>
            <p:ph type="subTitle" idx="1"/>
          </p:nvPr>
        </p:nvSpPr>
        <p:spPr>
          <a:xfrm>
            <a:off x="482600" y="4201721"/>
            <a:ext cx="11360564" cy="1949813"/>
          </a:xfrm>
        </p:spPr>
        <p:txBody>
          <a:bodyPr anchor="t">
            <a:normAutofit/>
          </a:bodyPr>
          <a:lstStyle/>
          <a:p>
            <a:r>
              <a:rPr lang="en-US" dirty="0">
                <a:solidFill>
                  <a:srgbClr val="FFFFFF"/>
                </a:solidFill>
              </a:rPr>
              <a:t>Industry: Transportation/Aviation Industry</a:t>
            </a:r>
          </a:p>
        </p:txBody>
      </p:sp>
      <p:pic>
        <p:nvPicPr>
          <p:cNvPr id="6" name="Picture 5">
            <a:extLst>
              <a:ext uri="{FF2B5EF4-FFF2-40B4-BE49-F238E27FC236}">
                <a16:creationId xmlns:a16="http://schemas.microsoft.com/office/drawing/2014/main" id="{D28AAEE9-AE39-8BA0-5D92-56D903F5BE8E}"/>
              </a:ext>
            </a:extLst>
          </p:cNvPr>
          <p:cNvPicPr>
            <a:picLocks noChangeAspect="1"/>
          </p:cNvPicPr>
          <p:nvPr/>
        </p:nvPicPr>
        <p:blipFill rotWithShape="1">
          <a:blip r:embed="rId2">
            <a:extLst>
              <a:ext uri="{28A0092B-C50C-407E-A947-70E740481C1C}">
                <a14:useLocalDpi xmlns:a14="http://schemas.microsoft.com/office/drawing/2010/main" val="0"/>
              </a:ext>
            </a:extLst>
          </a:blip>
          <a:srcRect b="26208"/>
          <a:stretch/>
        </p:blipFill>
        <p:spPr>
          <a:xfrm>
            <a:off x="5517715" y="537658"/>
            <a:ext cx="5386192" cy="254374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DAD4-C48B-E4F9-4739-9C549414D17B}"/>
              </a:ext>
            </a:extLst>
          </p:cNvPr>
          <p:cNvSpPr>
            <a:spLocks noGrp="1"/>
          </p:cNvSpPr>
          <p:nvPr>
            <p:ph type="title"/>
          </p:nvPr>
        </p:nvSpPr>
        <p:spPr/>
        <p:txBody>
          <a:bodyPr/>
          <a:lstStyle/>
          <a:p>
            <a:r>
              <a:rPr lang="en-US" dirty="0"/>
              <a:t>Pillar 4: Performance Efficiency</a:t>
            </a:r>
          </a:p>
        </p:txBody>
      </p:sp>
      <p:sp>
        <p:nvSpPr>
          <p:cNvPr id="6" name="TextBox 5">
            <a:extLst>
              <a:ext uri="{FF2B5EF4-FFF2-40B4-BE49-F238E27FC236}">
                <a16:creationId xmlns:a16="http://schemas.microsoft.com/office/drawing/2014/main" id="{A9B8D420-C831-C9FB-0E86-021F8EFA5015}"/>
              </a:ext>
            </a:extLst>
          </p:cNvPr>
          <p:cNvSpPr txBox="1"/>
          <p:nvPr/>
        </p:nvSpPr>
        <p:spPr>
          <a:xfrm>
            <a:off x="373224" y="3104103"/>
            <a:ext cx="3045502" cy="369332"/>
          </a:xfrm>
          <a:prstGeom prst="rect">
            <a:avLst/>
          </a:prstGeom>
          <a:noFill/>
        </p:spPr>
        <p:txBody>
          <a:bodyPr wrap="square">
            <a:spAutoFit/>
          </a:bodyPr>
          <a:lstStyle/>
          <a:p>
            <a:pPr marL="285750" indent="-285750">
              <a:buClr>
                <a:schemeClr val="accent2"/>
              </a:buClr>
              <a:buSzPct val="92000"/>
              <a:buFont typeface="Wingdings" pitchFamily="2" charset="2"/>
              <a:buChar char="§"/>
            </a:pPr>
            <a:r>
              <a:rPr lang="en-US" dirty="0"/>
              <a:t>Go global in minutes</a:t>
            </a:r>
          </a:p>
        </p:txBody>
      </p:sp>
      <p:sp>
        <p:nvSpPr>
          <p:cNvPr id="9" name="TextBox 8">
            <a:extLst>
              <a:ext uri="{FF2B5EF4-FFF2-40B4-BE49-F238E27FC236}">
                <a16:creationId xmlns:a16="http://schemas.microsoft.com/office/drawing/2014/main" id="{A2DBF2ED-BA2B-0348-3AD2-F725B7225EA6}"/>
              </a:ext>
            </a:extLst>
          </p:cNvPr>
          <p:cNvSpPr txBox="1"/>
          <p:nvPr/>
        </p:nvSpPr>
        <p:spPr>
          <a:xfrm>
            <a:off x="8082673" y="3104103"/>
            <a:ext cx="3237183" cy="369332"/>
          </a:xfrm>
          <a:prstGeom prst="rect">
            <a:avLst/>
          </a:prstGeom>
          <a:noFill/>
        </p:spPr>
        <p:txBody>
          <a:bodyPr wrap="square">
            <a:spAutoFit/>
          </a:bodyPr>
          <a:lstStyle/>
          <a:p>
            <a:pPr marL="285750" indent="-285750">
              <a:buClr>
                <a:schemeClr val="accent2"/>
              </a:buClr>
              <a:buSzPct val="92000"/>
              <a:buFont typeface="Wingdings" pitchFamily="2" charset="2"/>
              <a:buChar char="§"/>
            </a:pPr>
            <a:r>
              <a:rPr lang="en-US" dirty="0"/>
              <a:t>Use serverless architectures</a:t>
            </a:r>
          </a:p>
        </p:txBody>
      </p:sp>
      <p:sp>
        <p:nvSpPr>
          <p:cNvPr id="10" name="TextBox 9">
            <a:extLst>
              <a:ext uri="{FF2B5EF4-FFF2-40B4-BE49-F238E27FC236}">
                <a16:creationId xmlns:a16="http://schemas.microsoft.com/office/drawing/2014/main" id="{2D559F40-F5A1-2EE9-D425-9698CDC7E58B}"/>
              </a:ext>
            </a:extLst>
          </p:cNvPr>
          <p:cNvSpPr txBox="1"/>
          <p:nvPr/>
        </p:nvSpPr>
        <p:spPr>
          <a:xfrm>
            <a:off x="3970972" y="3086937"/>
            <a:ext cx="3237184" cy="646331"/>
          </a:xfrm>
          <a:prstGeom prst="rect">
            <a:avLst/>
          </a:prstGeom>
          <a:noFill/>
        </p:spPr>
        <p:txBody>
          <a:bodyPr wrap="square">
            <a:spAutoFit/>
          </a:bodyPr>
          <a:lstStyle/>
          <a:p>
            <a:pPr marL="285750" indent="-285750">
              <a:buClr>
                <a:schemeClr val="accent2"/>
              </a:buClr>
              <a:buSzPct val="92000"/>
              <a:buFont typeface="Wingdings" pitchFamily="2" charset="2"/>
              <a:buChar char="§"/>
            </a:pPr>
            <a:r>
              <a:rPr lang="en-US" dirty="0"/>
              <a:t>Consider mechanical sympathy</a:t>
            </a:r>
          </a:p>
        </p:txBody>
      </p:sp>
      <p:pic>
        <p:nvPicPr>
          <p:cNvPr id="3" name="Picture 2">
            <a:extLst>
              <a:ext uri="{FF2B5EF4-FFF2-40B4-BE49-F238E27FC236}">
                <a16:creationId xmlns:a16="http://schemas.microsoft.com/office/drawing/2014/main" id="{401C506D-A717-4AB0-1F5B-8A5CA56DA126}"/>
              </a:ext>
            </a:extLst>
          </p:cNvPr>
          <p:cNvPicPr>
            <a:picLocks noChangeAspect="1"/>
          </p:cNvPicPr>
          <p:nvPr/>
        </p:nvPicPr>
        <p:blipFill>
          <a:blip r:embed="rId3"/>
          <a:stretch>
            <a:fillRect/>
          </a:stretch>
        </p:blipFill>
        <p:spPr>
          <a:xfrm>
            <a:off x="623877" y="3586036"/>
            <a:ext cx="1142401" cy="1105332"/>
          </a:xfrm>
          <a:prstGeom prst="rect">
            <a:avLst/>
          </a:prstGeom>
        </p:spPr>
      </p:pic>
      <p:sp>
        <p:nvSpPr>
          <p:cNvPr id="4" name="TextBox 3">
            <a:extLst>
              <a:ext uri="{FF2B5EF4-FFF2-40B4-BE49-F238E27FC236}">
                <a16:creationId xmlns:a16="http://schemas.microsoft.com/office/drawing/2014/main" id="{AB98F497-4AEF-6238-A8E8-9E89A6604885}"/>
              </a:ext>
            </a:extLst>
          </p:cNvPr>
          <p:cNvSpPr txBox="1"/>
          <p:nvPr/>
        </p:nvSpPr>
        <p:spPr>
          <a:xfrm>
            <a:off x="609270" y="4799998"/>
            <a:ext cx="1668365" cy="307777"/>
          </a:xfrm>
          <a:prstGeom prst="rect">
            <a:avLst/>
          </a:prstGeom>
          <a:noFill/>
        </p:spPr>
        <p:txBody>
          <a:bodyPr wrap="square" rtlCol="0">
            <a:spAutoFit/>
          </a:bodyPr>
          <a:lstStyle/>
          <a:p>
            <a:r>
              <a:rPr lang="en-US" sz="1400" dirty="0">
                <a:solidFill>
                  <a:srgbClr val="1F1F1F"/>
                </a:solidFill>
                <a:latin typeface="Google Sans"/>
              </a:rPr>
              <a:t>AWS Route 53</a:t>
            </a:r>
          </a:p>
        </p:txBody>
      </p:sp>
      <p:sp>
        <p:nvSpPr>
          <p:cNvPr id="8" name="TextBox 7">
            <a:extLst>
              <a:ext uri="{FF2B5EF4-FFF2-40B4-BE49-F238E27FC236}">
                <a16:creationId xmlns:a16="http://schemas.microsoft.com/office/drawing/2014/main" id="{41687220-6C63-15FB-8119-49A781D1BD15}"/>
              </a:ext>
            </a:extLst>
          </p:cNvPr>
          <p:cNvSpPr txBox="1"/>
          <p:nvPr/>
        </p:nvSpPr>
        <p:spPr>
          <a:xfrm>
            <a:off x="8976518" y="4942558"/>
            <a:ext cx="1668365" cy="307777"/>
          </a:xfrm>
          <a:prstGeom prst="rect">
            <a:avLst/>
          </a:prstGeom>
          <a:noFill/>
        </p:spPr>
        <p:txBody>
          <a:bodyPr wrap="square" rtlCol="0">
            <a:spAutoFit/>
          </a:bodyPr>
          <a:lstStyle/>
          <a:p>
            <a:r>
              <a:rPr lang="en-US" sz="1400" dirty="0">
                <a:solidFill>
                  <a:srgbClr val="1F1F1F"/>
                </a:solidFill>
                <a:latin typeface="Google Sans"/>
              </a:rPr>
              <a:t>AWS Lambda</a:t>
            </a:r>
          </a:p>
        </p:txBody>
      </p:sp>
      <p:sp>
        <p:nvSpPr>
          <p:cNvPr id="11" name="TextBox 10">
            <a:extLst>
              <a:ext uri="{FF2B5EF4-FFF2-40B4-BE49-F238E27FC236}">
                <a16:creationId xmlns:a16="http://schemas.microsoft.com/office/drawing/2014/main" id="{2B694546-BF02-7364-A2C4-AD97843927F2}"/>
              </a:ext>
            </a:extLst>
          </p:cNvPr>
          <p:cNvSpPr txBox="1"/>
          <p:nvPr/>
        </p:nvSpPr>
        <p:spPr>
          <a:xfrm>
            <a:off x="5508357" y="4236005"/>
            <a:ext cx="1668365" cy="307777"/>
          </a:xfrm>
          <a:prstGeom prst="rect">
            <a:avLst/>
          </a:prstGeom>
          <a:noFill/>
        </p:spPr>
        <p:txBody>
          <a:bodyPr wrap="square" rtlCol="0">
            <a:spAutoFit/>
          </a:bodyPr>
          <a:lstStyle/>
          <a:p>
            <a:r>
              <a:rPr lang="en-US" sz="1400" dirty="0">
                <a:solidFill>
                  <a:srgbClr val="1F1F1F"/>
                </a:solidFill>
                <a:latin typeface="Google Sans"/>
              </a:rPr>
              <a:t>Amazon EC2</a:t>
            </a:r>
          </a:p>
        </p:txBody>
      </p:sp>
      <p:pic>
        <p:nvPicPr>
          <p:cNvPr id="12" name="Picture 11">
            <a:extLst>
              <a:ext uri="{FF2B5EF4-FFF2-40B4-BE49-F238E27FC236}">
                <a16:creationId xmlns:a16="http://schemas.microsoft.com/office/drawing/2014/main" id="{3E1C0A43-F518-2C3F-E337-059CE025854C}"/>
              </a:ext>
            </a:extLst>
          </p:cNvPr>
          <p:cNvPicPr>
            <a:picLocks noChangeAspect="1"/>
          </p:cNvPicPr>
          <p:nvPr/>
        </p:nvPicPr>
        <p:blipFill>
          <a:blip r:embed="rId4"/>
          <a:stretch>
            <a:fillRect/>
          </a:stretch>
        </p:blipFill>
        <p:spPr>
          <a:xfrm>
            <a:off x="4349865" y="3837227"/>
            <a:ext cx="1119206" cy="1105331"/>
          </a:xfrm>
          <a:prstGeom prst="rect">
            <a:avLst/>
          </a:prstGeom>
        </p:spPr>
      </p:pic>
      <p:pic>
        <p:nvPicPr>
          <p:cNvPr id="13" name="Picture 12">
            <a:extLst>
              <a:ext uri="{FF2B5EF4-FFF2-40B4-BE49-F238E27FC236}">
                <a16:creationId xmlns:a16="http://schemas.microsoft.com/office/drawing/2014/main" id="{2E158413-368A-D70C-6FCF-631BE18A9AD7}"/>
              </a:ext>
            </a:extLst>
          </p:cNvPr>
          <p:cNvPicPr>
            <a:picLocks noChangeAspect="1"/>
          </p:cNvPicPr>
          <p:nvPr/>
        </p:nvPicPr>
        <p:blipFill>
          <a:blip r:embed="rId5"/>
          <a:stretch>
            <a:fillRect/>
          </a:stretch>
        </p:blipFill>
        <p:spPr>
          <a:xfrm>
            <a:off x="4254244" y="5354222"/>
            <a:ext cx="1254113" cy="865935"/>
          </a:xfrm>
          <a:prstGeom prst="rect">
            <a:avLst/>
          </a:prstGeom>
        </p:spPr>
      </p:pic>
      <p:sp>
        <p:nvSpPr>
          <p:cNvPr id="14" name="TextBox 13">
            <a:extLst>
              <a:ext uri="{FF2B5EF4-FFF2-40B4-BE49-F238E27FC236}">
                <a16:creationId xmlns:a16="http://schemas.microsoft.com/office/drawing/2014/main" id="{991B50DF-5F29-F424-33C0-B8350E89FE78}"/>
              </a:ext>
            </a:extLst>
          </p:cNvPr>
          <p:cNvSpPr txBox="1"/>
          <p:nvPr/>
        </p:nvSpPr>
        <p:spPr>
          <a:xfrm>
            <a:off x="5539791" y="5633300"/>
            <a:ext cx="1668365" cy="307777"/>
          </a:xfrm>
          <a:prstGeom prst="rect">
            <a:avLst/>
          </a:prstGeom>
          <a:noFill/>
        </p:spPr>
        <p:txBody>
          <a:bodyPr wrap="square" rtlCol="0">
            <a:spAutoFit/>
          </a:bodyPr>
          <a:lstStyle/>
          <a:p>
            <a:r>
              <a:rPr lang="en-US" sz="1400" dirty="0">
                <a:solidFill>
                  <a:srgbClr val="1F1F1F"/>
                </a:solidFill>
                <a:latin typeface="Google Sans"/>
              </a:rPr>
              <a:t>AWS VPC</a:t>
            </a:r>
          </a:p>
        </p:txBody>
      </p:sp>
      <p:pic>
        <p:nvPicPr>
          <p:cNvPr id="15" name="Picture 14">
            <a:extLst>
              <a:ext uri="{FF2B5EF4-FFF2-40B4-BE49-F238E27FC236}">
                <a16:creationId xmlns:a16="http://schemas.microsoft.com/office/drawing/2014/main" id="{AC0FB67B-BF53-3F62-94DE-94B9D7101D23}"/>
              </a:ext>
            </a:extLst>
          </p:cNvPr>
          <p:cNvPicPr>
            <a:picLocks noChangeAspect="1"/>
          </p:cNvPicPr>
          <p:nvPr/>
        </p:nvPicPr>
        <p:blipFill>
          <a:blip r:embed="rId6"/>
          <a:stretch>
            <a:fillRect/>
          </a:stretch>
        </p:blipFill>
        <p:spPr>
          <a:xfrm>
            <a:off x="9116468" y="3790755"/>
            <a:ext cx="977916" cy="972095"/>
          </a:xfrm>
          <a:prstGeom prst="rect">
            <a:avLst/>
          </a:prstGeom>
        </p:spPr>
      </p:pic>
      <p:sp>
        <p:nvSpPr>
          <p:cNvPr id="7" name="TextBox 6">
            <a:extLst>
              <a:ext uri="{FF2B5EF4-FFF2-40B4-BE49-F238E27FC236}">
                <a16:creationId xmlns:a16="http://schemas.microsoft.com/office/drawing/2014/main" id="{E607A8F3-D4E6-FB47-4A79-252C8770D79F}"/>
              </a:ext>
            </a:extLst>
          </p:cNvPr>
          <p:cNvSpPr txBox="1"/>
          <p:nvPr/>
        </p:nvSpPr>
        <p:spPr>
          <a:xfrm>
            <a:off x="373224" y="2106120"/>
            <a:ext cx="11383346" cy="646331"/>
          </a:xfrm>
          <a:prstGeom prst="rect">
            <a:avLst/>
          </a:prstGeom>
          <a:noFill/>
        </p:spPr>
        <p:txBody>
          <a:bodyPr wrap="square">
            <a:spAutoFit/>
          </a:bodyPr>
          <a:lstStyle/>
          <a:p>
            <a:r>
              <a:rPr lang="en-US" dirty="0"/>
              <a:t>It refers to the ability to use computing resources efficiently and to maintain that efficiency as demand changes and technologies evolve.</a:t>
            </a:r>
          </a:p>
        </p:txBody>
      </p:sp>
    </p:spTree>
    <p:extLst>
      <p:ext uri="{BB962C8B-B14F-4D97-AF65-F5344CB8AC3E}">
        <p14:creationId xmlns:p14="http://schemas.microsoft.com/office/powerpoint/2010/main" val="62071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DAD4-C48B-E4F9-4739-9C549414D17B}"/>
              </a:ext>
            </a:extLst>
          </p:cNvPr>
          <p:cNvSpPr>
            <a:spLocks noGrp="1"/>
          </p:cNvSpPr>
          <p:nvPr>
            <p:ph type="title"/>
          </p:nvPr>
        </p:nvSpPr>
        <p:spPr/>
        <p:txBody>
          <a:bodyPr/>
          <a:lstStyle/>
          <a:p>
            <a:r>
              <a:rPr lang="en-US" dirty="0"/>
              <a:t>Pillar 5: Cost Optimization</a:t>
            </a:r>
          </a:p>
        </p:txBody>
      </p:sp>
      <p:sp>
        <p:nvSpPr>
          <p:cNvPr id="5" name="TextBox 4">
            <a:extLst>
              <a:ext uri="{FF2B5EF4-FFF2-40B4-BE49-F238E27FC236}">
                <a16:creationId xmlns:a16="http://schemas.microsoft.com/office/drawing/2014/main" id="{A0CD5DE9-8FB5-7C20-777C-C2F485AEB68D}"/>
              </a:ext>
            </a:extLst>
          </p:cNvPr>
          <p:cNvSpPr txBox="1"/>
          <p:nvPr/>
        </p:nvSpPr>
        <p:spPr>
          <a:xfrm>
            <a:off x="6269395" y="3202076"/>
            <a:ext cx="5697893" cy="646331"/>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Stop spending money on undifferentiated heavy lifting</a:t>
            </a:r>
          </a:p>
          <a:p>
            <a:pPr marL="285750" indent="-285750">
              <a:buClr>
                <a:schemeClr val="accent2"/>
              </a:buClr>
              <a:buSzPct val="92000"/>
              <a:buFont typeface="Wingdings" pitchFamily="2" charset="2"/>
              <a:buChar char="§"/>
            </a:pPr>
            <a:r>
              <a:rPr lang="en-US" dirty="0"/>
              <a:t>Adopt a consumption model</a:t>
            </a:r>
          </a:p>
        </p:txBody>
      </p:sp>
      <p:sp>
        <p:nvSpPr>
          <p:cNvPr id="7" name="TextBox 6">
            <a:extLst>
              <a:ext uri="{FF2B5EF4-FFF2-40B4-BE49-F238E27FC236}">
                <a16:creationId xmlns:a16="http://schemas.microsoft.com/office/drawing/2014/main" id="{B182D468-F21B-D3E0-127D-CC7A26E23D2E}"/>
              </a:ext>
            </a:extLst>
          </p:cNvPr>
          <p:cNvSpPr txBox="1"/>
          <p:nvPr/>
        </p:nvSpPr>
        <p:spPr>
          <a:xfrm>
            <a:off x="575894" y="3340575"/>
            <a:ext cx="3600138" cy="369332"/>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Measure overall efficiency</a:t>
            </a:r>
          </a:p>
        </p:txBody>
      </p:sp>
      <p:sp>
        <p:nvSpPr>
          <p:cNvPr id="4" name="TextBox 3">
            <a:extLst>
              <a:ext uri="{FF2B5EF4-FFF2-40B4-BE49-F238E27FC236}">
                <a16:creationId xmlns:a16="http://schemas.microsoft.com/office/drawing/2014/main" id="{F83F8C56-586C-E1A3-0027-DBF120F85C17}"/>
              </a:ext>
            </a:extLst>
          </p:cNvPr>
          <p:cNvSpPr txBox="1"/>
          <p:nvPr/>
        </p:nvSpPr>
        <p:spPr>
          <a:xfrm>
            <a:off x="391886" y="2071396"/>
            <a:ext cx="11402008" cy="646331"/>
          </a:xfrm>
          <a:prstGeom prst="rect">
            <a:avLst/>
          </a:prstGeom>
          <a:noFill/>
        </p:spPr>
        <p:txBody>
          <a:bodyPr wrap="square">
            <a:spAutoFit/>
          </a:bodyPr>
          <a:lstStyle/>
          <a:p>
            <a:r>
              <a:rPr lang="en-US" dirty="0"/>
              <a:t>It refers to a set of best practices and guidelines for designing and operating reliable, secure, efficient, and cost-effective systems in the AWS cloud.</a:t>
            </a:r>
          </a:p>
        </p:txBody>
      </p:sp>
      <p:sp>
        <p:nvSpPr>
          <p:cNvPr id="8" name="TextBox 7">
            <a:extLst>
              <a:ext uri="{FF2B5EF4-FFF2-40B4-BE49-F238E27FC236}">
                <a16:creationId xmlns:a16="http://schemas.microsoft.com/office/drawing/2014/main" id="{B38B4038-B063-0003-12D6-B0F25EE2E731}"/>
              </a:ext>
            </a:extLst>
          </p:cNvPr>
          <p:cNvSpPr txBox="1"/>
          <p:nvPr/>
        </p:nvSpPr>
        <p:spPr>
          <a:xfrm>
            <a:off x="1013722" y="5217946"/>
            <a:ext cx="2668250" cy="369332"/>
          </a:xfrm>
          <a:prstGeom prst="rect">
            <a:avLst/>
          </a:prstGeom>
          <a:noFill/>
        </p:spPr>
        <p:txBody>
          <a:bodyPr wrap="square">
            <a:spAutoFit/>
          </a:bodyPr>
          <a:lstStyle/>
          <a:p>
            <a:r>
              <a:rPr lang="en-US" b="0" i="0" dirty="0">
                <a:solidFill>
                  <a:srgbClr val="374151"/>
                </a:solidFill>
                <a:effectLst/>
                <a:latin typeface="Söhne"/>
              </a:rPr>
              <a:t>Amazon CloudWatch </a:t>
            </a:r>
            <a:endParaRPr lang="en-US" dirty="0"/>
          </a:p>
        </p:txBody>
      </p:sp>
      <p:sp>
        <p:nvSpPr>
          <p:cNvPr id="12" name="TextBox 11">
            <a:extLst>
              <a:ext uri="{FF2B5EF4-FFF2-40B4-BE49-F238E27FC236}">
                <a16:creationId xmlns:a16="http://schemas.microsoft.com/office/drawing/2014/main" id="{8F25C5BF-6D8C-592B-3CD7-5EA1B2E2281D}"/>
              </a:ext>
            </a:extLst>
          </p:cNvPr>
          <p:cNvSpPr txBox="1"/>
          <p:nvPr/>
        </p:nvSpPr>
        <p:spPr>
          <a:xfrm>
            <a:off x="7864369" y="5222504"/>
            <a:ext cx="2206689" cy="369332"/>
          </a:xfrm>
          <a:prstGeom prst="rect">
            <a:avLst/>
          </a:prstGeom>
          <a:noFill/>
        </p:spPr>
        <p:txBody>
          <a:bodyPr wrap="square">
            <a:spAutoFit/>
          </a:bodyPr>
          <a:lstStyle/>
          <a:p>
            <a:r>
              <a:rPr lang="en-US" b="0" i="0" dirty="0">
                <a:solidFill>
                  <a:srgbClr val="374151"/>
                </a:solidFill>
                <a:effectLst/>
                <a:latin typeface="Söhne"/>
              </a:rPr>
              <a:t>AWS Lambda</a:t>
            </a:r>
            <a:endParaRPr lang="en-US" dirty="0"/>
          </a:p>
        </p:txBody>
      </p:sp>
      <p:pic>
        <p:nvPicPr>
          <p:cNvPr id="15" name="Picture 14" descr="Icon&#10;&#10;Description automatically generated">
            <a:extLst>
              <a:ext uri="{FF2B5EF4-FFF2-40B4-BE49-F238E27FC236}">
                <a16:creationId xmlns:a16="http://schemas.microsoft.com/office/drawing/2014/main" id="{2984809D-E507-B56A-F209-A5F113824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695" y="4209108"/>
            <a:ext cx="916966" cy="913505"/>
          </a:xfrm>
          <a:prstGeom prst="rect">
            <a:avLst/>
          </a:prstGeom>
        </p:spPr>
      </p:pic>
      <p:pic>
        <p:nvPicPr>
          <p:cNvPr id="17" name="Picture 16">
            <a:extLst>
              <a:ext uri="{FF2B5EF4-FFF2-40B4-BE49-F238E27FC236}">
                <a16:creationId xmlns:a16="http://schemas.microsoft.com/office/drawing/2014/main" id="{879C1307-12AD-50A0-64D7-A3D05B373F9F}"/>
              </a:ext>
            </a:extLst>
          </p:cNvPr>
          <p:cNvPicPr>
            <a:picLocks noChangeAspect="1"/>
          </p:cNvPicPr>
          <p:nvPr/>
        </p:nvPicPr>
        <p:blipFill>
          <a:blip r:embed="rId4"/>
          <a:stretch>
            <a:fillRect/>
          </a:stretch>
        </p:blipFill>
        <p:spPr>
          <a:xfrm>
            <a:off x="8029160" y="4211105"/>
            <a:ext cx="916966" cy="911508"/>
          </a:xfrm>
          <a:prstGeom prst="rect">
            <a:avLst/>
          </a:prstGeom>
        </p:spPr>
      </p:pic>
    </p:spTree>
    <p:extLst>
      <p:ext uri="{BB962C8B-B14F-4D97-AF65-F5344CB8AC3E}">
        <p14:creationId xmlns:p14="http://schemas.microsoft.com/office/powerpoint/2010/main" val="210588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DAD4-C48B-E4F9-4739-9C549414D17B}"/>
              </a:ext>
            </a:extLst>
          </p:cNvPr>
          <p:cNvSpPr>
            <a:spLocks noGrp="1"/>
          </p:cNvSpPr>
          <p:nvPr>
            <p:ph type="title"/>
          </p:nvPr>
        </p:nvSpPr>
        <p:spPr/>
        <p:txBody>
          <a:bodyPr/>
          <a:lstStyle/>
          <a:p>
            <a:r>
              <a:rPr lang="en-US" dirty="0"/>
              <a:t>Pillar 6: Sustainability</a:t>
            </a:r>
          </a:p>
        </p:txBody>
      </p:sp>
      <p:sp>
        <p:nvSpPr>
          <p:cNvPr id="5" name="TextBox 4">
            <a:extLst>
              <a:ext uri="{FF2B5EF4-FFF2-40B4-BE49-F238E27FC236}">
                <a16:creationId xmlns:a16="http://schemas.microsoft.com/office/drawing/2014/main" id="{4C14F04B-6F0F-D983-F3AF-8AA2158FA52A}"/>
              </a:ext>
            </a:extLst>
          </p:cNvPr>
          <p:cNvSpPr txBox="1"/>
          <p:nvPr/>
        </p:nvSpPr>
        <p:spPr>
          <a:xfrm>
            <a:off x="440871" y="3221388"/>
            <a:ext cx="3053443" cy="369332"/>
          </a:xfrm>
          <a:prstGeom prst="rect">
            <a:avLst/>
          </a:prstGeom>
          <a:noFill/>
        </p:spPr>
        <p:txBody>
          <a:bodyPr wrap="square">
            <a:spAutoFit/>
          </a:bodyPr>
          <a:lstStyle/>
          <a:p>
            <a:pPr marL="285750" indent="-285750">
              <a:buClr>
                <a:schemeClr val="accent2"/>
              </a:buClr>
              <a:buSzPct val="92000"/>
              <a:buFont typeface="Wingdings" pitchFamily="2" charset="2"/>
              <a:buChar char="§"/>
            </a:pPr>
            <a:r>
              <a:rPr lang="en-US" dirty="0"/>
              <a:t>Understand your impact</a:t>
            </a:r>
          </a:p>
        </p:txBody>
      </p:sp>
      <p:sp>
        <p:nvSpPr>
          <p:cNvPr id="7" name="TextBox 6">
            <a:extLst>
              <a:ext uri="{FF2B5EF4-FFF2-40B4-BE49-F238E27FC236}">
                <a16:creationId xmlns:a16="http://schemas.microsoft.com/office/drawing/2014/main" id="{AA4B9809-4BD7-BE9C-ABA0-84ECDA887084}"/>
              </a:ext>
            </a:extLst>
          </p:cNvPr>
          <p:cNvSpPr txBox="1"/>
          <p:nvPr/>
        </p:nvSpPr>
        <p:spPr>
          <a:xfrm>
            <a:off x="4479383" y="3221388"/>
            <a:ext cx="2476589" cy="369332"/>
          </a:xfrm>
          <a:prstGeom prst="rect">
            <a:avLst/>
          </a:prstGeom>
          <a:noFill/>
        </p:spPr>
        <p:txBody>
          <a:bodyPr wrap="square">
            <a:spAutoFit/>
          </a:bodyPr>
          <a:lstStyle/>
          <a:p>
            <a:pPr marL="285750" indent="-285750">
              <a:buClr>
                <a:schemeClr val="accent2"/>
              </a:buClr>
              <a:buSzPct val="92000"/>
              <a:buFont typeface="Wingdings" pitchFamily="2" charset="2"/>
              <a:buChar char="§"/>
            </a:pPr>
            <a:r>
              <a:rPr lang="en-US" dirty="0"/>
              <a:t>Maximize utilization</a:t>
            </a:r>
          </a:p>
        </p:txBody>
      </p:sp>
      <p:sp>
        <p:nvSpPr>
          <p:cNvPr id="4" name="TextBox 3">
            <a:extLst>
              <a:ext uri="{FF2B5EF4-FFF2-40B4-BE49-F238E27FC236}">
                <a16:creationId xmlns:a16="http://schemas.microsoft.com/office/drawing/2014/main" id="{8F9F88C6-00E8-AB1F-EEB7-DCCADE316570}"/>
              </a:ext>
            </a:extLst>
          </p:cNvPr>
          <p:cNvSpPr txBox="1"/>
          <p:nvPr/>
        </p:nvSpPr>
        <p:spPr>
          <a:xfrm>
            <a:off x="440871" y="2106386"/>
            <a:ext cx="11315700" cy="923330"/>
          </a:xfrm>
          <a:prstGeom prst="rect">
            <a:avLst/>
          </a:prstGeom>
          <a:noFill/>
        </p:spPr>
        <p:txBody>
          <a:bodyPr wrap="square">
            <a:spAutoFit/>
          </a:bodyPr>
          <a:lstStyle/>
          <a:p>
            <a:r>
              <a:rPr lang="en-US" dirty="0"/>
              <a:t>It refers to the ability of an architecture to meet the needs of the organization, its stakeholders, and the environment in a long-term, efficient, and scalable manner. Sustainability involves designing architectures that are not only cost-effective and reliable but also environmentally friendly, socially responsible, and adaptable to changing business needs.</a:t>
            </a:r>
          </a:p>
        </p:txBody>
      </p:sp>
      <p:sp>
        <p:nvSpPr>
          <p:cNvPr id="8" name="TextBox 7">
            <a:extLst>
              <a:ext uri="{FF2B5EF4-FFF2-40B4-BE49-F238E27FC236}">
                <a16:creationId xmlns:a16="http://schemas.microsoft.com/office/drawing/2014/main" id="{BB627D24-99FF-963D-5C78-F0E36661EA58}"/>
              </a:ext>
            </a:extLst>
          </p:cNvPr>
          <p:cNvSpPr txBox="1"/>
          <p:nvPr/>
        </p:nvSpPr>
        <p:spPr>
          <a:xfrm>
            <a:off x="440871" y="4950501"/>
            <a:ext cx="6098720" cy="646331"/>
          </a:xfrm>
          <a:prstGeom prst="rect">
            <a:avLst/>
          </a:prstGeom>
          <a:noFill/>
        </p:spPr>
        <p:txBody>
          <a:bodyPr wrap="square">
            <a:spAutoFit/>
          </a:bodyPr>
          <a:lstStyle/>
          <a:p>
            <a:pPr marL="285750" indent="-285750">
              <a:buClr>
                <a:schemeClr val="accent2"/>
              </a:buClr>
              <a:buSzPct val="92000"/>
              <a:buFont typeface="Wingdings" pitchFamily="2" charset="2"/>
              <a:buChar char="§"/>
            </a:pPr>
            <a:r>
              <a:rPr lang="en-US" dirty="0"/>
              <a:t>Anticipate and adopt new, more efficient hardware and software offerings</a:t>
            </a:r>
          </a:p>
        </p:txBody>
      </p:sp>
      <p:sp>
        <p:nvSpPr>
          <p:cNvPr id="10" name="TextBox 9">
            <a:extLst>
              <a:ext uri="{FF2B5EF4-FFF2-40B4-BE49-F238E27FC236}">
                <a16:creationId xmlns:a16="http://schemas.microsoft.com/office/drawing/2014/main" id="{9132B155-6C34-13A2-F10A-FEAF6CE759C1}"/>
              </a:ext>
            </a:extLst>
          </p:cNvPr>
          <p:cNvSpPr txBox="1"/>
          <p:nvPr/>
        </p:nvSpPr>
        <p:spPr>
          <a:xfrm>
            <a:off x="8878660" y="3221388"/>
            <a:ext cx="3490230" cy="369332"/>
          </a:xfrm>
          <a:prstGeom prst="rect">
            <a:avLst/>
          </a:prstGeom>
          <a:noFill/>
        </p:spPr>
        <p:txBody>
          <a:bodyPr wrap="square">
            <a:spAutoFit/>
          </a:bodyPr>
          <a:lstStyle/>
          <a:p>
            <a:pPr marL="285750" indent="-285750">
              <a:buClr>
                <a:schemeClr val="accent2"/>
              </a:buClr>
              <a:buSzPct val="92000"/>
              <a:buFont typeface="Wingdings" pitchFamily="2" charset="2"/>
              <a:buChar char="§"/>
            </a:pPr>
            <a:r>
              <a:rPr lang="en-US" dirty="0"/>
              <a:t>Use managed services</a:t>
            </a:r>
          </a:p>
        </p:txBody>
      </p:sp>
      <p:sp>
        <p:nvSpPr>
          <p:cNvPr id="12" name="TextBox 11">
            <a:extLst>
              <a:ext uri="{FF2B5EF4-FFF2-40B4-BE49-F238E27FC236}">
                <a16:creationId xmlns:a16="http://schemas.microsoft.com/office/drawing/2014/main" id="{B6D8D5D3-07EB-5650-1E82-5DFE81CDE8F8}"/>
              </a:ext>
            </a:extLst>
          </p:cNvPr>
          <p:cNvSpPr txBox="1"/>
          <p:nvPr/>
        </p:nvSpPr>
        <p:spPr>
          <a:xfrm>
            <a:off x="6380390" y="4945449"/>
            <a:ext cx="6196692" cy="369332"/>
          </a:xfrm>
          <a:prstGeom prst="rect">
            <a:avLst/>
          </a:prstGeom>
          <a:noFill/>
        </p:spPr>
        <p:txBody>
          <a:bodyPr wrap="square">
            <a:spAutoFit/>
          </a:bodyPr>
          <a:lstStyle/>
          <a:p>
            <a:pPr marL="285750" indent="-285750">
              <a:buClr>
                <a:schemeClr val="accent2"/>
              </a:buClr>
              <a:buSzPct val="92000"/>
              <a:buFont typeface="Wingdings" pitchFamily="2" charset="2"/>
              <a:buChar char="§"/>
            </a:pPr>
            <a:r>
              <a:rPr lang="en-US" dirty="0"/>
              <a:t>Reduce the downstream impact of your cloud workloads</a:t>
            </a:r>
          </a:p>
        </p:txBody>
      </p:sp>
      <p:sp>
        <p:nvSpPr>
          <p:cNvPr id="14" name="TextBox 13">
            <a:extLst>
              <a:ext uri="{FF2B5EF4-FFF2-40B4-BE49-F238E27FC236}">
                <a16:creationId xmlns:a16="http://schemas.microsoft.com/office/drawing/2014/main" id="{7F9277C5-DC5D-1B26-B258-17B6F8AE41A5}"/>
              </a:ext>
            </a:extLst>
          </p:cNvPr>
          <p:cNvSpPr txBox="1"/>
          <p:nvPr/>
        </p:nvSpPr>
        <p:spPr>
          <a:xfrm>
            <a:off x="8862243" y="6467734"/>
            <a:ext cx="3053443" cy="369332"/>
          </a:xfrm>
          <a:prstGeom prst="rect">
            <a:avLst/>
          </a:prstGeom>
          <a:noFill/>
        </p:spPr>
        <p:txBody>
          <a:bodyPr wrap="square">
            <a:spAutoFit/>
          </a:bodyPr>
          <a:lstStyle/>
          <a:p>
            <a:r>
              <a:rPr lang="en-US" b="0" i="0" dirty="0">
                <a:solidFill>
                  <a:srgbClr val="374151"/>
                </a:solidFill>
                <a:effectLst/>
                <a:latin typeface="Söhne"/>
              </a:rPr>
              <a:t>Amazon Elastic Load Balancing</a:t>
            </a:r>
            <a:endParaRPr lang="en-US" dirty="0"/>
          </a:p>
        </p:txBody>
      </p:sp>
      <p:sp>
        <p:nvSpPr>
          <p:cNvPr id="16" name="TextBox 15">
            <a:extLst>
              <a:ext uri="{FF2B5EF4-FFF2-40B4-BE49-F238E27FC236}">
                <a16:creationId xmlns:a16="http://schemas.microsoft.com/office/drawing/2014/main" id="{DE1FC536-FFF6-293E-D290-DB39ABB5514C}"/>
              </a:ext>
            </a:extLst>
          </p:cNvPr>
          <p:cNvSpPr txBox="1"/>
          <p:nvPr/>
        </p:nvSpPr>
        <p:spPr>
          <a:xfrm>
            <a:off x="9274540" y="4625788"/>
            <a:ext cx="2476589" cy="369332"/>
          </a:xfrm>
          <a:prstGeom prst="rect">
            <a:avLst/>
          </a:prstGeom>
          <a:noFill/>
        </p:spPr>
        <p:txBody>
          <a:bodyPr wrap="square">
            <a:spAutoFit/>
          </a:bodyPr>
          <a:lstStyle/>
          <a:p>
            <a:r>
              <a:rPr lang="en-US" b="0" i="0" dirty="0">
                <a:solidFill>
                  <a:srgbClr val="374151"/>
                </a:solidFill>
                <a:effectLst/>
                <a:latin typeface="Söhne"/>
              </a:rPr>
              <a:t>Amazon </a:t>
            </a:r>
            <a:r>
              <a:rPr lang="en-US" dirty="0">
                <a:solidFill>
                  <a:srgbClr val="374151"/>
                </a:solidFill>
                <a:latin typeface="Söhne"/>
              </a:rPr>
              <a:t>Aurora</a:t>
            </a:r>
            <a:endParaRPr lang="en-US" dirty="0"/>
          </a:p>
        </p:txBody>
      </p:sp>
      <p:sp>
        <p:nvSpPr>
          <p:cNvPr id="18" name="TextBox 17">
            <a:extLst>
              <a:ext uri="{FF2B5EF4-FFF2-40B4-BE49-F238E27FC236}">
                <a16:creationId xmlns:a16="http://schemas.microsoft.com/office/drawing/2014/main" id="{AE7A8827-D04F-DFFA-DD62-8C5519A62687}"/>
              </a:ext>
            </a:extLst>
          </p:cNvPr>
          <p:cNvSpPr txBox="1"/>
          <p:nvPr/>
        </p:nvSpPr>
        <p:spPr>
          <a:xfrm>
            <a:off x="4502603" y="4616033"/>
            <a:ext cx="3192236" cy="369332"/>
          </a:xfrm>
          <a:prstGeom prst="rect">
            <a:avLst/>
          </a:prstGeom>
          <a:noFill/>
        </p:spPr>
        <p:txBody>
          <a:bodyPr wrap="square">
            <a:spAutoFit/>
          </a:bodyPr>
          <a:lstStyle/>
          <a:p>
            <a:r>
              <a:rPr lang="en-US" b="0" i="0" dirty="0">
                <a:solidFill>
                  <a:srgbClr val="374151"/>
                </a:solidFill>
                <a:effectLst/>
                <a:latin typeface="Söhne"/>
              </a:rPr>
              <a:t>Amazon EC2 Auto Scaling</a:t>
            </a:r>
            <a:endParaRPr lang="en-US" dirty="0"/>
          </a:p>
        </p:txBody>
      </p:sp>
      <p:sp>
        <p:nvSpPr>
          <p:cNvPr id="20" name="TextBox 19">
            <a:extLst>
              <a:ext uri="{FF2B5EF4-FFF2-40B4-BE49-F238E27FC236}">
                <a16:creationId xmlns:a16="http://schemas.microsoft.com/office/drawing/2014/main" id="{12EA50E1-921F-B0EF-14F1-A49912CDEA57}"/>
              </a:ext>
            </a:extLst>
          </p:cNvPr>
          <p:cNvSpPr txBox="1"/>
          <p:nvPr/>
        </p:nvSpPr>
        <p:spPr>
          <a:xfrm>
            <a:off x="1771650" y="6467734"/>
            <a:ext cx="1419170" cy="369332"/>
          </a:xfrm>
          <a:prstGeom prst="rect">
            <a:avLst/>
          </a:prstGeom>
          <a:noFill/>
        </p:spPr>
        <p:txBody>
          <a:bodyPr wrap="square">
            <a:spAutoFit/>
          </a:bodyPr>
          <a:lstStyle/>
          <a:p>
            <a:r>
              <a:rPr lang="en-US" b="0" i="0" dirty="0">
                <a:solidFill>
                  <a:srgbClr val="374151"/>
                </a:solidFill>
                <a:effectLst/>
                <a:latin typeface="Söhne"/>
              </a:rPr>
              <a:t>Amazon EC2 </a:t>
            </a:r>
            <a:endParaRPr lang="en-US" dirty="0"/>
          </a:p>
        </p:txBody>
      </p:sp>
      <p:pic>
        <p:nvPicPr>
          <p:cNvPr id="22" name="Picture 21" descr="Icon&#10;&#10;Description automatically generated">
            <a:extLst>
              <a:ext uri="{FF2B5EF4-FFF2-40B4-BE49-F238E27FC236}">
                <a16:creationId xmlns:a16="http://schemas.microsoft.com/office/drawing/2014/main" id="{E2B15C8C-08DD-8A75-04FA-679FB2BA2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818" y="3638632"/>
            <a:ext cx="878368" cy="902994"/>
          </a:xfrm>
          <a:prstGeom prst="rect">
            <a:avLst/>
          </a:prstGeom>
        </p:spPr>
      </p:pic>
      <p:pic>
        <p:nvPicPr>
          <p:cNvPr id="23" name="Picture 22">
            <a:extLst>
              <a:ext uri="{FF2B5EF4-FFF2-40B4-BE49-F238E27FC236}">
                <a16:creationId xmlns:a16="http://schemas.microsoft.com/office/drawing/2014/main" id="{04309D71-A84C-4564-C5A0-5B976739572C}"/>
              </a:ext>
            </a:extLst>
          </p:cNvPr>
          <p:cNvPicPr>
            <a:picLocks noChangeAspect="1"/>
          </p:cNvPicPr>
          <p:nvPr/>
        </p:nvPicPr>
        <p:blipFill>
          <a:blip r:embed="rId4"/>
          <a:stretch>
            <a:fillRect/>
          </a:stretch>
        </p:blipFill>
        <p:spPr>
          <a:xfrm>
            <a:off x="1959428" y="5670244"/>
            <a:ext cx="913233" cy="901912"/>
          </a:xfrm>
          <a:prstGeom prst="rect">
            <a:avLst/>
          </a:prstGeom>
        </p:spPr>
      </p:pic>
      <p:pic>
        <p:nvPicPr>
          <p:cNvPr id="25" name="Picture 24" descr="Icon&#10;&#10;Description automatically generated">
            <a:extLst>
              <a:ext uri="{FF2B5EF4-FFF2-40B4-BE49-F238E27FC236}">
                <a16:creationId xmlns:a16="http://schemas.microsoft.com/office/drawing/2014/main" id="{7B93BBCC-F9CC-C855-5A25-AAFDEAA4C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2347" y="3689082"/>
            <a:ext cx="971288" cy="902994"/>
          </a:xfrm>
          <a:prstGeom prst="rect">
            <a:avLst/>
          </a:prstGeom>
        </p:spPr>
      </p:pic>
      <p:sp>
        <p:nvSpPr>
          <p:cNvPr id="27" name="TextBox 26">
            <a:extLst>
              <a:ext uri="{FF2B5EF4-FFF2-40B4-BE49-F238E27FC236}">
                <a16:creationId xmlns:a16="http://schemas.microsoft.com/office/drawing/2014/main" id="{FE7CC7BA-35F4-9878-32C5-DEFC1445078D}"/>
              </a:ext>
            </a:extLst>
          </p:cNvPr>
          <p:cNvSpPr txBox="1"/>
          <p:nvPr/>
        </p:nvSpPr>
        <p:spPr>
          <a:xfrm>
            <a:off x="1042942" y="4625788"/>
            <a:ext cx="2147878" cy="369332"/>
          </a:xfrm>
          <a:prstGeom prst="rect">
            <a:avLst/>
          </a:prstGeom>
          <a:noFill/>
        </p:spPr>
        <p:txBody>
          <a:bodyPr wrap="square">
            <a:spAutoFit/>
          </a:bodyPr>
          <a:lstStyle/>
          <a:p>
            <a:r>
              <a:rPr lang="en-US" b="0" i="0" dirty="0">
                <a:solidFill>
                  <a:srgbClr val="374151"/>
                </a:solidFill>
                <a:effectLst/>
                <a:latin typeface="Söhne"/>
              </a:rPr>
              <a:t>AWS Trusted Advisor</a:t>
            </a:r>
            <a:endParaRPr lang="en-US" dirty="0"/>
          </a:p>
        </p:txBody>
      </p:sp>
      <p:pic>
        <p:nvPicPr>
          <p:cNvPr id="29" name="Picture 28" descr="Icon&#10;&#10;Description automatically generated">
            <a:extLst>
              <a:ext uri="{FF2B5EF4-FFF2-40B4-BE49-F238E27FC236}">
                <a16:creationId xmlns:a16="http://schemas.microsoft.com/office/drawing/2014/main" id="{59CB65B2-9F40-67D8-68FC-9F8E19F59D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2680" y="3684477"/>
            <a:ext cx="1008402" cy="902994"/>
          </a:xfrm>
          <a:prstGeom prst="rect">
            <a:avLst/>
          </a:prstGeom>
        </p:spPr>
      </p:pic>
      <p:pic>
        <p:nvPicPr>
          <p:cNvPr id="31" name="Picture 30" descr="Icon&#10;&#10;Description automatically generated">
            <a:extLst>
              <a:ext uri="{FF2B5EF4-FFF2-40B4-BE49-F238E27FC236}">
                <a16:creationId xmlns:a16="http://schemas.microsoft.com/office/drawing/2014/main" id="{B344A3D6-AB66-B987-B650-075845B44D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18606" y="5495849"/>
            <a:ext cx="898769" cy="901912"/>
          </a:xfrm>
          <a:prstGeom prst="rect">
            <a:avLst/>
          </a:prstGeom>
        </p:spPr>
      </p:pic>
    </p:spTree>
    <p:extLst>
      <p:ext uri="{BB962C8B-B14F-4D97-AF65-F5344CB8AC3E}">
        <p14:creationId xmlns:p14="http://schemas.microsoft.com/office/powerpoint/2010/main" val="189231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6" name="Rectangle 35">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Handshake">
            <a:extLst>
              <a:ext uri="{FF2B5EF4-FFF2-40B4-BE49-F238E27FC236}">
                <a16:creationId xmlns:a16="http://schemas.microsoft.com/office/drawing/2014/main" id="{F9F7A39D-8FA8-9550-7E14-E39E7B2642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38" name="Rectangle 37">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1A6B05D-283D-3EC5-E2F0-263F6E5F49F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Thank You!</a:t>
            </a:r>
          </a:p>
        </p:txBody>
      </p:sp>
    </p:spTree>
    <p:extLst>
      <p:ext uri="{BB962C8B-B14F-4D97-AF65-F5344CB8AC3E}">
        <p14:creationId xmlns:p14="http://schemas.microsoft.com/office/powerpoint/2010/main" val="256078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13AA-1CAA-A7EF-C87D-9DFE61196AEF}"/>
              </a:ext>
            </a:extLst>
          </p:cNvPr>
          <p:cNvSpPr>
            <a:spLocks noGrp="1"/>
          </p:cNvSpPr>
          <p:nvPr>
            <p:ph type="title"/>
          </p:nvPr>
        </p:nvSpPr>
        <p:spPr/>
        <p:txBody>
          <a:bodyPr/>
          <a:lstStyle/>
          <a:p>
            <a:r>
              <a:rPr lang="en-US" dirty="0"/>
              <a:t>Overview of Cloud Computing</a:t>
            </a:r>
          </a:p>
        </p:txBody>
      </p:sp>
      <p:sp>
        <p:nvSpPr>
          <p:cNvPr id="593" name="TextBox 592">
            <a:extLst>
              <a:ext uri="{FF2B5EF4-FFF2-40B4-BE49-F238E27FC236}">
                <a16:creationId xmlns:a16="http://schemas.microsoft.com/office/drawing/2014/main" id="{9E19732E-016E-DC00-9AC7-CDC7D13F7CEA}"/>
              </a:ext>
            </a:extLst>
          </p:cNvPr>
          <p:cNvSpPr txBox="1"/>
          <p:nvPr/>
        </p:nvSpPr>
        <p:spPr>
          <a:xfrm>
            <a:off x="444343" y="1992598"/>
            <a:ext cx="11309098" cy="4247317"/>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Cloud computing is the on-demand delivery of compute power, database, storage, applications, and other IT resources via the internet with pay-as-you-go pricing. These resources run on server computers that are located in large data centers </a:t>
            </a:r>
          </a:p>
          <a:p>
            <a:pPr marL="285750" indent="-285750">
              <a:buClr>
                <a:schemeClr val="accent2"/>
              </a:buClr>
              <a:buSzPct val="92000"/>
              <a:buFont typeface="Wingdings" pitchFamily="2" charset="2"/>
              <a:buChar char="§"/>
            </a:pPr>
            <a:endParaRPr lang="en-US" dirty="0"/>
          </a:p>
          <a:p>
            <a:pPr marL="285750" indent="-285750">
              <a:buClr>
                <a:schemeClr val="accent2"/>
              </a:buClr>
              <a:buSzPct val="92000"/>
              <a:buFont typeface="Wingdings" pitchFamily="2" charset="2"/>
              <a:buChar char="§"/>
            </a:pPr>
            <a:r>
              <a:rPr lang="en-US" dirty="0"/>
              <a:t>The cloud service provider owns the computers that you are using. These resources can be used together like building blocks to build solutions that help meet business goals and satisfy technology requirements.</a:t>
            </a:r>
          </a:p>
          <a:p>
            <a:pPr marL="285750" indent="-285750">
              <a:buClr>
                <a:schemeClr val="accent2"/>
              </a:buClr>
              <a:buSzPct val="92000"/>
              <a:buFont typeface="Wingdings" pitchFamily="2" charset="2"/>
              <a:buChar char="§"/>
            </a:pPr>
            <a:endParaRPr lang="en-US" dirty="0"/>
          </a:p>
          <a:p>
            <a:pPr marL="285750" indent="-285750">
              <a:buClr>
                <a:schemeClr val="accent2"/>
              </a:buClr>
              <a:buSzPct val="92000"/>
              <a:buFont typeface="Wingdings" pitchFamily="2" charset="2"/>
              <a:buChar char="§"/>
            </a:pPr>
            <a:r>
              <a:rPr lang="en-US" dirty="0"/>
              <a:t>There are three cloud service models: IaaS, PaaS, and SaaS</a:t>
            </a:r>
          </a:p>
          <a:p>
            <a:pPr marL="285750" indent="-285750">
              <a:buClr>
                <a:schemeClr val="accent2"/>
              </a:buClr>
              <a:buSzPct val="92000"/>
              <a:buFont typeface="Wingdings" pitchFamily="2" charset="2"/>
              <a:buChar char="§"/>
            </a:pPr>
            <a:endParaRPr lang="en-US" dirty="0"/>
          </a:p>
          <a:p>
            <a:pPr marL="285750" indent="-285750">
              <a:buClr>
                <a:schemeClr val="accent2"/>
              </a:buClr>
              <a:buSzPct val="92000"/>
              <a:buFont typeface="Wingdings" pitchFamily="2" charset="2"/>
              <a:buChar char="§"/>
            </a:pPr>
            <a:r>
              <a:rPr lang="en-US" dirty="0"/>
              <a:t>There are three cloud deployment models: cloud, hybrid, and on-premises or private cloud.</a:t>
            </a:r>
          </a:p>
          <a:p>
            <a:pPr marL="285750" indent="-285750">
              <a:buClr>
                <a:schemeClr val="accent2"/>
              </a:buClr>
              <a:buSzPct val="92000"/>
              <a:buFont typeface="Wingdings" pitchFamily="2" charset="2"/>
              <a:buChar char="§"/>
            </a:pPr>
            <a:endParaRPr lang="en-US" dirty="0"/>
          </a:p>
          <a:p>
            <a:pPr marL="285750" indent="-285750">
              <a:buClr>
                <a:schemeClr val="accent2"/>
              </a:buClr>
              <a:buSzPct val="92000"/>
              <a:buFont typeface="Wingdings" pitchFamily="2" charset="2"/>
              <a:buChar char="§"/>
            </a:pPr>
            <a:r>
              <a:rPr lang="en-US" dirty="0"/>
              <a:t>The cloud service providers offer significant advantages over traditional IT infrastructure in terms of cost-effectiveness, scalability, maintenance and support, and security.</a:t>
            </a:r>
          </a:p>
          <a:p>
            <a:pPr marL="285750" indent="-285750">
              <a:buFont typeface="Arial" panose="020B0604020202020204" pitchFamily="34" charset="0"/>
              <a:buChar char="•"/>
            </a:pPr>
            <a:endParaRPr lang="en-US" sz="1800" dirty="0"/>
          </a:p>
          <a:p>
            <a:pPr marL="3943350" lvl="8" indent="-285750">
              <a:buFont typeface="Arial" panose="020B0604020202020204" pitchFamily="34" charset="0"/>
              <a:buChar char="•"/>
            </a:pPr>
            <a:endParaRPr lang="en-US" dirty="0"/>
          </a:p>
        </p:txBody>
      </p:sp>
    </p:spTree>
    <p:extLst>
      <p:ext uri="{BB962C8B-B14F-4D97-AF65-F5344CB8AC3E}">
        <p14:creationId xmlns:p14="http://schemas.microsoft.com/office/powerpoint/2010/main" val="201323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13AA-1CAA-A7EF-C87D-9DFE61196AEF}"/>
              </a:ext>
            </a:extLst>
          </p:cNvPr>
          <p:cNvSpPr>
            <a:spLocks noGrp="1"/>
          </p:cNvSpPr>
          <p:nvPr>
            <p:ph type="title"/>
          </p:nvPr>
        </p:nvSpPr>
        <p:spPr/>
        <p:txBody>
          <a:bodyPr/>
          <a:lstStyle/>
          <a:p>
            <a:r>
              <a:rPr lang="en-US" dirty="0"/>
              <a:t>Why did we choose AWS as our cloud service provider?</a:t>
            </a:r>
          </a:p>
        </p:txBody>
      </p:sp>
      <p:pic>
        <p:nvPicPr>
          <p:cNvPr id="1026" name="Picture 2" descr="/var/folders/8z/yn6tt_x54nq2_fwhp_mcnx480000gn/T/com.microsoft.Powerpoint/WebArchiveCopyPasteTempFiles/Z">
            <a:extLst>
              <a:ext uri="{FF2B5EF4-FFF2-40B4-BE49-F238E27FC236}">
                <a16:creationId xmlns:a16="http://schemas.microsoft.com/office/drawing/2014/main" id="{51FEE1E5-42DE-8347-BBBA-5D35AB641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56" y="1832852"/>
            <a:ext cx="4933054" cy="2451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ar/folders/8z/yn6tt_x54nq2_fwhp_mcnx480000gn/T/com.microsoft.Powerpoint/WebArchiveCopyPasteTempFiles/Z">
            <a:extLst>
              <a:ext uri="{FF2B5EF4-FFF2-40B4-BE49-F238E27FC236}">
                <a16:creationId xmlns:a16="http://schemas.microsoft.com/office/drawing/2014/main" id="{B9A654EA-7DA7-D048-9008-89CDD5106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955" y="4284609"/>
            <a:ext cx="5013321" cy="2416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ar/folders/8z/yn6tt_x54nq2_fwhp_mcnx480000gn/T/com.microsoft.Powerpoint/WebArchiveCopyPasteTempFiles/Z">
            <a:extLst>
              <a:ext uri="{FF2B5EF4-FFF2-40B4-BE49-F238E27FC236}">
                <a16:creationId xmlns:a16="http://schemas.microsoft.com/office/drawing/2014/main" id="{D2FCB774-9941-CC43-AC96-C087DABF8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7067" y="4019647"/>
            <a:ext cx="4092622" cy="27456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F16C8D1-72FC-7247-ABB7-0EADE52451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8943" y="1853602"/>
            <a:ext cx="3850746" cy="2166045"/>
          </a:xfrm>
          <a:prstGeom prst="rect">
            <a:avLst/>
          </a:prstGeom>
        </p:spPr>
      </p:pic>
      <p:sp>
        <p:nvSpPr>
          <p:cNvPr id="6" name="TextBox 5">
            <a:extLst>
              <a:ext uri="{FF2B5EF4-FFF2-40B4-BE49-F238E27FC236}">
                <a16:creationId xmlns:a16="http://schemas.microsoft.com/office/drawing/2014/main" id="{044B0A6B-E491-774D-90AD-38AC754B9524}"/>
              </a:ext>
            </a:extLst>
          </p:cNvPr>
          <p:cNvSpPr txBox="1"/>
          <p:nvPr/>
        </p:nvSpPr>
        <p:spPr>
          <a:xfrm>
            <a:off x="150125" y="2088107"/>
            <a:ext cx="2486942" cy="4801314"/>
          </a:xfrm>
          <a:prstGeom prst="rect">
            <a:avLst/>
          </a:prstGeom>
          <a:noFill/>
        </p:spPr>
        <p:txBody>
          <a:bodyPr wrap="square" rtlCol="0">
            <a:spAutoFit/>
          </a:bodyPr>
          <a:lstStyle/>
          <a:p>
            <a:pPr fontAlgn="base"/>
            <a:r>
              <a:rPr lang="en-US" dirty="0"/>
              <a:t>-Over 200 services offered in a variety of categories such as Databases, Networking, Storage, Machine Learning, Analytics, etc. ​</a:t>
            </a:r>
          </a:p>
          <a:p>
            <a:pPr fontAlgn="base"/>
            <a:endParaRPr lang="en-US" dirty="0"/>
          </a:p>
          <a:p>
            <a:pPr fontAlgn="base"/>
            <a:r>
              <a:rPr lang="en-US" dirty="0"/>
              <a:t>-Go Global in minutes</a:t>
            </a:r>
          </a:p>
          <a:p>
            <a:pPr fontAlgn="base"/>
            <a:r>
              <a:rPr lang="en-US" dirty="0"/>
              <a:t>​</a:t>
            </a:r>
          </a:p>
          <a:p>
            <a:pPr fontAlgn="base"/>
            <a:r>
              <a:rPr lang="en-US" dirty="0"/>
              <a:t>-Everything is a click away!​</a:t>
            </a:r>
          </a:p>
          <a:p>
            <a:pPr fontAlgn="base"/>
            <a:endParaRPr lang="en-US" dirty="0"/>
          </a:p>
          <a:p>
            <a:pPr fontAlgn="base"/>
            <a:r>
              <a:rPr lang="en-US" dirty="0"/>
              <a:t>-Massive economies of scale for customers' benefit​</a:t>
            </a:r>
          </a:p>
          <a:p>
            <a:endParaRPr lang="en-US" dirty="0"/>
          </a:p>
        </p:txBody>
      </p:sp>
    </p:spTree>
    <p:extLst>
      <p:ext uri="{BB962C8B-B14F-4D97-AF65-F5344CB8AC3E}">
        <p14:creationId xmlns:p14="http://schemas.microsoft.com/office/powerpoint/2010/main" val="178646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13AA-1CAA-A7EF-C87D-9DFE61196AEF}"/>
              </a:ext>
            </a:extLst>
          </p:cNvPr>
          <p:cNvSpPr>
            <a:spLocks noGrp="1"/>
          </p:cNvSpPr>
          <p:nvPr>
            <p:ph type="title"/>
          </p:nvPr>
        </p:nvSpPr>
        <p:spPr/>
        <p:txBody>
          <a:bodyPr/>
          <a:lstStyle/>
          <a:p>
            <a:r>
              <a:rPr lang="en-US" dirty="0"/>
              <a:t>Airline Ticketing System overview</a:t>
            </a:r>
          </a:p>
        </p:txBody>
      </p:sp>
      <p:sp>
        <p:nvSpPr>
          <p:cNvPr id="3" name="Content Placeholder 2">
            <a:extLst>
              <a:ext uri="{FF2B5EF4-FFF2-40B4-BE49-F238E27FC236}">
                <a16:creationId xmlns:a16="http://schemas.microsoft.com/office/drawing/2014/main" id="{F2E351C4-6B56-F3C3-2BCC-0833071B3508}"/>
              </a:ext>
            </a:extLst>
          </p:cNvPr>
          <p:cNvSpPr>
            <a:spLocks noGrp="1"/>
          </p:cNvSpPr>
          <p:nvPr>
            <p:ph idx="1"/>
          </p:nvPr>
        </p:nvSpPr>
        <p:spPr>
          <a:xfrm>
            <a:off x="434235" y="2045044"/>
            <a:ext cx="5457144" cy="3751972"/>
          </a:xfrm>
        </p:spPr>
        <p:txBody>
          <a:bodyPr>
            <a:normAutofit fontScale="92500" lnSpcReduction="20000"/>
          </a:bodyPr>
          <a:lstStyle/>
          <a:p>
            <a:endParaRPr lang="en-US" sz="1700" dirty="0">
              <a:solidFill>
                <a:schemeClr val="tx1"/>
              </a:solidFill>
            </a:endParaRPr>
          </a:p>
          <a:p>
            <a:pPr marL="0" indent="0" fontAlgn="base">
              <a:buNone/>
            </a:pPr>
            <a:r>
              <a:rPr lang="en-US" sz="1900" b="1" u="sng" dirty="0">
                <a:solidFill>
                  <a:schemeClr val="tx1"/>
                </a:solidFill>
              </a:rPr>
              <a:t>Business objective:</a:t>
            </a:r>
          </a:p>
          <a:p>
            <a:pPr marL="0" fontAlgn="base"/>
            <a:r>
              <a:rPr lang="en-US" sz="1900" dirty="0">
                <a:solidFill>
                  <a:schemeClr val="tx1"/>
                </a:solidFill>
              </a:rPr>
              <a:t>Develop an airline ticketing system which adheres to the 6 pillars of well-architected framework.</a:t>
            </a:r>
          </a:p>
          <a:p>
            <a:pPr marL="0" indent="0" fontAlgn="base">
              <a:buNone/>
            </a:pPr>
            <a:endParaRPr lang="en-US" sz="1900" dirty="0">
              <a:solidFill>
                <a:schemeClr val="tx1"/>
              </a:solidFill>
            </a:endParaRPr>
          </a:p>
          <a:p>
            <a:pPr marL="0" indent="0" fontAlgn="base">
              <a:buFont typeface="Wingdings 2" panose="05020102010507070707" pitchFamily="18" charset="2"/>
              <a:buNone/>
            </a:pPr>
            <a:r>
              <a:rPr lang="en-US" sz="1900" b="1" u="sng" dirty="0">
                <a:solidFill>
                  <a:schemeClr val="tx1"/>
                </a:solidFill>
              </a:rPr>
              <a:t>Challenges:</a:t>
            </a:r>
          </a:p>
          <a:p>
            <a:pPr marL="0" fontAlgn="base"/>
            <a:r>
              <a:rPr lang="en-US" sz="1900" dirty="0">
                <a:solidFill>
                  <a:schemeClr val="tx1"/>
                </a:solidFill>
              </a:rPr>
              <a:t>Limited seats per flight</a:t>
            </a:r>
          </a:p>
          <a:p>
            <a:pPr marL="0" fontAlgn="base"/>
            <a:r>
              <a:rPr lang="en-US" sz="1900" dirty="0">
                <a:solidFill>
                  <a:schemeClr val="tx1"/>
                </a:solidFill>
              </a:rPr>
              <a:t>Handling users concurrently requesting for the same seat</a:t>
            </a:r>
          </a:p>
          <a:p>
            <a:pPr marL="0" fontAlgn="base"/>
            <a:r>
              <a:rPr lang="en-US" sz="1900" dirty="0">
                <a:solidFill>
                  <a:schemeClr val="tx1"/>
                </a:solidFill>
              </a:rPr>
              <a:t>Payment failure scenarios</a:t>
            </a:r>
          </a:p>
          <a:p>
            <a:pPr marL="0" fontAlgn="base"/>
            <a:r>
              <a:rPr lang="en-US" sz="1900" dirty="0">
                <a:solidFill>
                  <a:schemeClr val="tx1"/>
                </a:solidFill>
              </a:rPr>
              <a:t>Handling booking cancellations and refunds</a:t>
            </a:r>
          </a:p>
          <a:p>
            <a:pPr marL="0" indent="0" fontAlgn="base">
              <a:buNone/>
            </a:pPr>
            <a:endParaRPr lang="en-US" sz="1900" dirty="0">
              <a:solidFill>
                <a:schemeClr val="tx1"/>
              </a:solidFill>
            </a:endParaRPr>
          </a:p>
          <a:p>
            <a:pPr marL="0" indent="0" fontAlgn="base">
              <a:buNone/>
            </a:pPr>
            <a:endParaRPr lang="en-US" sz="1900" dirty="0">
              <a:solidFill>
                <a:schemeClr val="tx1"/>
              </a:solidFill>
            </a:endParaRPr>
          </a:p>
          <a:p>
            <a:pPr marL="0" indent="0">
              <a:buNone/>
            </a:pPr>
            <a:endParaRPr lang="en-US" sz="1300" dirty="0"/>
          </a:p>
        </p:txBody>
      </p:sp>
      <p:sp>
        <p:nvSpPr>
          <p:cNvPr id="4" name="Content Placeholder 2">
            <a:extLst>
              <a:ext uri="{FF2B5EF4-FFF2-40B4-BE49-F238E27FC236}">
                <a16:creationId xmlns:a16="http://schemas.microsoft.com/office/drawing/2014/main" id="{E5D71D2B-B86E-189A-B7F8-C63905E6579E}"/>
              </a:ext>
            </a:extLst>
          </p:cNvPr>
          <p:cNvSpPr txBox="1">
            <a:spLocks/>
          </p:cNvSpPr>
          <p:nvPr/>
        </p:nvSpPr>
        <p:spPr>
          <a:xfrm>
            <a:off x="6049222" y="2045044"/>
            <a:ext cx="6142778" cy="4665999"/>
          </a:xfrm>
          <a:prstGeom prst="rect">
            <a:avLst/>
          </a:prstGeom>
        </p:spPr>
        <p:txBody>
          <a:bodyPr vert="horz" lIns="91440" tIns="45720" rIns="91440" bIns="45720" rtlCol="0" anchor="ctr">
            <a:normAutofit fontScale="4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4300" b="1" u="sng" dirty="0">
                <a:solidFill>
                  <a:schemeClr val="tx1"/>
                </a:solidFill>
              </a:rPr>
              <a:t>Functional requirements:</a:t>
            </a:r>
          </a:p>
          <a:p>
            <a:r>
              <a:rPr lang="en-US" sz="4300" dirty="0">
                <a:solidFill>
                  <a:schemeClr val="tx1"/>
                </a:solidFill>
              </a:rPr>
              <a:t>Search for a flight</a:t>
            </a:r>
          </a:p>
          <a:p>
            <a:r>
              <a:rPr lang="en-US" sz="4300" dirty="0">
                <a:solidFill>
                  <a:schemeClr val="tx1"/>
                </a:solidFill>
              </a:rPr>
              <a:t>Secure login for customers</a:t>
            </a:r>
          </a:p>
          <a:p>
            <a:r>
              <a:rPr lang="en-US" sz="4300" dirty="0">
                <a:solidFill>
                  <a:schemeClr val="tx1"/>
                </a:solidFill>
              </a:rPr>
              <a:t>Book tickets</a:t>
            </a:r>
          </a:p>
          <a:p>
            <a:r>
              <a:rPr lang="en-US" sz="4300" dirty="0">
                <a:solidFill>
                  <a:schemeClr val="tx1"/>
                </a:solidFill>
              </a:rPr>
              <a:t>Payment through third party payment gateway</a:t>
            </a:r>
          </a:p>
          <a:p>
            <a:r>
              <a:rPr lang="en-US" sz="4300" dirty="0">
                <a:solidFill>
                  <a:schemeClr val="tx1"/>
                </a:solidFill>
              </a:rPr>
              <a:t>View flight information</a:t>
            </a:r>
          </a:p>
          <a:p>
            <a:r>
              <a:rPr lang="en-US" sz="4300" dirty="0">
                <a:solidFill>
                  <a:schemeClr val="tx1"/>
                </a:solidFill>
              </a:rPr>
              <a:t>Notification system – flight status and itinerary</a:t>
            </a:r>
          </a:p>
          <a:p>
            <a:pPr marL="0" indent="0">
              <a:buNone/>
            </a:pPr>
            <a:endParaRPr lang="en-US" sz="4300" dirty="0">
              <a:solidFill>
                <a:schemeClr val="tx1"/>
              </a:solidFill>
            </a:endParaRPr>
          </a:p>
          <a:p>
            <a:pPr marL="0" indent="0">
              <a:buNone/>
            </a:pPr>
            <a:r>
              <a:rPr lang="en-US" sz="4300" b="1" u="sng" dirty="0">
                <a:solidFill>
                  <a:schemeClr val="tx1"/>
                </a:solidFill>
              </a:rPr>
              <a:t>Non-functional requirements:</a:t>
            </a:r>
          </a:p>
          <a:p>
            <a:r>
              <a:rPr lang="en-US" sz="4300" dirty="0">
                <a:solidFill>
                  <a:schemeClr val="tx1"/>
                </a:solidFill>
              </a:rPr>
              <a:t>Highly available flight search system</a:t>
            </a:r>
          </a:p>
          <a:p>
            <a:r>
              <a:rPr lang="en-US" sz="4300" dirty="0">
                <a:solidFill>
                  <a:schemeClr val="tx1"/>
                </a:solidFill>
              </a:rPr>
              <a:t>Highly available booking system capable of serializing requests from concurrent users</a:t>
            </a:r>
          </a:p>
          <a:p>
            <a:r>
              <a:rPr lang="en-US" sz="4300" dirty="0">
                <a:solidFill>
                  <a:schemeClr val="tx1"/>
                </a:solidFill>
              </a:rPr>
              <a:t>Data management and archival </a:t>
            </a:r>
          </a:p>
          <a:p>
            <a:r>
              <a:rPr lang="en-US" sz="4300" dirty="0">
                <a:solidFill>
                  <a:schemeClr val="tx1"/>
                </a:solidFill>
              </a:rPr>
              <a:t>Low latency system to handle bookings from around the world</a:t>
            </a:r>
          </a:p>
          <a:p>
            <a:endParaRPr lang="en-US" dirty="0"/>
          </a:p>
        </p:txBody>
      </p:sp>
    </p:spTree>
    <p:extLst>
      <p:ext uri="{BB962C8B-B14F-4D97-AF65-F5344CB8AC3E}">
        <p14:creationId xmlns:p14="http://schemas.microsoft.com/office/powerpoint/2010/main" val="1107499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36">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76013AA-1CAA-A7EF-C87D-9DFE61196AEF}"/>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dirty="0">
                <a:solidFill>
                  <a:srgbClr val="FFFFFF"/>
                </a:solidFill>
              </a:rPr>
              <a:t>Airline Ticketing System Full Architecture Diagram</a:t>
            </a:r>
          </a:p>
        </p:txBody>
      </p:sp>
      <p:pic>
        <p:nvPicPr>
          <p:cNvPr id="7" name="Picture 6">
            <a:extLst>
              <a:ext uri="{FF2B5EF4-FFF2-40B4-BE49-F238E27FC236}">
                <a16:creationId xmlns:a16="http://schemas.microsoft.com/office/drawing/2014/main" id="{D80A01D2-3B44-4B4F-30BE-C779BBA2935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2684" y="868492"/>
            <a:ext cx="7772398" cy="5377480"/>
          </a:xfrm>
          <a:prstGeom prst="rect">
            <a:avLst/>
          </a:prstGeom>
        </p:spPr>
      </p:pic>
    </p:spTree>
    <p:extLst>
      <p:ext uri="{BB962C8B-B14F-4D97-AF65-F5344CB8AC3E}">
        <p14:creationId xmlns:p14="http://schemas.microsoft.com/office/powerpoint/2010/main" val="41881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DAD4-C48B-E4F9-4739-9C549414D17B}"/>
              </a:ext>
            </a:extLst>
          </p:cNvPr>
          <p:cNvSpPr>
            <a:spLocks noGrp="1"/>
          </p:cNvSpPr>
          <p:nvPr>
            <p:ph type="title"/>
          </p:nvPr>
        </p:nvSpPr>
        <p:spPr/>
        <p:txBody>
          <a:bodyPr/>
          <a:lstStyle/>
          <a:p>
            <a:r>
              <a:rPr lang="en-US" dirty="0"/>
              <a:t>Well-Architected Framework Overview</a:t>
            </a:r>
          </a:p>
        </p:txBody>
      </p:sp>
      <p:pic>
        <p:nvPicPr>
          <p:cNvPr id="9" name="Content Placeholder 8">
            <a:extLst>
              <a:ext uri="{FF2B5EF4-FFF2-40B4-BE49-F238E27FC236}">
                <a16:creationId xmlns:a16="http://schemas.microsoft.com/office/drawing/2014/main" id="{2980E74F-A590-E453-B74D-54EDBF8FBA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5604" y="2181225"/>
            <a:ext cx="7400791" cy="3678238"/>
          </a:xfrm>
        </p:spPr>
      </p:pic>
    </p:spTree>
    <p:extLst>
      <p:ext uri="{BB962C8B-B14F-4D97-AF65-F5344CB8AC3E}">
        <p14:creationId xmlns:p14="http://schemas.microsoft.com/office/powerpoint/2010/main" val="248436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DAD4-C48B-E4F9-4739-9C549414D17B}"/>
              </a:ext>
            </a:extLst>
          </p:cNvPr>
          <p:cNvSpPr>
            <a:spLocks noGrp="1"/>
          </p:cNvSpPr>
          <p:nvPr>
            <p:ph type="title"/>
          </p:nvPr>
        </p:nvSpPr>
        <p:spPr/>
        <p:txBody>
          <a:bodyPr/>
          <a:lstStyle/>
          <a:p>
            <a:r>
              <a:rPr lang="en-US" dirty="0"/>
              <a:t>Pillar 1: Operational Excellence</a:t>
            </a:r>
          </a:p>
        </p:txBody>
      </p:sp>
      <p:sp>
        <p:nvSpPr>
          <p:cNvPr id="5" name="TextBox 4">
            <a:extLst>
              <a:ext uri="{FF2B5EF4-FFF2-40B4-BE49-F238E27FC236}">
                <a16:creationId xmlns:a16="http://schemas.microsoft.com/office/drawing/2014/main" id="{8682F78E-4A78-7E5D-2D7B-69F73BC59C50}"/>
              </a:ext>
            </a:extLst>
          </p:cNvPr>
          <p:cNvSpPr txBox="1"/>
          <p:nvPr/>
        </p:nvSpPr>
        <p:spPr>
          <a:xfrm>
            <a:off x="424543" y="2145110"/>
            <a:ext cx="11310257" cy="646331"/>
          </a:xfrm>
          <a:prstGeom prst="rect">
            <a:avLst/>
          </a:prstGeom>
          <a:noFill/>
        </p:spPr>
        <p:txBody>
          <a:bodyPr wrap="square" rtlCol="0">
            <a:spAutoFit/>
          </a:bodyPr>
          <a:lstStyle/>
          <a:p>
            <a:pPr fontAlgn="base"/>
            <a:r>
              <a:rPr lang="en-US" dirty="0"/>
              <a:t>It refers to the ability to run and monitor systems to deliver business value, and to continually improve processes and procedures.</a:t>
            </a:r>
          </a:p>
        </p:txBody>
      </p:sp>
      <p:sp>
        <p:nvSpPr>
          <p:cNvPr id="6" name="TextBox 5">
            <a:extLst>
              <a:ext uri="{FF2B5EF4-FFF2-40B4-BE49-F238E27FC236}">
                <a16:creationId xmlns:a16="http://schemas.microsoft.com/office/drawing/2014/main" id="{778BEEFE-E954-A3A8-6424-FC71A9E02CCA}"/>
              </a:ext>
            </a:extLst>
          </p:cNvPr>
          <p:cNvSpPr txBox="1"/>
          <p:nvPr/>
        </p:nvSpPr>
        <p:spPr>
          <a:xfrm>
            <a:off x="430479" y="3105834"/>
            <a:ext cx="4315016" cy="646331"/>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Perform operations as code</a:t>
            </a:r>
          </a:p>
          <a:p>
            <a:pPr marL="285750" indent="-285750">
              <a:buClr>
                <a:schemeClr val="accent2"/>
              </a:buClr>
              <a:buSzPct val="92000"/>
              <a:buFont typeface="Wingdings" pitchFamily="2" charset="2"/>
              <a:buChar char="§"/>
            </a:pPr>
            <a:r>
              <a:rPr lang="en-US" dirty="0"/>
              <a:t>Make frequent, small, reversible changes</a:t>
            </a:r>
          </a:p>
        </p:txBody>
      </p:sp>
      <p:sp>
        <p:nvSpPr>
          <p:cNvPr id="10" name="TextBox 9">
            <a:extLst>
              <a:ext uri="{FF2B5EF4-FFF2-40B4-BE49-F238E27FC236}">
                <a16:creationId xmlns:a16="http://schemas.microsoft.com/office/drawing/2014/main" id="{FE5ACB1E-B0FA-E3F2-CBA3-A0D4B26E7498}"/>
              </a:ext>
            </a:extLst>
          </p:cNvPr>
          <p:cNvSpPr txBox="1"/>
          <p:nvPr/>
        </p:nvSpPr>
        <p:spPr>
          <a:xfrm>
            <a:off x="1685464" y="4350104"/>
            <a:ext cx="2835283" cy="369332"/>
          </a:xfrm>
          <a:prstGeom prst="rect">
            <a:avLst/>
          </a:prstGeom>
          <a:noFill/>
        </p:spPr>
        <p:txBody>
          <a:bodyPr wrap="square" rtlCol="0">
            <a:spAutoFit/>
          </a:bodyPr>
          <a:lstStyle/>
          <a:p>
            <a:r>
              <a:rPr lang="en-US" dirty="0">
                <a:solidFill>
                  <a:srgbClr val="1F1F1F"/>
                </a:solidFill>
                <a:latin typeface="Google Sans"/>
              </a:rPr>
              <a:t>AWS Cloud Formation </a:t>
            </a:r>
          </a:p>
        </p:txBody>
      </p:sp>
      <p:sp>
        <p:nvSpPr>
          <p:cNvPr id="11" name="TextBox 10">
            <a:extLst>
              <a:ext uri="{FF2B5EF4-FFF2-40B4-BE49-F238E27FC236}">
                <a16:creationId xmlns:a16="http://schemas.microsoft.com/office/drawing/2014/main" id="{9FCF1826-DAC4-7829-1DF2-7A04F445343A}"/>
              </a:ext>
            </a:extLst>
          </p:cNvPr>
          <p:cNvSpPr txBox="1"/>
          <p:nvPr/>
        </p:nvSpPr>
        <p:spPr>
          <a:xfrm>
            <a:off x="8947600" y="4334746"/>
            <a:ext cx="2835283" cy="369332"/>
          </a:xfrm>
          <a:prstGeom prst="rect">
            <a:avLst/>
          </a:prstGeom>
          <a:noFill/>
        </p:spPr>
        <p:txBody>
          <a:bodyPr wrap="square" rtlCol="0">
            <a:spAutoFit/>
          </a:bodyPr>
          <a:lstStyle/>
          <a:p>
            <a:r>
              <a:rPr lang="en-US" dirty="0">
                <a:solidFill>
                  <a:srgbClr val="1F1F1F"/>
                </a:solidFill>
                <a:latin typeface="Google Sans"/>
              </a:rPr>
              <a:t>AWS Cloud watc</a:t>
            </a:r>
            <a:r>
              <a:rPr lang="en-US" dirty="0"/>
              <a:t>h</a:t>
            </a:r>
          </a:p>
        </p:txBody>
      </p:sp>
      <p:sp>
        <p:nvSpPr>
          <p:cNvPr id="12" name="TextBox 11">
            <a:extLst>
              <a:ext uri="{FF2B5EF4-FFF2-40B4-BE49-F238E27FC236}">
                <a16:creationId xmlns:a16="http://schemas.microsoft.com/office/drawing/2014/main" id="{A26A7235-2531-8BB0-1CB7-4FD0B02ECA1E}"/>
              </a:ext>
            </a:extLst>
          </p:cNvPr>
          <p:cNvSpPr txBox="1"/>
          <p:nvPr/>
        </p:nvSpPr>
        <p:spPr>
          <a:xfrm>
            <a:off x="8899517" y="5612357"/>
            <a:ext cx="2835283" cy="369332"/>
          </a:xfrm>
          <a:prstGeom prst="rect">
            <a:avLst/>
          </a:prstGeom>
          <a:noFill/>
        </p:spPr>
        <p:txBody>
          <a:bodyPr wrap="square" rtlCol="0">
            <a:spAutoFit/>
          </a:bodyPr>
          <a:lstStyle/>
          <a:p>
            <a:r>
              <a:rPr lang="en-US" dirty="0">
                <a:solidFill>
                  <a:srgbClr val="1F1F1F"/>
                </a:solidFill>
                <a:latin typeface="Google Sans"/>
              </a:rPr>
              <a:t>AWS Cloud trail</a:t>
            </a:r>
          </a:p>
        </p:txBody>
      </p:sp>
      <p:sp>
        <p:nvSpPr>
          <p:cNvPr id="14" name="TextBox 13">
            <a:extLst>
              <a:ext uri="{FF2B5EF4-FFF2-40B4-BE49-F238E27FC236}">
                <a16:creationId xmlns:a16="http://schemas.microsoft.com/office/drawing/2014/main" id="{92F3B9EF-D430-70FF-E471-89DF3EE194F1}"/>
              </a:ext>
            </a:extLst>
          </p:cNvPr>
          <p:cNvSpPr txBox="1"/>
          <p:nvPr/>
        </p:nvSpPr>
        <p:spPr>
          <a:xfrm>
            <a:off x="7446507" y="3105834"/>
            <a:ext cx="4425703" cy="923330"/>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Anticipate failure</a:t>
            </a:r>
          </a:p>
          <a:p>
            <a:pPr marL="285750" indent="-285750">
              <a:buClr>
                <a:schemeClr val="accent2"/>
              </a:buClr>
              <a:buSzPct val="92000"/>
              <a:buFont typeface="Wingdings" pitchFamily="2" charset="2"/>
              <a:buChar char="§"/>
            </a:pPr>
            <a:r>
              <a:rPr lang="en-US" dirty="0"/>
              <a:t>Refine operations procedures frequently</a:t>
            </a:r>
          </a:p>
          <a:p>
            <a:pPr marL="285750" indent="-285750">
              <a:buClr>
                <a:schemeClr val="accent2"/>
              </a:buClr>
              <a:buSzPct val="92000"/>
              <a:buFont typeface="Wingdings" pitchFamily="2" charset="2"/>
              <a:buChar char="§"/>
            </a:pPr>
            <a:r>
              <a:rPr lang="en-US" dirty="0"/>
              <a:t>Learn from all operational failures</a:t>
            </a:r>
          </a:p>
        </p:txBody>
      </p:sp>
      <p:pic>
        <p:nvPicPr>
          <p:cNvPr id="4" name="Picture 3" descr="Icon&#10;&#10;Description automatically generated">
            <a:extLst>
              <a:ext uri="{FF2B5EF4-FFF2-40B4-BE49-F238E27FC236}">
                <a16:creationId xmlns:a16="http://schemas.microsoft.com/office/drawing/2014/main" id="{9486B154-DA1C-BF01-4C19-BE072E587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80" y="3951478"/>
            <a:ext cx="1254984" cy="1196950"/>
          </a:xfrm>
          <a:prstGeom prst="rect">
            <a:avLst/>
          </a:prstGeom>
        </p:spPr>
      </p:pic>
      <p:pic>
        <p:nvPicPr>
          <p:cNvPr id="8" name="Picture 7" descr="Icon&#10;&#10;Description automatically generated">
            <a:extLst>
              <a:ext uri="{FF2B5EF4-FFF2-40B4-BE49-F238E27FC236}">
                <a16:creationId xmlns:a16="http://schemas.microsoft.com/office/drawing/2014/main" id="{5916A2D2-CF26-551D-C245-DC27F04FE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8619" y="4086374"/>
            <a:ext cx="981421" cy="977717"/>
          </a:xfrm>
          <a:prstGeom prst="rect">
            <a:avLst/>
          </a:prstGeom>
        </p:spPr>
      </p:pic>
      <p:pic>
        <p:nvPicPr>
          <p:cNvPr id="13" name="Picture 12" descr="A picture containing chart&#10;&#10;Description automatically generated">
            <a:extLst>
              <a:ext uri="{FF2B5EF4-FFF2-40B4-BE49-F238E27FC236}">
                <a16:creationId xmlns:a16="http://schemas.microsoft.com/office/drawing/2014/main" id="{57AEC25F-0D31-74A1-6D71-33F46C01DB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8940" y="5308165"/>
            <a:ext cx="981100" cy="977717"/>
          </a:xfrm>
          <a:prstGeom prst="rect">
            <a:avLst/>
          </a:prstGeom>
        </p:spPr>
      </p:pic>
    </p:spTree>
    <p:extLst>
      <p:ext uri="{BB962C8B-B14F-4D97-AF65-F5344CB8AC3E}">
        <p14:creationId xmlns:p14="http://schemas.microsoft.com/office/powerpoint/2010/main" val="390538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DAD4-C48B-E4F9-4739-9C549414D17B}"/>
              </a:ext>
            </a:extLst>
          </p:cNvPr>
          <p:cNvSpPr>
            <a:spLocks noGrp="1"/>
          </p:cNvSpPr>
          <p:nvPr>
            <p:ph type="title"/>
          </p:nvPr>
        </p:nvSpPr>
        <p:spPr/>
        <p:txBody>
          <a:bodyPr/>
          <a:lstStyle/>
          <a:p>
            <a:pPr marL="457200" indent="-457200">
              <a:buFont typeface="Wingdings" pitchFamily="2" charset="2"/>
              <a:buChar char="§"/>
            </a:pPr>
            <a:r>
              <a:rPr lang="en-US" dirty="0"/>
              <a:t>Pillar 2: Security</a:t>
            </a:r>
          </a:p>
        </p:txBody>
      </p:sp>
      <p:sp>
        <p:nvSpPr>
          <p:cNvPr id="3" name="Content Placeholder 2">
            <a:extLst>
              <a:ext uri="{FF2B5EF4-FFF2-40B4-BE49-F238E27FC236}">
                <a16:creationId xmlns:a16="http://schemas.microsoft.com/office/drawing/2014/main" id="{D65928F6-B8CB-B2E2-ADCE-A016FA0AB971}"/>
              </a:ext>
            </a:extLst>
          </p:cNvPr>
          <p:cNvSpPr>
            <a:spLocks noGrp="1"/>
          </p:cNvSpPr>
          <p:nvPr>
            <p:ph idx="1"/>
          </p:nvPr>
        </p:nvSpPr>
        <p:spPr/>
        <p:txBody>
          <a:bodyPr/>
          <a:lstStyle/>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p:txBody>
      </p:sp>
      <p:sp>
        <p:nvSpPr>
          <p:cNvPr id="5" name="TextBox 4">
            <a:extLst>
              <a:ext uri="{FF2B5EF4-FFF2-40B4-BE49-F238E27FC236}">
                <a16:creationId xmlns:a16="http://schemas.microsoft.com/office/drawing/2014/main" id="{0373A75B-291B-8B27-B758-8FB51ECB3FF6}"/>
              </a:ext>
            </a:extLst>
          </p:cNvPr>
          <p:cNvSpPr txBox="1"/>
          <p:nvPr/>
        </p:nvSpPr>
        <p:spPr>
          <a:xfrm>
            <a:off x="4737142" y="3041722"/>
            <a:ext cx="3243942" cy="369332"/>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Enable traceability</a:t>
            </a:r>
          </a:p>
        </p:txBody>
      </p:sp>
      <p:sp>
        <p:nvSpPr>
          <p:cNvPr id="6" name="TextBox 5">
            <a:extLst>
              <a:ext uri="{FF2B5EF4-FFF2-40B4-BE49-F238E27FC236}">
                <a16:creationId xmlns:a16="http://schemas.microsoft.com/office/drawing/2014/main" id="{9EC9C4A6-2118-4229-9B5C-8751ACAD3DEF}"/>
              </a:ext>
            </a:extLst>
          </p:cNvPr>
          <p:cNvSpPr txBox="1"/>
          <p:nvPr/>
        </p:nvSpPr>
        <p:spPr>
          <a:xfrm>
            <a:off x="420900" y="3088581"/>
            <a:ext cx="3556565" cy="646331"/>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Implement a strong identity foundation</a:t>
            </a:r>
          </a:p>
        </p:txBody>
      </p:sp>
      <p:sp>
        <p:nvSpPr>
          <p:cNvPr id="7" name="TextBox 6">
            <a:extLst>
              <a:ext uri="{FF2B5EF4-FFF2-40B4-BE49-F238E27FC236}">
                <a16:creationId xmlns:a16="http://schemas.microsoft.com/office/drawing/2014/main" id="{41CE46AD-C05F-E56E-BA60-231A26F8BBF8}"/>
              </a:ext>
            </a:extLst>
          </p:cNvPr>
          <p:cNvSpPr txBox="1"/>
          <p:nvPr/>
        </p:nvSpPr>
        <p:spPr>
          <a:xfrm>
            <a:off x="8301951" y="3013474"/>
            <a:ext cx="3243942" cy="369332"/>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Apply security at all layers</a:t>
            </a:r>
          </a:p>
        </p:txBody>
      </p:sp>
      <p:sp>
        <p:nvSpPr>
          <p:cNvPr id="8" name="TextBox 7">
            <a:extLst>
              <a:ext uri="{FF2B5EF4-FFF2-40B4-BE49-F238E27FC236}">
                <a16:creationId xmlns:a16="http://schemas.microsoft.com/office/drawing/2014/main" id="{10592C65-1689-FD73-C180-85EBEE510124}"/>
              </a:ext>
            </a:extLst>
          </p:cNvPr>
          <p:cNvSpPr txBox="1"/>
          <p:nvPr/>
        </p:nvSpPr>
        <p:spPr>
          <a:xfrm>
            <a:off x="420901" y="4898999"/>
            <a:ext cx="3586073" cy="369332"/>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Automate security best practices</a:t>
            </a:r>
          </a:p>
        </p:txBody>
      </p:sp>
      <p:sp>
        <p:nvSpPr>
          <p:cNvPr id="9" name="TextBox 8">
            <a:extLst>
              <a:ext uri="{FF2B5EF4-FFF2-40B4-BE49-F238E27FC236}">
                <a16:creationId xmlns:a16="http://schemas.microsoft.com/office/drawing/2014/main" id="{F952363C-4230-7850-C49F-C37007BB7D9F}"/>
              </a:ext>
            </a:extLst>
          </p:cNvPr>
          <p:cNvSpPr txBox="1"/>
          <p:nvPr/>
        </p:nvSpPr>
        <p:spPr>
          <a:xfrm>
            <a:off x="8301951" y="3440914"/>
            <a:ext cx="3586073" cy="369332"/>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Keep people away from data</a:t>
            </a:r>
          </a:p>
        </p:txBody>
      </p:sp>
      <p:pic>
        <p:nvPicPr>
          <p:cNvPr id="11" name="Picture 10" descr="A picture containing text, sign, clipart&#10;&#10;Description automatically generated">
            <a:extLst>
              <a:ext uri="{FF2B5EF4-FFF2-40B4-BE49-F238E27FC236}">
                <a16:creationId xmlns:a16="http://schemas.microsoft.com/office/drawing/2014/main" id="{7B190530-0FBC-380C-D884-B9E723805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99" y="3836378"/>
            <a:ext cx="950708" cy="977717"/>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B0AF5D64-EF0D-5B15-4376-58AB243C3A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409" y="5568698"/>
            <a:ext cx="1106357" cy="1174291"/>
          </a:xfrm>
          <a:prstGeom prst="rect">
            <a:avLst/>
          </a:prstGeom>
        </p:spPr>
      </p:pic>
      <p:pic>
        <p:nvPicPr>
          <p:cNvPr id="15" name="Picture 14" descr="A picture containing building material, clipart&#10;&#10;Description automatically generated">
            <a:extLst>
              <a:ext uri="{FF2B5EF4-FFF2-40B4-BE49-F238E27FC236}">
                <a16:creationId xmlns:a16="http://schemas.microsoft.com/office/drawing/2014/main" id="{58932295-9139-E16B-82EA-92DB071172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777" y="5480351"/>
            <a:ext cx="1323088" cy="1174291"/>
          </a:xfrm>
          <a:prstGeom prst="rect">
            <a:avLst/>
          </a:prstGeom>
        </p:spPr>
      </p:pic>
      <p:pic>
        <p:nvPicPr>
          <p:cNvPr id="17" name="Picture 16" descr="A close-up of a logo&#10;&#10;Description automatically generated with medium confidence">
            <a:extLst>
              <a:ext uri="{FF2B5EF4-FFF2-40B4-BE49-F238E27FC236}">
                <a16:creationId xmlns:a16="http://schemas.microsoft.com/office/drawing/2014/main" id="{DC7DB0AC-B7F2-AA1C-99B7-51EE62D549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8251" y="4182174"/>
            <a:ext cx="1318940" cy="910696"/>
          </a:xfrm>
          <a:prstGeom prst="rect">
            <a:avLst/>
          </a:prstGeom>
        </p:spPr>
      </p:pic>
      <p:pic>
        <p:nvPicPr>
          <p:cNvPr id="18" name="Picture 17" descr="A picture containing chart&#10;&#10;Description automatically generated">
            <a:extLst>
              <a:ext uri="{FF2B5EF4-FFF2-40B4-BE49-F238E27FC236}">
                <a16:creationId xmlns:a16="http://schemas.microsoft.com/office/drawing/2014/main" id="{2A86A719-1DE9-A6C0-2082-FDDB6A92D0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5678" y="3734912"/>
            <a:ext cx="981100" cy="977717"/>
          </a:xfrm>
          <a:prstGeom prst="rect">
            <a:avLst/>
          </a:prstGeom>
        </p:spPr>
      </p:pic>
      <p:sp>
        <p:nvSpPr>
          <p:cNvPr id="20" name="TextBox 19">
            <a:extLst>
              <a:ext uri="{FF2B5EF4-FFF2-40B4-BE49-F238E27FC236}">
                <a16:creationId xmlns:a16="http://schemas.microsoft.com/office/drawing/2014/main" id="{91A5D592-DE1C-B16F-FA82-8B4066A9F05E}"/>
              </a:ext>
            </a:extLst>
          </p:cNvPr>
          <p:cNvSpPr txBox="1"/>
          <p:nvPr/>
        </p:nvSpPr>
        <p:spPr>
          <a:xfrm>
            <a:off x="4737142" y="4886370"/>
            <a:ext cx="3020941" cy="646331"/>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Protect data in transit and at rest</a:t>
            </a:r>
          </a:p>
        </p:txBody>
      </p:sp>
      <p:sp>
        <p:nvSpPr>
          <p:cNvPr id="21" name="TextBox 20">
            <a:extLst>
              <a:ext uri="{FF2B5EF4-FFF2-40B4-BE49-F238E27FC236}">
                <a16:creationId xmlns:a16="http://schemas.microsoft.com/office/drawing/2014/main" id="{2920D252-D230-F355-EBBF-9CBE799AC40E}"/>
              </a:ext>
            </a:extLst>
          </p:cNvPr>
          <p:cNvSpPr txBox="1"/>
          <p:nvPr/>
        </p:nvSpPr>
        <p:spPr>
          <a:xfrm>
            <a:off x="420900" y="2096869"/>
            <a:ext cx="11371748" cy="646331"/>
          </a:xfrm>
          <a:prstGeom prst="rect">
            <a:avLst/>
          </a:prstGeom>
          <a:noFill/>
        </p:spPr>
        <p:txBody>
          <a:bodyPr wrap="square" rtlCol="0">
            <a:spAutoFit/>
          </a:bodyPr>
          <a:lstStyle/>
          <a:p>
            <a:pPr>
              <a:buClr>
                <a:schemeClr val="accent2"/>
              </a:buClr>
              <a:buSzPct val="92000"/>
            </a:pPr>
            <a:r>
              <a:rPr lang="en-US" dirty="0"/>
              <a:t>It refers to the ability to protect information, systems, and assets while delivering business value through risk assessments and mitigation strategies.</a:t>
            </a:r>
          </a:p>
        </p:txBody>
      </p:sp>
      <p:sp>
        <p:nvSpPr>
          <p:cNvPr id="22" name="TextBox 21">
            <a:extLst>
              <a:ext uri="{FF2B5EF4-FFF2-40B4-BE49-F238E27FC236}">
                <a16:creationId xmlns:a16="http://schemas.microsoft.com/office/drawing/2014/main" id="{BEAD375C-BBB2-7DAE-D2AE-22E364BA67A1}"/>
              </a:ext>
            </a:extLst>
          </p:cNvPr>
          <p:cNvSpPr txBox="1"/>
          <p:nvPr/>
        </p:nvSpPr>
        <p:spPr>
          <a:xfrm>
            <a:off x="2101802" y="4147371"/>
            <a:ext cx="1529135" cy="382296"/>
          </a:xfrm>
          <a:prstGeom prst="rect">
            <a:avLst/>
          </a:prstGeom>
          <a:noFill/>
        </p:spPr>
        <p:txBody>
          <a:bodyPr wrap="square" rtlCol="0">
            <a:spAutoFit/>
          </a:bodyPr>
          <a:lstStyle/>
          <a:p>
            <a:pPr>
              <a:buClr>
                <a:schemeClr val="accent2"/>
              </a:buClr>
              <a:buSzPct val="92000"/>
            </a:pPr>
            <a:r>
              <a:rPr lang="en-US" dirty="0">
                <a:solidFill>
                  <a:srgbClr val="1F1F1F"/>
                </a:solidFill>
                <a:latin typeface="Google Sans"/>
              </a:rPr>
              <a:t>AWS IAM</a:t>
            </a:r>
          </a:p>
        </p:txBody>
      </p:sp>
      <p:sp>
        <p:nvSpPr>
          <p:cNvPr id="24" name="TextBox 23">
            <a:extLst>
              <a:ext uri="{FF2B5EF4-FFF2-40B4-BE49-F238E27FC236}">
                <a16:creationId xmlns:a16="http://schemas.microsoft.com/office/drawing/2014/main" id="{34991738-5C6F-42DD-DF12-4020E9979F34}"/>
              </a:ext>
            </a:extLst>
          </p:cNvPr>
          <p:cNvSpPr txBox="1"/>
          <p:nvPr/>
        </p:nvSpPr>
        <p:spPr>
          <a:xfrm>
            <a:off x="5360858" y="4053575"/>
            <a:ext cx="2035913" cy="369332"/>
          </a:xfrm>
          <a:prstGeom prst="rect">
            <a:avLst/>
          </a:prstGeom>
          <a:noFill/>
        </p:spPr>
        <p:txBody>
          <a:bodyPr wrap="square" rtlCol="0">
            <a:spAutoFit/>
          </a:bodyPr>
          <a:lstStyle/>
          <a:p>
            <a:pPr>
              <a:buClr>
                <a:schemeClr val="accent2"/>
              </a:buClr>
              <a:buSzPct val="92000"/>
            </a:pPr>
            <a:r>
              <a:rPr lang="en-US" dirty="0">
                <a:solidFill>
                  <a:srgbClr val="1F1F1F"/>
                </a:solidFill>
                <a:latin typeface="Google Sans"/>
              </a:rPr>
              <a:t>AWS Cloud Trail</a:t>
            </a:r>
          </a:p>
        </p:txBody>
      </p:sp>
      <p:sp>
        <p:nvSpPr>
          <p:cNvPr id="26" name="TextBox 25">
            <a:extLst>
              <a:ext uri="{FF2B5EF4-FFF2-40B4-BE49-F238E27FC236}">
                <a16:creationId xmlns:a16="http://schemas.microsoft.com/office/drawing/2014/main" id="{04A20B7F-359E-CB48-DCFF-B5F5D7658C9C}"/>
              </a:ext>
            </a:extLst>
          </p:cNvPr>
          <p:cNvSpPr txBox="1"/>
          <p:nvPr/>
        </p:nvSpPr>
        <p:spPr>
          <a:xfrm>
            <a:off x="9807191" y="4398401"/>
            <a:ext cx="1936113" cy="369332"/>
          </a:xfrm>
          <a:prstGeom prst="rect">
            <a:avLst/>
          </a:prstGeom>
          <a:noFill/>
        </p:spPr>
        <p:txBody>
          <a:bodyPr wrap="square" rtlCol="0">
            <a:spAutoFit/>
          </a:bodyPr>
          <a:lstStyle/>
          <a:p>
            <a:pPr>
              <a:buClr>
                <a:schemeClr val="accent2"/>
              </a:buClr>
              <a:buSzPct val="92000"/>
            </a:pPr>
            <a:r>
              <a:rPr lang="en-US" dirty="0">
                <a:solidFill>
                  <a:srgbClr val="1F1F1F"/>
                </a:solidFill>
                <a:latin typeface="Google Sans"/>
              </a:rPr>
              <a:t>Amazon VPC</a:t>
            </a:r>
          </a:p>
        </p:txBody>
      </p:sp>
      <p:sp>
        <p:nvSpPr>
          <p:cNvPr id="27" name="TextBox 26">
            <a:extLst>
              <a:ext uri="{FF2B5EF4-FFF2-40B4-BE49-F238E27FC236}">
                <a16:creationId xmlns:a16="http://schemas.microsoft.com/office/drawing/2014/main" id="{DAC15FC8-22CC-7D99-60D4-C8F5C095AB9F}"/>
              </a:ext>
            </a:extLst>
          </p:cNvPr>
          <p:cNvSpPr txBox="1"/>
          <p:nvPr/>
        </p:nvSpPr>
        <p:spPr>
          <a:xfrm>
            <a:off x="2101729" y="5858799"/>
            <a:ext cx="1529135" cy="369332"/>
          </a:xfrm>
          <a:prstGeom prst="rect">
            <a:avLst/>
          </a:prstGeom>
          <a:noFill/>
        </p:spPr>
        <p:txBody>
          <a:bodyPr wrap="square" rtlCol="0">
            <a:spAutoFit/>
          </a:bodyPr>
          <a:lstStyle/>
          <a:p>
            <a:pPr>
              <a:buClr>
                <a:schemeClr val="accent2"/>
              </a:buClr>
              <a:buSzPct val="92000"/>
            </a:pPr>
            <a:r>
              <a:rPr lang="en-US" dirty="0">
                <a:solidFill>
                  <a:srgbClr val="1F1F1F"/>
                </a:solidFill>
                <a:latin typeface="Google Sans"/>
              </a:rPr>
              <a:t>AWS Config</a:t>
            </a:r>
          </a:p>
        </p:txBody>
      </p:sp>
      <p:sp>
        <p:nvSpPr>
          <p:cNvPr id="28" name="TextBox 27">
            <a:extLst>
              <a:ext uri="{FF2B5EF4-FFF2-40B4-BE49-F238E27FC236}">
                <a16:creationId xmlns:a16="http://schemas.microsoft.com/office/drawing/2014/main" id="{E506A146-E711-FD78-57FA-214B94C1C9D7}"/>
              </a:ext>
            </a:extLst>
          </p:cNvPr>
          <p:cNvSpPr txBox="1"/>
          <p:nvPr/>
        </p:nvSpPr>
        <p:spPr>
          <a:xfrm>
            <a:off x="5440382" y="5894796"/>
            <a:ext cx="1705735" cy="369332"/>
          </a:xfrm>
          <a:prstGeom prst="rect">
            <a:avLst/>
          </a:prstGeom>
          <a:noFill/>
        </p:spPr>
        <p:txBody>
          <a:bodyPr wrap="square" rtlCol="0">
            <a:spAutoFit/>
          </a:bodyPr>
          <a:lstStyle/>
          <a:p>
            <a:pPr>
              <a:buClr>
                <a:schemeClr val="accent2"/>
              </a:buClr>
              <a:buSzPct val="92000"/>
            </a:pPr>
            <a:r>
              <a:rPr lang="en-US" dirty="0">
                <a:solidFill>
                  <a:srgbClr val="1F1F1F"/>
                </a:solidFill>
                <a:latin typeface="Google Sans"/>
              </a:rPr>
              <a:t>AWS KMS</a:t>
            </a:r>
          </a:p>
        </p:txBody>
      </p:sp>
    </p:spTree>
    <p:extLst>
      <p:ext uri="{BB962C8B-B14F-4D97-AF65-F5344CB8AC3E}">
        <p14:creationId xmlns:p14="http://schemas.microsoft.com/office/powerpoint/2010/main" val="332768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DAD4-C48B-E4F9-4739-9C549414D17B}"/>
              </a:ext>
            </a:extLst>
          </p:cNvPr>
          <p:cNvSpPr>
            <a:spLocks noGrp="1"/>
          </p:cNvSpPr>
          <p:nvPr>
            <p:ph type="title"/>
          </p:nvPr>
        </p:nvSpPr>
        <p:spPr/>
        <p:txBody>
          <a:bodyPr/>
          <a:lstStyle/>
          <a:p>
            <a:r>
              <a:rPr lang="en-US" dirty="0"/>
              <a:t>Pillar 3: Reliability</a:t>
            </a:r>
          </a:p>
        </p:txBody>
      </p:sp>
      <p:sp>
        <p:nvSpPr>
          <p:cNvPr id="5" name="TextBox 4">
            <a:extLst>
              <a:ext uri="{FF2B5EF4-FFF2-40B4-BE49-F238E27FC236}">
                <a16:creationId xmlns:a16="http://schemas.microsoft.com/office/drawing/2014/main" id="{969B5024-FA14-457D-1A7E-A2A5AD86D947}"/>
              </a:ext>
            </a:extLst>
          </p:cNvPr>
          <p:cNvSpPr txBox="1"/>
          <p:nvPr/>
        </p:nvSpPr>
        <p:spPr>
          <a:xfrm>
            <a:off x="436351" y="3158781"/>
            <a:ext cx="4155700" cy="2031325"/>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Automatically recover from failure</a:t>
            </a:r>
          </a:p>
          <a:p>
            <a:pPr marL="285750" indent="-285750">
              <a:buClr>
                <a:schemeClr val="accent2"/>
              </a:buClr>
              <a:buSzPct val="92000"/>
              <a:buFont typeface="Wingdings" pitchFamily="2" charset="2"/>
              <a:buChar char="§"/>
            </a:pPr>
            <a:r>
              <a:rPr lang="en-US" dirty="0"/>
              <a:t>Stop guessing capacity</a:t>
            </a:r>
          </a:p>
          <a:p>
            <a:pPr marL="285750" indent="-285750">
              <a:buClr>
                <a:schemeClr val="accent2"/>
              </a:buClr>
              <a:buSzPct val="92000"/>
              <a:buFont typeface="Wingdings" pitchFamily="2" charset="2"/>
              <a:buChar char="§"/>
            </a:pPr>
            <a:r>
              <a:rPr lang="en-US" dirty="0"/>
              <a:t>Scale horizontally to increase aggregate workload availability</a:t>
            </a:r>
          </a:p>
          <a:p>
            <a:pPr marL="285750" indent="-285750">
              <a:buFont typeface="Arial" panose="020B0604020202020204" pitchFamily="34" charset="0"/>
              <a:buChar char="•"/>
            </a:pPr>
            <a:endParaRPr lang="en-US" b="0" i="0" dirty="0">
              <a:solidFill>
                <a:srgbClr val="333333"/>
              </a:solidFill>
              <a:effectLst/>
              <a:latin typeface="AmazonEmber"/>
            </a:endParaRPr>
          </a:p>
          <a:p>
            <a:pPr marL="285750" indent="-285750">
              <a:buFont typeface="Arial" panose="020B0604020202020204" pitchFamily="34" charset="0"/>
              <a:buChar char="•"/>
            </a:pPr>
            <a:endParaRPr lang="en-US" b="0" i="0" dirty="0">
              <a:solidFill>
                <a:srgbClr val="333333"/>
              </a:solidFill>
              <a:effectLst/>
              <a:latin typeface="AmazonEmber"/>
            </a:endParaRPr>
          </a:p>
          <a:p>
            <a:endParaRPr lang="en-US" dirty="0"/>
          </a:p>
        </p:txBody>
      </p:sp>
      <p:sp>
        <p:nvSpPr>
          <p:cNvPr id="7" name="TextBox 6">
            <a:extLst>
              <a:ext uri="{FF2B5EF4-FFF2-40B4-BE49-F238E27FC236}">
                <a16:creationId xmlns:a16="http://schemas.microsoft.com/office/drawing/2014/main" id="{7F326698-B69F-72B2-2916-7E99FAD4B948}"/>
              </a:ext>
            </a:extLst>
          </p:cNvPr>
          <p:cNvSpPr txBox="1"/>
          <p:nvPr/>
        </p:nvSpPr>
        <p:spPr>
          <a:xfrm>
            <a:off x="8664363" y="3099865"/>
            <a:ext cx="4155700" cy="369332"/>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Manage change in automation</a:t>
            </a:r>
          </a:p>
        </p:txBody>
      </p:sp>
      <p:sp>
        <p:nvSpPr>
          <p:cNvPr id="8" name="TextBox 7">
            <a:extLst>
              <a:ext uri="{FF2B5EF4-FFF2-40B4-BE49-F238E27FC236}">
                <a16:creationId xmlns:a16="http://schemas.microsoft.com/office/drawing/2014/main" id="{3FAC52D0-DB3E-6806-B2C9-610AC3B1E429}"/>
              </a:ext>
            </a:extLst>
          </p:cNvPr>
          <p:cNvSpPr txBox="1"/>
          <p:nvPr/>
        </p:nvSpPr>
        <p:spPr>
          <a:xfrm>
            <a:off x="4779557" y="3099865"/>
            <a:ext cx="4155700" cy="369332"/>
          </a:xfrm>
          <a:prstGeom prst="rect">
            <a:avLst/>
          </a:prstGeom>
          <a:noFill/>
        </p:spPr>
        <p:txBody>
          <a:bodyPr wrap="square" rtlCol="0">
            <a:spAutoFit/>
          </a:bodyPr>
          <a:lstStyle/>
          <a:p>
            <a:pPr marL="285750" indent="-285750">
              <a:buClr>
                <a:schemeClr val="accent2"/>
              </a:buClr>
              <a:buSzPct val="92000"/>
              <a:buFont typeface="Wingdings" pitchFamily="2" charset="2"/>
              <a:buChar char="§"/>
            </a:pPr>
            <a:r>
              <a:rPr lang="en-US" dirty="0"/>
              <a:t>Test recovery procedures</a:t>
            </a:r>
          </a:p>
        </p:txBody>
      </p:sp>
      <p:sp>
        <p:nvSpPr>
          <p:cNvPr id="3" name="TextBox 2">
            <a:extLst>
              <a:ext uri="{FF2B5EF4-FFF2-40B4-BE49-F238E27FC236}">
                <a16:creationId xmlns:a16="http://schemas.microsoft.com/office/drawing/2014/main" id="{D4871E71-B8F1-D2EF-52A2-E4CE315940B3}"/>
              </a:ext>
            </a:extLst>
          </p:cNvPr>
          <p:cNvSpPr txBox="1"/>
          <p:nvPr/>
        </p:nvSpPr>
        <p:spPr>
          <a:xfrm>
            <a:off x="436351" y="1982648"/>
            <a:ext cx="11308702" cy="923330"/>
          </a:xfrm>
          <a:prstGeom prst="rect">
            <a:avLst/>
          </a:prstGeom>
          <a:noFill/>
        </p:spPr>
        <p:txBody>
          <a:bodyPr wrap="square" rtlCol="0">
            <a:spAutoFit/>
          </a:bodyPr>
          <a:lstStyle/>
          <a:p>
            <a:r>
              <a:rPr lang="en-US" dirty="0"/>
              <a:t>It refers to the ability of a system to recover from infrastructure or service disruptions, to dynamically acquire computing resources to meet demand, and to mitigate disruptions such as misconfigurations or transient network issues.</a:t>
            </a:r>
          </a:p>
        </p:txBody>
      </p:sp>
      <p:sp>
        <p:nvSpPr>
          <p:cNvPr id="4" name="TextBox 3">
            <a:extLst>
              <a:ext uri="{FF2B5EF4-FFF2-40B4-BE49-F238E27FC236}">
                <a16:creationId xmlns:a16="http://schemas.microsoft.com/office/drawing/2014/main" id="{8E44BFC5-E732-DA6F-87F4-B2FD9EDD4499}"/>
              </a:ext>
            </a:extLst>
          </p:cNvPr>
          <p:cNvSpPr txBox="1"/>
          <p:nvPr/>
        </p:nvSpPr>
        <p:spPr>
          <a:xfrm>
            <a:off x="718817" y="5976464"/>
            <a:ext cx="2780522" cy="382065"/>
          </a:xfrm>
          <a:prstGeom prst="rect">
            <a:avLst/>
          </a:prstGeom>
          <a:noFill/>
        </p:spPr>
        <p:txBody>
          <a:bodyPr wrap="square" rtlCol="0">
            <a:spAutoFit/>
          </a:bodyPr>
          <a:lstStyle/>
          <a:p>
            <a:r>
              <a:rPr lang="en-US" b="0" i="0" dirty="0">
                <a:solidFill>
                  <a:srgbClr val="374151"/>
                </a:solidFill>
                <a:effectLst/>
                <a:latin typeface="Söhne"/>
              </a:rPr>
              <a:t>Amazon EC2 Auto Scaling</a:t>
            </a:r>
            <a:endParaRPr lang="en-US" dirty="0"/>
          </a:p>
        </p:txBody>
      </p:sp>
      <p:sp>
        <p:nvSpPr>
          <p:cNvPr id="11" name="TextBox 10">
            <a:extLst>
              <a:ext uri="{FF2B5EF4-FFF2-40B4-BE49-F238E27FC236}">
                <a16:creationId xmlns:a16="http://schemas.microsoft.com/office/drawing/2014/main" id="{7810726E-E090-20B0-7EAF-C2794C7BF33A}"/>
              </a:ext>
            </a:extLst>
          </p:cNvPr>
          <p:cNvSpPr txBox="1"/>
          <p:nvPr/>
        </p:nvSpPr>
        <p:spPr>
          <a:xfrm>
            <a:off x="5411900" y="5989197"/>
            <a:ext cx="2272004" cy="369332"/>
          </a:xfrm>
          <a:prstGeom prst="rect">
            <a:avLst/>
          </a:prstGeom>
          <a:noFill/>
        </p:spPr>
        <p:txBody>
          <a:bodyPr wrap="square">
            <a:spAutoFit/>
          </a:bodyPr>
          <a:lstStyle/>
          <a:p>
            <a:r>
              <a:rPr lang="en-US" b="0" i="0" dirty="0">
                <a:solidFill>
                  <a:srgbClr val="374151"/>
                </a:solidFill>
                <a:effectLst/>
                <a:latin typeface="Söhne"/>
              </a:rPr>
              <a:t>Amazon CloudWatch</a:t>
            </a:r>
            <a:endParaRPr lang="en-US" dirty="0"/>
          </a:p>
        </p:txBody>
      </p:sp>
      <p:sp>
        <p:nvSpPr>
          <p:cNvPr id="16" name="TextBox 15">
            <a:extLst>
              <a:ext uri="{FF2B5EF4-FFF2-40B4-BE49-F238E27FC236}">
                <a16:creationId xmlns:a16="http://schemas.microsoft.com/office/drawing/2014/main" id="{69007C79-C1B7-545D-1D2F-84A4B1400575}"/>
              </a:ext>
            </a:extLst>
          </p:cNvPr>
          <p:cNvSpPr txBox="1"/>
          <p:nvPr/>
        </p:nvSpPr>
        <p:spPr>
          <a:xfrm>
            <a:off x="9165555" y="5989197"/>
            <a:ext cx="2439955" cy="369332"/>
          </a:xfrm>
          <a:prstGeom prst="rect">
            <a:avLst/>
          </a:prstGeom>
          <a:noFill/>
        </p:spPr>
        <p:txBody>
          <a:bodyPr wrap="square">
            <a:spAutoFit/>
          </a:bodyPr>
          <a:lstStyle/>
          <a:p>
            <a:r>
              <a:rPr lang="en-US" b="0" i="0" dirty="0">
                <a:solidFill>
                  <a:srgbClr val="374151"/>
                </a:solidFill>
                <a:effectLst/>
                <a:latin typeface="Söhne"/>
              </a:rPr>
              <a:t>AWS CloudFormation</a:t>
            </a:r>
            <a:endParaRPr lang="en-US" dirty="0"/>
          </a:p>
        </p:txBody>
      </p:sp>
      <p:pic>
        <p:nvPicPr>
          <p:cNvPr id="17" name="Picture 16" descr="Icon&#10;&#10;Description automatically generated">
            <a:extLst>
              <a:ext uri="{FF2B5EF4-FFF2-40B4-BE49-F238E27FC236}">
                <a16:creationId xmlns:a16="http://schemas.microsoft.com/office/drawing/2014/main" id="{60B0E6B8-8B24-256D-0032-DAC8C6D1E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986" y="4734139"/>
            <a:ext cx="981421" cy="977717"/>
          </a:xfrm>
          <a:prstGeom prst="rect">
            <a:avLst/>
          </a:prstGeom>
        </p:spPr>
      </p:pic>
      <p:pic>
        <p:nvPicPr>
          <p:cNvPr id="18" name="Picture 17" descr="Icon&#10;&#10;Description automatically generated">
            <a:extLst>
              <a:ext uri="{FF2B5EF4-FFF2-40B4-BE49-F238E27FC236}">
                <a16:creationId xmlns:a16="http://schemas.microsoft.com/office/drawing/2014/main" id="{EE011B6E-1DDE-728C-4455-0DB555C5E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1628" y="4546041"/>
            <a:ext cx="1350585" cy="1288130"/>
          </a:xfrm>
          <a:prstGeom prst="rect">
            <a:avLst/>
          </a:prstGeom>
        </p:spPr>
      </p:pic>
      <p:pic>
        <p:nvPicPr>
          <p:cNvPr id="20" name="Picture 19" descr="Icon&#10;&#10;Description automatically generated">
            <a:extLst>
              <a:ext uri="{FF2B5EF4-FFF2-40B4-BE49-F238E27FC236}">
                <a16:creationId xmlns:a16="http://schemas.microsoft.com/office/drawing/2014/main" id="{11C71BC4-5E9D-5ED2-750D-2750B4711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8269" y="4734139"/>
            <a:ext cx="981421" cy="1008937"/>
          </a:xfrm>
          <a:prstGeom prst="rect">
            <a:avLst/>
          </a:prstGeom>
        </p:spPr>
      </p:pic>
    </p:spTree>
    <p:extLst>
      <p:ext uri="{BB962C8B-B14F-4D97-AF65-F5344CB8AC3E}">
        <p14:creationId xmlns:p14="http://schemas.microsoft.com/office/powerpoint/2010/main" val="28260473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1092</TotalTime>
  <Words>725</Words>
  <Application>Microsoft Office PowerPoint</Application>
  <PresentationFormat>Widescreen</PresentationFormat>
  <Paragraphs>117</Paragraphs>
  <Slides>13</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AmazonEmber</vt:lpstr>
      <vt:lpstr>Arial</vt:lpstr>
      <vt:lpstr>Calibri</vt:lpstr>
      <vt:lpstr>Gill Sans MT</vt:lpstr>
      <vt:lpstr>Gill Sans MT (Headings)</vt:lpstr>
      <vt:lpstr>Google Sans</vt:lpstr>
      <vt:lpstr>Söhne</vt:lpstr>
      <vt:lpstr>Wingdings</vt:lpstr>
      <vt:lpstr>Wingdings 2</vt:lpstr>
      <vt:lpstr>Dividend</vt:lpstr>
      <vt:lpstr>Airline Ticketing System </vt:lpstr>
      <vt:lpstr>Overview of Cloud Computing</vt:lpstr>
      <vt:lpstr>Why did we choose AWS as our cloud service provider?</vt:lpstr>
      <vt:lpstr>Airline Ticketing System overview</vt:lpstr>
      <vt:lpstr>Airline Ticketing System Full Architecture Diagram</vt:lpstr>
      <vt:lpstr>Well-Architected Framework Overview</vt:lpstr>
      <vt:lpstr>Pillar 1: Operational Excellence</vt:lpstr>
      <vt:lpstr>Pillar 2: Security</vt:lpstr>
      <vt:lpstr>Pillar 3: Reliability</vt:lpstr>
      <vt:lpstr>Pillar 4: Performance Efficiency</vt:lpstr>
      <vt:lpstr>Pillar 5: Cost Optimization</vt:lpstr>
      <vt:lpstr>Pillar 6: Sustainability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Shilpa Kirubanidhi</cp:lastModifiedBy>
  <cp:revision>111</cp:revision>
  <dcterms:created xsi:type="dcterms:W3CDTF">2023-04-24T03:27:39Z</dcterms:created>
  <dcterms:modified xsi:type="dcterms:W3CDTF">2023-07-02T20:50:54Z</dcterms:modified>
</cp:coreProperties>
</file>