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Override1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78787"/>
    <a:srgbClr val="D0B6E9"/>
    <a:srgbClr val="8B2C4C"/>
    <a:srgbClr val="F3C861"/>
    <a:srgbClr val="CE29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 advTm="5000">
        <p159:morph option="byObject"/>
      </p:transition>
    </mc:Choice>
    <mc:Fallback>
      <p:transition advTm="5000">
        <p:fade/>
      </p:transition>
    </mc:Fallback>
  </mc:AlternateContent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 advTm="5000">
        <p159:morph option="byObject"/>
      </p:transition>
    </mc:Choice>
    <mc:Fallback>
      <p:transition advTm="5000">
        <p:fade/>
      </p:transition>
    </mc:Fallback>
  </mc:AlternateContent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 advTm="5000">
        <p159:morph option="byObject"/>
      </p:transition>
    </mc:Choice>
    <mc:Fallback>
      <p:transition advTm="5000">
        <p:fade/>
      </p:transition>
    </mc:Fallback>
  </mc:AlternateContent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 advTm="5000">
        <p159:morph option="byObject"/>
      </p:transition>
    </mc:Choice>
    <mc:Fallback>
      <p:transition advTm="5000">
        <p:fade/>
      </p:transition>
    </mc:Fallback>
  </mc:AlternateContent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 advTm="5000">
        <p159:morph option="byObject"/>
      </p:transition>
    </mc:Choice>
    <mc:Fallback>
      <p:transition advTm="5000">
        <p:fade/>
      </p:transition>
    </mc:Fallback>
  </mc:AlternateContent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 advTm="5000">
        <p159:morph option="byObject"/>
      </p:transition>
    </mc:Choice>
    <mc:Fallback>
      <p:transition advTm="5000">
        <p:fade/>
      </p:transition>
    </mc:Fallback>
  </mc:AlternateContent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 advTm="5000">
        <p159:morph option="byObject"/>
      </p:transition>
    </mc:Choice>
    <mc:Fallback>
      <p:transition advTm="5000">
        <p:fade/>
      </p:transition>
    </mc:Fallback>
  </mc:AlternateContent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 advTm="5000">
        <p159:morph option="byObject"/>
      </p:transition>
    </mc:Choice>
    <mc:Fallback>
      <p:transition advTm="5000">
        <p:fade/>
      </p:transition>
    </mc:Fallback>
  </mc:AlternateContent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 advTm="5000">
        <p159:morph option="byObject"/>
      </p:transition>
    </mc:Choice>
    <mc:Fallback>
      <p:transition advTm="5000">
        <p:fade/>
      </p:transition>
    </mc:Fallback>
  </mc:AlternateContent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 advTm="5000">
        <p159:morph option="byObject"/>
      </p:transition>
    </mc:Choice>
    <mc:Fallback>
      <p:transition advTm="5000">
        <p:fade/>
      </p:transition>
    </mc:Fallback>
  </mc:AlternateContent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 advTm="5000">
        <p159:morph option="byObject"/>
      </p:transition>
    </mc:Choice>
    <mc:Fallback>
      <p:transition advTm="5000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 l="-6000"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1025"/>
          <p:cNvSpPr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t>Click to edit Master title style</a:t>
            </a:r>
          </a:p>
        </p:txBody>
      </p:sp>
      <p:sp>
        <p:nvSpPr>
          <p:cNvPr id="1027" name="Text Placeholder 1026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1027"/>
          <p:cNvSpPr/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1029" name="Footer Placeholder 1028"/>
          <p:cNvSpPr/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Slide Number Placeholder 1029"/>
          <p:cNvSpPr/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 advTm="5000">
        <p159:morph option="byObject"/>
      </p:transition>
    </mc:Choice>
    <mc:Fallback>
      <p:transition advTm="5000">
        <p:fade/>
      </p:transition>
    </mc:Fallback>
  </mc:AlternateConten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78000"/>
          </a:blip>
          <a:stretch>
            <a:fillRect l="-6000"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23520"/>
            <a:ext cx="7218045" cy="850265"/>
          </a:xfrm>
        </p:spPr>
        <p:txBody>
          <a:bodyPr/>
          <a:lstStyle/>
          <a:p>
            <a:r>
              <a:rPr b="1">
                <a:solidFill>
                  <a:schemeClr val="tx1">
                    <a:lumMod val="95000"/>
                    <a:lumOff val="5000"/>
                  </a:schemeClr>
                </a:solidFill>
              </a:rPr>
              <a:t>Wine Quality Prediction</a:t>
            </a:r>
            <a:endParaRPr b="1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135890" y="1117600"/>
            <a:ext cx="6883400" cy="658495"/>
          </a:xfrm>
        </p:spPr>
        <p:txBody>
          <a:bodyPr/>
          <a:lstStyle/>
          <a:p>
            <a:r>
              <a:rPr b="1"/>
              <a:t>Using Machine Learning with Random Forest and Streamlit</a:t>
            </a:r>
            <a:endParaRPr b="1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Requires="p14" p14:dur="100" advTm="5000">
        <p15:prstTrans prst="pageCurlDouble"/>
      </p:transition>
    </mc:Choice>
    <mc:Fallback>
      <p:transition advTm="5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 l="-6000"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4095" y="274955"/>
            <a:ext cx="7115175" cy="1143000"/>
          </a:xfrm>
          <a:noFill/>
        </p:spPr>
        <p:txBody>
          <a:bodyPr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sz="6000">
                <a:ln/>
                <a:solidFill>
                  <a:srgbClr val="FFFF00"/>
                </a:solidFill>
                <a:effectLst/>
                <a:latin typeface="Cascadia Code ExtraLight" panose="020B0609020000020004" charset="0"/>
                <a:cs typeface="Cascadia Code ExtraLight" panose="020B0609020000020004" charset="0"/>
              </a:rPr>
              <a:t>Introduction</a:t>
            </a:r>
            <a:endParaRPr sz="6000">
              <a:ln/>
              <a:solidFill>
                <a:srgbClr val="FFFF00"/>
              </a:solidFill>
              <a:effectLst/>
              <a:latin typeface="Cascadia Code ExtraLight" panose="020B0609020000020004" charset="0"/>
              <a:cs typeface="Cascadia Code ExtraLight" panose="020B06090200000200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2715" y="1801495"/>
            <a:ext cx="5999480" cy="4927600"/>
          </a:xfrm>
        </p:spPr>
        <p:txBody>
          <a:bodyPr/>
          <a:lstStyle/>
          <a:p>
            <a:r>
              <a:rPr>
                <a:solidFill>
                  <a:schemeClr val="bg1"/>
                </a:solidFill>
                <a:latin typeface="Bahnschrift Light" panose="020B0502040204020203" charset="0"/>
                <a:cs typeface="Bahnschrift Light" panose="020B0502040204020203" charset="0"/>
              </a:rPr>
              <a:t>This project aims to predict the quality of wine based on various chemical properties.</a:t>
            </a:r>
            <a:endParaRPr>
              <a:solidFill>
                <a:schemeClr val="bg1"/>
              </a:solidFill>
              <a:latin typeface="Bahnschrift Light" panose="020B0502040204020203" charset="0"/>
              <a:cs typeface="Bahnschrift Light" panose="020B0502040204020203" charset="0"/>
            </a:endParaRPr>
          </a:p>
          <a:p>
            <a:r>
              <a:rPr>
                <a:solidFill>
                  <a:schemeClr val="bg1"/>
                </a:solidFill>
                <a:latin typeface="Bahnschrift Light" panose="020B0502040204020203" charset="0"/>
                <a:cs typeface="Bahnschrift Light" panose="020B0502040204020203" charset="0"/>
              </a:rPr>
              <a:t>The model is trained using a Random Forest classifier and deployed using a Streamlit web app.</a:t>
            </a:r>
            <a:endParaRPr>
              <a:solidFill>
                <a:schemeClr val="bg1"/>
              </a:solidFill>
              <a:latin typeface="Bahnschrift Light" panose="020B0502040204020203" charset="0"/>
              <a:cs typeface="Bahnschrift Light" panose="020B0502040204020203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5000">
        <p15:prstTrans prst="pageCurlDouble"/>
      </p:transition>
    </mc:Choice>
    <mc:Fallback>
      <p:transition spd="slow" advTm="5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buClrTx/>
              <a:buSzTx/>
              <a:buFontTx/>
            </a:pPr>
            <a:r>
              <a:rPr sz="4800">
                <a:solidFill>
                  <a:srgbClr val="FFFF00"/>
                </a:solidFill>
                <a:effectLst/>
                <a:latin typeface="Cascadia Code ExtraLight" panose="020B0609020000020004" charset="0"/>
                <a:cs typeface="Cascadia Code ExtraLight" panose="020B0609020000020004" charset="0"/>
              </a:rPr>
              <a:t>Data Preparation</a:t>
            </a:r>
            <a:endParaRPr sz="4800">
              <a:solidFill>
                <a:srgbClr val="FFFF00"/>
              </a:solidFill>
              <a:effectLst/>
              <a:latin typeface="Cascadia Code ExtraLight" panose="020B0609020000020004" charset="0"/>
              <a:cs typeface="Cascadia Code ExtraLight" panose="020B06090200000200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9550" y="1417955"/>
            <a:ext cx="6155055" cy="5113020"/>
          </a:xfrm>
        </p:spPr>
        <p:txBody>
          <a:bodyPr/>
          <a:lstStyle/>
          <a:p>
            <a:r>
              <a:rPr>
                <a:solidFill>
                  <a:schemeClr val="bg1"/>
                </a:solidFill>
                <a:latin typeface="Bahnschrift Light" panose="020B0502040204020203" charset="0"/>
                <a:cs typeface="Bahnschrift Light" panose="020B0502040204020203" charset="0"/>
              </a:rPr>
              <a:t> Loaded the dataset 'WineQT.csv'.</a:t>
            </a:r>
            <a:endParaRPr>
              <a:solidFill>
                <a:schemeClr val="bg1"/>
              </a:solidFill>
              <a:latin typeface="Bahnschrift Light" panose="020B0502040204020203" charset="0"/>
              <a:cs typeface="Bahnschrift Light" panose="020B0502040204020203" charset="0"/>
            </a:endParaRPr>
          </a:p>
          <a:p>
            <a:r>
              <a:rPr>
                <a:solidFill>
                  <a:schemeClr val="bg1"/>
                </a:solidFill>
                <a:latin typeface="Bahnschrift Light" panose="020B0502040204020203" charset="0"/>
                <a:cs typeface="Bahnschrift Light" panose="020B0502040204020203" charset="0"/>
              </a:rPr>
              <a:t> Checked for null values and cleaned the data.</a:t>
            </a:r>
            <a:endParaRPr>
              <a:solidFill>
                <a:schemeClr val="bg1"/>
              </a:solidFill>
              <a:latin typeface="Bahnschrift Light" panose="020B0502040204020203" charset="0"/>
              <a:cs typeface="Bahnschrift Light" panose="020B0502040204020203" charset="0"/>
            </a:endParaRPr>
          </a:p>
          <a:p>
            <a:r>
              <a:rPr>
                <a:solidFill>
                  <a:schemeClr val="bg1"/>
                </a:solidFill>
                <a:latin typeface="Bahnschrift Light" panose="020B0502040204020203" charset="0"/>
                <a:cs typeface="Bahnschrift Light" panose="020B0502040204020203" charset="0"/>
              </a:rPr>
              <a:t>Split the data into features (x) and target variable (quality).</a:t>
            </a:r>
            <a:endParaRPr>
              <a:solidFill>
                <a:schemeClr val="bg1"/>
              </a:solidFill>
              <a:latin typeface="Bahnschrift Light" panose="020B0502040204020203" charset="0"/>
              <a:cs typeface="Bahnschrift Light" panose="020B0502040204020203" charset="0"/>
            </a:endParaRPr>
          </a:p>
          <a:p>
            <a:r>
              <a:rPr lang="en-US">
                <a:solidFill>
                  <a:schemeClr val="bg1"/>
                </a:solidFill>
                <a:latin typeface="Bahnschrift Light" panose="020B0502040204020203" charset="0"/>
                <a:cs typeface="Bahnschrift Light" panose="020B0502040204020203" charset="0"/>
              </a:rPr>
              <a:t>F</a:t>
            </a:r>
            <a:r>
              <a:rPr>
                <a:solidFill>
                  <a:schemeClr val="bg1"/>
                </a:solidFill>
                <a:latin typeface="Bahnschrift Light" panose="020B0502040204020203" charset="0"/>
                <a:cs typeface="Bahnschrift Light" panose="020B0502040204020203" charset="0"/>
              </a:rPr>
              <a:t>urther split the data into training and testing sets (80% train, 20% test).</a:t>
            </a:r>
            <a:endParaRPr>
              <a:solidFill>
                <a:schemeClr val="bg1"/>
              </a:solidFill>
              <a:latin typeface="Bahnschrift Light" panose="020B0502040204020203" charset="0"/>
              <a:cs typeface="Bahnschrift Light" panose="020B0502040204020203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000" advTm="5000">
        <p:push dir="u"/>
      </p:transition>
    </mc:Choice>
    <mc:Fallback>
      <p:transition spd="slow" advTm="5000">
        <p:push dir="u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buClrTx/>
              <a:buSzTx/>
              <a:buFontTx/>
            </a:pPr>
            <a:r>
              <a:rPr sz="4800">
                <a:solidFill>
                  <a:srgbClr val="FFFF00"/>
                </a:solidFill>
                <a:effectLst/>
                <a:latin typeface="Cascadia Code ExtraLight" panose="020B0609020000020004" charset="0"/>
                <a:cs typeface="Cascadia Code ExtraLight" panose="020B0609020000020004" charset="0"/>
              </a:rPr>
              <a:t>Model</a:t>
            </a:r>
            <a:r>
              <a:rPr lang="en-US" sz="4800">
                <a:solidFill>
                  <a:srgbClr val="FFFF00"/>
                </a:solidFill>
                <a:effectLst/>
                <a:latin typeface="Cascadia Code ExtraLight" panose="020B0609020000020004" charset="0"/>
                <a:cs typeface="Cascadia Code ExtraLight" panose="020B0609020000020004" charset="0"/>
              </a:rPr>
              <a:t> </a:t>
            </a:r>
            <a:r>
              <a:rPr sz="4800">
                <a:solidFill>
                  <a:srgbClr val="FFFF00"/>
                </a:solidFill>
                <a:effectLst/>
                <a:latin typeface="Cascadia Code ExtraLight" panose="020B0609020000020004" charset="0"/>
                <a:cs typeface="Cascadia Code ExtraLight" panose="020B0609020000020004" charset="0"/>
              </a:rPr>
              <a:t>Training</a:t>
            </a:r>
            <a:endParaRPr sz="4800">
              <a:solidFill>
                <a:srgbClr val="FFFF00"/>
              </a:solidFill>
              <a:effectLst/>
              <a:latin typeface="Cascadia Code ExtraLight" panose="020B0609020000020004" charset="0"/>
              <a:cs typeface="Cascadia Code ExtraLight" panose="020B06090200000200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2080" y="1456055"/>
            <a:ext cx="5661025" cy="5288280"/>
          </a:xfrm>
        </p:spPr>
        <p:txBody>
          <a:bodyPr/>
          <a:lstStyle/>
          <a:p>
            <a:pPr algn="l">
              <a:buClrTx/>
              <a:buSzTx/>
              <a:buFontTx/>
            </a:pPr>
            <a:r>
              <a:rPr>
                <a:solidFill>
                  <a:schemeClr val="bg1"/>
                </a:solidFill>
                <a:latin typeface="Bahnschrift Light" panose="020B0502040204020203" charset="0"/>
                <a:cs typeface="Bahnschrift Light" panose="020B0502040204020203" charset="0"/>
              </a:rPr>
              <a:t> Trained a Random Forest Classifier on the training data.</a:t>
            </a:r>
            <a:endParaRPr>
              <a:solidFill>
                <a:schemeClr val="bg1"/>
              </a:solidFill>
              <a:latin typeface="Bahnschrift Light" panose="020B0502040204020203" charset="0"/>
              <a:cs typeface="Bahnschrift Light" panose="020B0502040204020203" charset="0"/>
            </a:endParaRPr>
          </a:p>
          <a:p>
            <a:pPr algn="l">
              <a:buClrTx/>
              <a:buSzTx/>
              <a:buFontTx/>
            </a:pPr>
            <a:r>
              <a:rPr>
                <a:solidFill>
                  <a:schemeClr val="bg1"/>
                </a:solidFill>
                <a:latin typeface="Bahnschrift Light" panose="020B0502040204020203" charset="0"/>
                <a:cs typeface="Bahnschrift Light" panose="020B0502040204020203" charset="0"/>
              </a:rPr>
              <a:t> The model was tuned and optimized for better performance.</a:t>
            </a:r>
            <a:endParaRPr>
              <a:solidFill>
                <a:schemeClr val="bg1"/>
              </a:solidFill>
              <a:latin typeface="Bahnschrift Light" panose="020B0502040204020203" charset="0"/>
              <a:cs typeface="Bahnschrift Light" panose="020B0502040204020203" charset="0"/>
            </a:endParaRPr>
          </a:p>
          <a:p>
            <a:pPr algn="l">
              <a:buClrTx/>
              <a:buSzTx/>
              <a:buFontTx/>
            </a:pPr>
            <a:r>
              <a:rPr>
                <a:solidFill>
                  <a:schemeClr val="bg1"/>
                </a:solidFill>
                <a:latin typeface="Bahnschrift Light" panose="020B0502040204020203" charset="0"/>
                <a:cs typeface="Bahnschrift Light" panose="020B0502040204020203" charset="0"/>
              </a:rPr>
              <a:t>The trained model was then used to make predictions on the test set</a:t>
            </a:r>
            <a:r>
              <a:rPr>
                <a:latin typeface="Bahnschrift Light" panose="020B0502040204020203" charset="0"/>
                <a:cs typeface="Bahnschrift Light" panose="020B0502040204020203" charset="0"/>
              </a:rPr>
              <a:t>.</a:t>
            </a:r>
            <a:endParaRPr>
              <a:latin typeface="Bahnschrift Light" panose="020B0502040204020203" charset="0"/>
              <a:cs typeface="Bahnschrift Light" panose="020B0502040204020203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 advTm="5000">
        <p:cover dir="d"/>
      </p:transition>
    </mc:Choice>
    <mc:Fallback>
      <p:transition spd="slow" advTm="5000">
        <p:cover dir="d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buClrTx/>
              <a:buSzTx/>
              <a:buFontTx/>
            </a:pPr>
            <a:r>
              <a:rPr sz="4800">
                <a:solidFill>
                  <a:srgbClr val="FFFF00"/>
                </a:solidFill>
                <a:effectLst/>
                <a:latin typeface="Cascadia Code ExtraLight" panose="020B0609020000020004" charset="0"/>
                <a:cs typeface="Cascadia Code ExtraLight" panose="020B0609020000020004" charset="0"/>
              </a:rPr>
              <a:t>Model Evaluation</a:t>
            </a:r>
            <a:endParaRPr sz="4800">
              <a:solidFill>
                <a:srgbClr val="FFFF00"/>
              </a:solidFill>
              <a:effectLst/>
              <a:latin typeface="Cascadia Code ExtraLight" panose="020B0609020000020004" charset="0"/>
              <a:cs typeface="Cascadia Code ExtraLight" panose="020B06090200000200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965" y="1600200"/>
            <a:ext cx="5830570" cy="5083810"/>
          </a:xfrm>
        </p:spPr>
        <p:txBody>
          <a:bodyPr/>
          <a:lstStyle/>
          <a:p>
            <a:pPr algn="l">
              <a:buClrTx/>
              <a:buSzTx/>
              <a:buFontTx/>
            </a:pPr>
            <a:r>
              <a:rPr>
                <a:solidFill>
                  <a:schemeClr val="bg1"/>
                </a:solidFill>
                <a:latin typeface="Bahnschrift Light" panose="020B0502040204020203" charset="0"/>
                <a:cs typeface="Bahnschrift Light" panose="020B0502040204020203" charset="0"/>
              </a:rPr>
              <a:t> Evaluated the model's performance using accuracy score.</a:t>
            </a:r>
            <a:endParaRPr>
              <a:solidFill>
                <a:schemeClr val="bg1"/>
              </a:solidFill>
              <a:latin typeface="Bahnschrift Light" panose="020B0502040204020203" charset="0"/>
              <a:cs typeface="Bahnschrift Light" panose="020B0502040204020203" charset="0"/>
            </a:endParaRPr>
          </a:p>
          <a:p>
            <a:pPr algn="l">
              <a:buClrTx/>
              <a:buSzTx/>
              <a:buFontTx/>
            </a:pPr>
            <a:r>
              <a:rPr>
                <a:solidFill>
                  <a:schemeClr val="bg1"/>
                </a:solidFill>
                <a:latin typeface="Bahnschrift Light" panose="020B0502040204020203" charset="0"/>
                <a:cs typeface="Bahnschrift Light" panose="020B0502040204020203" charset="0"/>
              </a:rPr>
              <a:t> Accuracy Score: The model achieved a significant accuracy on the test set, indicating good performance.</a:t>
            </a:r>
            <a:endParaRPr>
              <a:solidFill>
                <a:schemeClr val="bg1"/>
              </a:solidFill>
              <a:latin typeface="Bahnschrift Light" panose="020B0502040204020203" charset="0"/>
              <a:cs typeface="Bahnschrift Light" panose="020B0502040204020203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5000">
        <p14:prism isInverted="1"/>
      </p:transition>
    </mc:Choice>
    <mc:Fallback>
      <p:transition spd="slow" advTm="500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buClrTx/>
              <a:buSzTx/>
              <a:buFontTx/>
            </a:pPr>
            <a:r>
              <a:rPr sz="4000">
                <a:solidFill>
                  <a:srgbClr val="FFFF00"/>
                </a:solidFill>
                <a:effectLst/>
                <a:latin typeface="Cascadia Code ExtraLight" panose="020B0609020000020004" charset="0"/>
                <a:cs typeface="Cascadia Code ExtraLight" panose="020B0609020000020004" charset="0"/>
              </a:rPr>
              <a:t>Deployment with Streamlit</a:t>
            </a:r>
            <a:endParaRPr sz="4000">
              <a:solidFill>
                <a:srgbClr val="FFFF00"/>
              </a:solidFill>
              <a:effectLst/>
              <a:latin typeface="Cascadia Code ExtraLight" panose="020B0609020000020004" charset="0"/>
              <a:cs typeface="Cascadia Code ExtraLight" panose="020B06090200000200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590" y="1600200"/>
            <a:ext cx="5859780" cy="5098415"/>
          </a:xfrm>
        </p:spPr>
        <p:txBody>
          <a:bodyPr/>
          <a:lstStyle/>
          <a:p>
            <a:pPr algn="l">
              <a:buClrTx/>
              <a:buSzTx/>
              <a:buFontTx/>
            </a:pPr>
            <a:r>
              <a:rPr>
                <a:solidFill>
                  <a:schemeClr val="bg1"/>
                </a:solidFill>
                <a:latin typeface="Bahnschrift Light" panose="020B0502040204020203" charset="0"/>
                <a:cs typeface="Bahnschrift Light" panose="020B0502040204020203" charset="0"/>
              </a:rPr>
              <a:t> The model was serialized using Pickle for later use.</a:t>
            </a:r>
            <a:endParaRPr>
              <a:solidFill>
                <a:schemeClr val="bg1"/>
              </a:solidFill>
              <a:latin typeface="Bahnschrift Light" panose="020B0502040204020203" charset="0"/>
              <a:cs typeface="Bahnschrift Light" panose="020B0502040204020203" charset="0"/>
            </a:endParaRPr>
          </a:p>
          <a:p>
            <a:pPr algn="l">
              <a:buClrTx/>
              <a:buSzTx/>
              <a:buFontTx/>
            </a:pPr>
            <a:r>
              <a:rPr>
                <a:solidFill>
                  <a:schemeClr val="bg1"/>
                </a:solidFill>
                <a:latin typeface="Bahnschrift Light" panose="020B0502040204020203" charset="0"/>
                <a:cs typeface="Bahnschrift Light" panose="020B0502040204020203" charset="0"/>
              </a:rPr>
              <a:t> A Streamlit web application was created for users to input wine features.</a:t>
            </a:r>
            <a:endParaRPr>
              <a:solidFill>
                <a:schemeClr val="bg1"/>
              </a:solidFill>
              <a:latin typeface="Bahnschrift Light" panose="020B0502040204020203" charset="0"/>
              <a:cs typeface="Bahnschrift Light" panose="020B0502040204020203" charset="0"/>
            </a:endParaRPr>
          </a:p>
          <a:p>
            <a:pPr algn="l">
              <a:buClrTx/>
              <a:buSzTx/>
              <a:buFontTx/>
            </a:pPr>
            <a:r>
              <a:rPr>
                <a:solidFill>
                  <a:schemeClr val="bg1"/>
                </a:solidFill>
                <a:latin typeface="Bahnschrift Light" panose="020B0502040204020203" charset="0"/>
                <a:cs typeface="Bahnschrift Light" panose="020B0502040204020203" charset="0"/>
              </a:rPr>
              <a:t>The app provides wine quality predictions based on user inputs.</a:t>
            </a:r>
            <a:endParaRPr>
              <a:solidFill>
                <a:schemeClr val="bg1"/>
              </a:solidFill>
              <a:latin typeface="Bahnschrift Light" panose="020B0502040204020203" charset="0"/>
              <a:cs typeface="Bahnschrift Light" panose="020B0502040204020203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5000">
        <p15:prstTrans prst="peelOff"/>
      </p:transition>
    </mc:Choice>
    <mc:Fallback>
      <p:transition spd="slow" advTm="500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buClrTx/>
              <a:buSzTx/>
              <a:buFontTx/>
            </a:pPr>
            <a:r>
              <a:rPr sz="4800">
                <a:solidFill>
                  <a:srgbClr val="FFFF00"/>
                </a:solidFill>
                <a:effectLst/>
                <a:latin typeface="Cascadia Code ExtraLight" panose="020B0609020000020004" charset="0"/>
                <a:cs typeface="Cascadia Code ExtraLight" panose="020B0609020000020004" charset="0"/>
              </a:rPr>
              <a:t>Conclusion</a:t>
            </a:r>
            <a:endParaRPr sz="4800">
              <a:solidFill>
                <a:srgbClr val="FFFF00"/>
              </a:solidFill>
              <a:effectLst/>
              <a:latin typeface="Cascadia Code ExtraLight" panose="020B0609020000020004" charset="0"/>
              <a:cs typeface="Cascadia Code ExtraLight" panose="020B06090200000200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590" y="1600200"/>
            <a:ext cx="5829300" cy="5161280"/>
          </a:xfrm>
        </p:spPr>
        <p:txBody>
          <a:bodyPr/>
          <a:lstStyle/>
          <a:p>
            <a:pPr algn="l">
              <a:buClrTx/>
              <a:buSzTx/>
              <a:buFontTx/>
            </a:pPr>
            <a:r>
              <a:rPr>
                <a:solidFill>
                  <a:schemeClr val="bg1"/>
                </a:solidFill>
                <a:latin typeface="Bahnschrift Light" panose="020B0502040204020203" charset="0"/>
                <a:cs typeface="Bahnschrift Light" panose="020B0502040204020203" charset="0"/>
              </a:rPr>
              <a:t>This project successfully built and deployed a wine quality prediction model.</a:t>
            </a:r>
            <a:endParaRPr>
              <a:solidFill>
                <a:schemeClr val="bg1"/>
              </a:solidFill>
              <a:latin typeface="Bahnschrift Light" panose="020B0502040204020203" charset="0"/>
              <a:cs typeface="Bahnschrift Light" panose="020B0502040204020203" charset="0"/>
            </a:endParaRPr>
          </a:p>
          <a:p>
            <a:pPr algn="l">
              <a:buClrTx/>
              <a:buSzTx/>
              <a:buFontTx/>
            </a:pPr>
            <a:r>
              <a:rPr>
                <a:solidFill>
                  <a:schemeClr val="bg1"/>
                </a:solidFill>
                <a:latin typeface="Bahnschrift Light" panose="020B0502040204020203" charset="0"/>
                <a:cs typeface="Bahnschrift Light" panose="020B0502040204020203" charset="0"/>
              </a:rPr>
              <a:t>The Random Forest model provided accurate predictions, and the Streamlit app made the model accessible to users.</a:t>
            </a:r>
            <a:endParaRPr>
              <a:solidFill>
                <a:schemeClr val="bg1"/>
              </a:solidFill>
              <a:latin typeface="Bahnschrift Light" panose="020B0502040204020203" charset="0"/>
              <a:cs typeface="Bahnschrift Light" panose="020B0502040204020203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5000">
        <p14:prism isInverted="1"/>
      </p:transition>
    </mc:Choice>
    <mc:Fallback>
      <p:transition spd="slow" advTm="5000">
        <p:fade/>
      </p:transition>
    </mc:Fallback>
  </mc:AlternateContent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7DB6EF"/>
    </a:accent1>
    <a:accent2>
      <a:srgbClr val="C0504D"/>
    </a:accent2>
    <a:accent3>
      <a:srgbClr val="FFFFFF"/>
    </a:accent3>
    <a:accent4>
      <a:srgbClr val="000000"/>
    </a:accent4>
    <a:accent5>
      <a:srgbClr val="C0D7F5"/>
    </a:accent5>
    <a:accent6>
      <a:srgbClr val="AC4744"/>
    </a:accent6>
    <a:hlink>
      <a:srgbClr val="0066CC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1290</Words>
  <Application>WPS Presentation</Application>
  <PresentationFormat>On-screen Show (4:3)</PresentationFormat>
  <Paragraphs>38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23" baseType="lpstr">
      <vt:lpstr>Arial</vt:lpstr>
      <vt:lpstr>SimSun</vt:lpstr>
      <vt:lpstr>Wingdings</vt:lpstr>
      <vt:lpstr>Arial</vt:lpstr>
      <vt:lpstr>Calibri</vt:lpstr>
      <vt:lpstr>Microsoft YaHei</vt:lpstr>
      <vt:lpstr>Arial Unicode MS</vt:lpstr>
      <vt:lpstr>Arial Black</vt:lpstr>
      <vt:lpstr>Bahnschrift SemiBold SemiConden</vt:lpstr>
      <vt:lpstr>Bahnschrift</vt:lpstr>
      <vt:lpstr>Candara Light</vt:lpstr>
      <vt:lpstr>Cascadia Code ExtraLight</vt:lpstr>
      <vt:lpstr>Cascadia Code Light</vt:lpstr>
      <vt:lpstr>Bahnschrift Condensed</vt:lpstr>
      <vt:lpstr>Bahnschrift Light</vt:lpstr>
      <vt:lpstr>Default Design</vt:lpstr>
      <vt:lpstr>Wine Quality Prediction</vt:lpstr>
      <vt:lpstr>Introduction</vt:lpstr>
      <vt:lpstr>Data Preparation</vt:lpstr>
      <vt:lpstr>Model Training</vt:lpstr>
      <vt:lpstr>Model Evaluation</vt:lpstr>
      <vt:lpstr>Deployment with Streamlit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dc:description>generated using python-pptx</dc:description>
  <cp:lastModifiedBy>Rohit Ranjan Verma</cp:lastModifiedBy>
  <cp:revision>2</cp:revision>
  <dcterms:created xsi:type="dcterms:W3CDTF">2013-01-27T09:14:00Z</dcterms:created>
  <dcterms:modified xsi:type="dcterms:W3CDTF">2024-08-18T12:14:37Z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F12D28A5BC0149D5A550D4BDFCDBB960_13</vt:lpwstr>
  </property>
  <property fmtid="{D5CDD505-2E9C-101B-9397-08002B2CF9AE}" pid="3" name="KSOProductBuildVer">
    <vt:lpwstr>1033-12.2.0.17562</vt:lpwstr>
  </property>
</Properties>
</file>