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5"/>
  </p:notesMasterIdLst>
  <p:sldIdLst>
    <p:sldId id="287" r:id="rId2"/>
    <p:sldId id="288" r:id="rId3"/>
    <p:sldId id="293" r:id="rId4"/>
    <p:sldId id="295" r:id="rId5"/>
    <p:sldId id="294" r:id="rId6"/>
    <p:sldId id="296" r:id="rId7"/>
    <p:sldId id="310" r:id="rId8"/>
    <p:sldId id="311" r:id="rId9"/>
    <p:sldId id="313" r:id="rId10"/>
    <p:sldId id="298" r:id="rId11"/>
    <p:sldId id="299" r:id="rId12"/>
    <p:sldId id="314" r:id="rId13"/>
    <p:sldId id="315" r:id="rId14"/>
    <p:sldId id="316" r:id="rId15"/>
    <p:sldId id="312" r:id="rId16"/>
    <p:sldId id="317" r:id="rId17"/>
    <p:sldId id="301" r:id="rId18"/>
    <p:sldId id="289" r:id="rId19"/>
    <p:sldId id="290" r:id="rId20"/>
    <p:sldId id="291" r:id="rId21"/>
    <p:sldId id="302" r:id="rId22"/>
    <p:sldId id="303" r:id="rId23"/>
    <p:sldId id="304" r:id="rId24"/>
    <p:sldId id="305" r:id="rId25"/>
    <p:sldId id="306" r:id="rId26"/>
    <p:sldId id="307" r:id="rId27"/>
    <p:sldId id="308"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09" r:id="rId42"/>
    <p:sldId id="331" r:id="rId43"/>
    <p:sldId id="33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955" autoAdjust="0"/>
  </p:normalViewPr>
  <p:slideViewPr>
    <p:cSldViewPr>
      <p:cViewPr varScale="1">
        <p:scale>
          <a:sx n="52" d="100"/>
          <a:sy n="52" d="100"/>
        </p:scale>
        <p:origin x="1694" y="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MPE%20284\Project%20Docker\Storage_Driver_comparison_IOZON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Write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Sheet2!$B$5</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Sheet2!$A$6:$A$19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Sheet2!$B$6:$B$19</c:f>
              <c:numCache>
                <c:formatCode>General</c:formatCode>
                <c:ptCount val="14"/>
                <c:pt idx="0">
                  <c:v>752329</c:v>
                </c:pt>
                <c:pt idx="1">
                  <c:v>969421</c:v>
                </c:pt>
                <c:pt idx="2">
                  <c:v>1108314</c:v>
                </c:pt>
                <c:pt idx="3">
                  <c:v>613075</c:v>
                </c:pt>
                <c:pt idx="4">
                  <c:v>1105865</c:v>
                </c:pt>
                <c:pt idx="5">
                  <c:v>1055170</c:v>
                </c:pt>
                <c:pt idx="6">
                  <c:v>582490</c:v>
                </c:pt>
                <c:pt idx="7">
                  <c:v>748467</c:v>
                </c:pt>
                <c:pt idx="8">
                  <c:v>1271339</c:v>
                </c:pt>
                <c:pt idx="9">
                  <c:v>1120078</c:v>
                </c:pt>
                <c:pt idx="10">
                  <c:v>1174441</c:v>
                </c:pt>
                <c:pt idx="11">
                  <c:v>630967</c:v>
                </c:pt>
                <c:pt idx="12">
                  <c:v>162943</c:v>
                </c:pt>
                <c:pt idx="13">
                  <c:v>118716</c:v>
                </c:pt>
              </c:numCache>
            </c:numRef>
          </c:val>
        </c:ser>
        <c:ser>
          <c:idx val="1"/>
          <c:order val="1"/>
          <c:tx>
            <c:strRef>
              <c:f>Sheet2!$C$5</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Sheet2!$A$6:$A$19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Sheet2!$C$6:$C$19</c:f>
              <c:numCache>
                <c:formatCode>General</c:formatCode>
                <c:ptCount val="14"/>
                <c:pt idx="0">
                  <c:v>315507</c:v>
                </c:pt>
                <c:pt idx="1">
                  <c:v>365764</c:v>
                </c:pt>
                <c:pt idx="2">
                  <c:v>711178</c:v>
                </c:pt>
                <c:pt idx="3">
                  <c:v>1199171</c:v>
                </c:pt>
                <c:pt idx="4">
                  <c:v>866304</c:v>
                </c:pt>
                <c:pt idx="5">
                  <c:v>290251</c:v>
                </c:pt>
                <c:pt idx="6">
                  <c:v>759505</c:v>
                </c:pt>
                <c:pt idx="7">
                  <c:v>281917</c:v>
                </c:pt>
                <c:pt idx="8">
                  <c:v>468650</c:v>
                </c:pt>
                <c:pt idx="9">
                  <c:v>667209</c:v>
                </c:pt>
                <c:pt idx="10">
                  <c:v>193861</c:v>
                </c:pt>
                <c:pt idx="11">
                  <c:v>121963</c:v>
                </c:pt>
                <c:pt idx="12">
                  <c:v>96745</c:v>
                </c:pt>
                <c:pt idx="13">
                  <c:v>61837</c:v>
                </c:pt>
              </c:numCache>
            </c:numRef>
          </c:val>
        </c:ser>
        <c:ser>
          <c:idx val="2"/>
          <c:order val="2"/>
          <c:tx>
            <c:strRef>
              <c:f>Sheet2!$D$5</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Sheet2!$A$6:$A$19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Sheet2!$D$6:$D$19</c:f>
              <c:numCache>
                <c:formatCode>General</c:formatCode>
                <c:ptCount val="14"/>
                <c:pt idx="0">
                  <c:v>1828508</c:v>
                </c:pt>
                <c:pt idx="1">
                  <c:v>2035099</c:v>
                </c:pt>
                <c:pt idx="2">
                  <c:v>2588541</c:v>
                </c:pt>
                <c:pt idx="3">
                  <c:v>3877684</c:v>
                </c:pt>
                <c:pt idx="4">
                  <c:v>3094790</c:v>
                </c:pt>
                <c:pt idx="5">
                  <c:v>2741055</c:v>
                </c:pt>
                <c:pt idx="6">
                  <c:v>3002525</c:v>
                </c:pt>
                <c:pt idx="7">
                  <c:v>4467057</c:v>
                </c:pt>
                <c:pt idx="8">
                  <c:v>907849</c:v>
                </c:pt>
                <c:pt idx="9">
                  <c:v>2075088</c:v>
                </c:pt>
                <c:pt idx="10">
                  <c:v>1943303</c:v>
                </c:pt>
                <c:pt idx="11">
                  <c:v>2289067</c:v>
                </c:pt>
                <c:pt idx="12">
                  <c:v>836649</c:v>
                </c:pt>
                <c:pt idx="13">
                  <c:v>516543</c:v>
                </c:pt>
              </c:numCache>
            </c:numRef>
          </c:val>
        </c:ser>
        <c:ser>
          <c:idx val="3"/>
          <c:order val="3"/>
          <c:tx>
            <c:strRef>
              <c:f>Sheet2!$E$5</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Sheet2!$A$6:$A$19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Sheet2!$E$6:$E$19</c:f>
              <c:numCache>
                <c:formatCode>General</c:formatCode>
                <c:ptCount val="14"/>
                <c:pt idx="0">
                  <c:v>1679761</c:v>
                </c:pt>
                <c:pt idx="1">
                  <c:v>1997245</c:v>
                </c:pt>
                <c:pt idx="2">
                  <c:v>965763</c:v>
                </c:pt>
                <c:pt idx="3">
                  <c:v>2152206</c:v>
                </c:pt>
                <c:pt idx="4">
                  <c:v>2286009</c:v>
                </c:pt>
                <c:pt idx="5">
                  <c:v>2100328</c:v>
                </c:pt>
                <c:pt idx="6">
                  <c:v>696251</c:v>
                </c:pt>
                <c:pt idx="7">
                  <c:v>2445392</c:v>
                </c:pt>
                <c:pt idx="8">
                  <c:v>468691</c:v>
                </c:pt>
                <c:pt idx="9">
                  <c:v>458691</c:v>
                </c:pt>
                <c:pt idx="10">
                  <c:v>413648</c:v>
                </c:pt>
                <c:pt idx="11">
                  <c:v>348989</c:v>
                </c:pt>
                <c:pt idx="12">
                  <c:v>448746</c:v>
                </c:pt>
                <c:pt idx="13">
                  <c:v>404251</c:v>
                </c:pt>
              </c:numCache>
            </c:numRef>
          </c:val>
        </c:ser>
        <c:ser>
          <c:idx val="4"/>
          <c:order val="4"/>
          <c:tx>
            <c:strRef>
              <c:f>Sheet2!$F$5</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Sheet2!$A$6:$A$19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Sheet2!$F$6:$F$19</c:f>
              <c:numCache>
                <c:formatCode>General</c:formatCode>
                <c:ptCount val="14"/>
                <c:pt idx="0">
                  <c:v>1066042</c:v>
                </c:pt>
                <c:pt idx="1">
                  <c:v>1243315</c:v>
                </c:pt>
                <c:pt idx="2">
                  <c:v>1523457</c:v>
                </c:pt>
                <c:pt idx="3">
                  <c:v>1357615</c:v>
                </c:pt>
                <c:pt idx="4">
                  <c:v>1828574</c:v>
                </c:pt>
                <c:pt idx="5">
                  <c:v>1832009</c:v>
                </c:pt>
                <c:pt idx="6">
                  <c:v>1997936</c:v>
                </c:pt>
                <c:pt idx="7">
                  <c:v>972129</c:v>
                </c:pt>
                <c:pt idx="8">
                  <c:v>1770444</c:v>
                </c:pt>
                <c:pt idx="9">
                  <c:v>1997200</c:v>
                </c:pt>
                <c:pt idx="10">
                  <c:v>1541082</c:v>
                </c:pt>
                <c:pt idx="11">
                  <c:v>947469</c:v>
                </c:pt>
                <c:pt idx="12">
                  <c:v>799448</c:v>
                </c:pt>
                <c:pt idx="13">
                  <c:v>159052</c:v>
                </c:pt>
              </c:numCache>
            </c:numRef>
          </c:val>
        </c:ser>
        <c:dLbls>
          <c:showLegendKey val="0"/>
          <c:showVal val="0"/>
          <c:showCatName val="0"/>
          <c:showSerName val="0"/>
          <c:showPercent val="0"/>
          <c:showBubbleSize val="0"/>
        </c:dLbls>
        <c:gapWidth val="100"/>
        <c:overlap val="-24"/>
        <c:axId val="367920920"/>
        <c:axId val="367918176"/>
      </c:barChart>
      <c:catAx>
        <c:axId val="3679209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7918176"/>
        <c:crosses val="autoZero"/>
        <c:auto val="1"/>
        <c:lblAlgn val="ctr"/>
        <c:lblOffset val="100"/>
        <c:noMultiLvlLbl val="0"/>
      </c:catAx>
      <c:valAx>
        <c:axId val="3679181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7920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Fwrite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Sheet2!$B$149</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Sheet2!$A$150:$A$163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Sheet2!$B$150:$B$163</c:f>
              <c:numCache>
                <c:formatCode>General</c:formatCode>
                <c:ptCount val="14"/>
                <c:pt idx="0">
                  <c:v>1049372</c:v>
                </c:pt>
                <c:pt idx="1">
                  <c:v>1278855</c:v>
                </c:pt>
                <c:pt idx="2">
                  <c:v>3078337</c:v>
                </c:pt>
                <c:pt idx="3">
                  <c:v>2391924</c:v>
                </c:pt>
                <c:pt idx="4">
                  <c:v>1925298</c:v>
                </c:pt>
                <c:pt idx="5">
                  <c:v>2364545</c:v>
                </c:pt>
                <c:pt idx="6">
                  <c:v>2386820</c:v>
                </c:pt>
                <c:pt idx="7">
                  <c:v>858353</c:v>
                </c:pt>
                <c:pt idx="8">
                  <c:v>984550</c:v>
                </c:pt>
                <c:pt idx="9">
                  <c:v>2502538</c:v>
                </c:pt>
                <c:pt idx="10">
                  <c:v>2469706</c:v>
                </c:pt>
                <c:pt idx="11">
                  <c:v>705389</c:v>
                </c:pt>
                <c:pt idx="12">
                  <c:v>163490</c:v>
                </c:pt>
                <c:pt idx="13">
                  <c:v>119089</c:v>
                </c:pt>
              </c:numCache>
            </c:numRef>
          </c:val>
        </c:ser>
        <c:ser>
          <c:idx val="1"/>
          <c:order val="1"/>
          <c:tx>
            <c:strRef>
              <c:f>Sheet2!$C$149</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Sheet2!$A$150:$A$163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Sheet2!$C$150:$C$163</c:f>
              <c:numCache>
                <c:formatCode>General</c:formatCode>
                <c:ptCount val="14"/>
                <c:pt idx="0">
                  <c:v>695778</c:v>
                </c:pt>
                <c:pt idx="1">
                  <c:v>578645</c:v>
                </c:pt>
                <c:pt idx="2">
                  <c:v>1967260</c:v>
                </c:pt>
                <c:pt idx="3">
                  <c:v>3220553</c:v>
                </c:pt>
                <c:pt idx="4">
                  <c:v>2666347</c:v>
                </c:pt>
                <c:pt idx="5">
                  <c:v>1488515</c:v>
                </c:pt>
                <c:pt idx="6">
                  <c:v>1389416</c:v>
                </c:pt>
                <c:pt idx="7">
                  <c:v>1243485</c:v>
                </c:pt>
                <c:pt idx="8">
                  <c:v>1330514</c:v>
                </c:pt>
                <c:pt idx="9">
                  <c:v>1576066</c:v>
                </c:pt>
                <c:pt idx="10">
                  <c:v>226235</c:v>
                </c:pt>
                <c:pt idx="11">
                  <c:v>122711</c:v>
                </c:pt>
                <c:pt idx="12">
                  <c:v>96473</c:v>
                </c:pt>
                <c:pt idx="13">
                  <c:v>57777</c:v>
                </c:pt>
              </c:numCache>
            </c:numRef>
          </c:val>
        </c:ser>
        <c:ser>
          <c:idx val="2"/>
          <c:order val="2"/>
          <c:tx>
            <c:strRef>
              <c:f>Sheet2!$D$149</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Sheet2!$A$150:$A$163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Sheet2!$D$150:$D$163</c:f>
              <c:numCache>
                <c:formatCode>General</c:formatCode>
                <c:ptCount val="14"/>
                <c:pt idx="0">
                  <c:v>3057153</c:v>
                </c:pt>
                <c:pt idx="1">
                  <c:v>3895854</c:v>
                </c:pt>
                <c:pt idx="2">
                  <c:v>5569035</c:v>
                </c:pt>
                <c:pt idx="3">
                  <c:v>3304808</c:v>
                </c:pt>
                <c:pt idx="4">
                  <c:v>3926627</c:v>
                </c:pt>
                <c:pt idx="5">
                  <c:v>4001263</c:v>
                </c:pt>
                <c:pt idx="6">
                  <c:v>3775126</c:v>
                </c:pt>
                <c:pt idx="7">
                  <c:v>2854319</c:v>
                </c:pt>
                <c:pt idx="8">
                  <c:v>896327</c:v>
                </c:pt>
                <c:pt idx="9">
                  <c:v>3186635</c:v>
                </c:pt>
                <c:pt idx="10">
                  <c:v>976153</c:v>
                </c:pt>
                <c:pt idx="11">
                  <c:v>1956650</c:v>
                </c:pt>
                <c:pt idx="12">
                  <c:v>660190</c:v>
                </c:pt>
                <c:pt idx="13">
                  <c:v>580562</c:v>
                </c:pt>
              </c:numCache>
            </c:numRef>
          </c:val>
        </c:ser>
        <c:ser>
          <c:idx val="3"/>
          <c:order val="3"/>
          <c:tx>
            <c:strRef>
              <c:f>Sheet2!$E$149</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Sheet2!$A$150:$A$163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Sheet2!$E$150:$E$163</c:f>
              <c:numCache>
                <c:formatCode>General</c:formatCode>
                <c:ptCount val="14"/>
                <c:pt idx="0">
                  <c:v>3203069</c:v>
                </c:pt>
                <c:pt idx="1">
                  <c:v>3218540</c:v>
                </c:pt>
                <c:pt idx="2">
                  <c:v>3605511</c:v>
                </c:pt>
                <c:pt idx="3">
                  <c:v>4305250</c:v>
                </c:pt>
                <c:pt idx="4">
                  <c:v>4014717</c:v>
                </c:pt>
                <c:pt idx="5">
                  <c:v>3363581</c:v>
                </c:pt>
                <c:pt idx="6">
                  <c:v>3038638</c:v>
                </c:pt>
                <c:pt idx="7">
                  <c:v>1193634</c:v>
                </c:pt>
                <c:pt idx="8">
                  <c:v>796804</c:v>
                </c:pt>
                <c:pt idx="9">
                  <c:v>824623</c:v>
                </c:pt>
                <c:pt idx="10">
                  <c:v>778576</c:v>
                </c:pt>
                <c:pt idx="11">
                  <c:v>657302</c:v>
                </c:pt>
                <c:pt idx="12">
                  <c:v>527462</c:v>
                </c:pt>
                <c:pt idx="13">
                  <c:v>328779</c:v>
                </c:pt>
              </c:numCache>
            </c:numRef>
          </c:val>
        </c:ser>
        <c:ser>
          <c:idx val="4"/>
          <c:order val="4"/>
          <c:tx>
            <c:strRef>
              <c:f>Sheet2!$F$149</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Sheet2!$A$150:$A$163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Sheet2!$F$150:$F$163</c:f>
              <c:numCache>
                <c:formatCode>General</c:formatCode>
                <c:ptCount val="14"/>
                <c:pt idx="0">
                  <c:v>2133730</c:v>
                </c:pt>
                <c:pt idx="1">
                  <c:v>1076312</c:v>
                </c:pt>
                <c:pt idx="2">
                  <c:v>3557725</c:v>
                </c:pt>
                <c:pt idx="3">
                  <c:v>787834</c:v>
                </c:pt>
                <c:pt idx="4">
                  <c:v>1517224</c:v>
                </c:pt>
                <c:pt idx="5">
                  <c:v>2595298</c:v>
                </c:pt>
                <c:pt idx="6">
                  <c:v>3546770</c:v>
                </c:pt>
                <c:pt idx="7">
                  <c:v>3272728</c:v>
                </c:pt>
                <c:pt idx="8">
                  <c:v>2840492</c:v>
                </c:pt>
                <c:pt idx="9">
                  <c:v>3261499</c:v>
                </c:pt>
                <c:pt idx="10">
                  <c:v>2920107</c:v>
                </c:pt>
                <c:pt idx="11">
                  <c:v>2626165</c:v>
                </c:pt>
                <c:pt idx="12">
                  <c:v>1165581</c:v>
                </c:pt>
                <c:pt idx="13">
                  <c:v>550184</c:v>
                </c:pt>
              </c:numCache>
            </c:numRef>
          </c:val>
        </c:ser>
        <c:dLbls>
          <c:showLegendKey val="0"/>
          <c:showVal val="0"/>
          <c:showCatName val="0"/>
          <c:showSerName val="0"/>
          <c:showPercent val="0"/>
          <c:showBubbleSize val="0"/>
        </c:dLbls>
        <c:gapWidth val="100"/>
        <c:overlap val="-24"/>
        <c:axId val="444023064"/>
        <c:axId val="444026592"/>
      </c:barChart>
      <c:catAx>
        <c:axId val="4440230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2470713035870513"/>
              <c:y val="0.65805482648002334"/>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26592"/>
        <c:crosses val="autoZero"/>
        <c:auto val="1"/>
        <c:lblAlgn val="ctr"/>
        <c:lblOffset val="100"/>
        <c:noMultiLvlLbl val="0"/>
      </c:catAx>
      <c:valAx>
        <c:axId val="4440265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230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Re-fwrite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Sheet2!$B$165</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Sheet2!$A$166:$A$179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Sheet2!$B$166:$B$179</c:f>
              <c:numCache>
                <c:formatCode>General</c:formatCode>
                <c:ptCount val="14"/>
                <c:pt idx="0">
                  <c:v>2561267</c:v>
                </c:pt>
                <c:pt idx="1">
                  <c:v>2985839</c:v>
                </c:pt>
                <c:pt idx="2">
                  <c:v>2639446</c:v>
                </c:pt>
                <c:pt idx="3">
                  <c:v>3220553</c:v>
                </c:pt>
                <c:pt idx="4">
                  <c:v>2137006</c:v>
                </c:pt>
                <c:pt idx="5">
                  <c:v>2659582</c:v>
                </c:pt>
                <c:pt idx="6">
                  <c:v>2734426</c:v>
                </c:pt>
                <c:pt idx="7">
                  <c:v>936212</c:v>
                </c:pt>
                <c:pt idx="8">
                  <c:v>929850</c:v>
                </c:pt>
                <c:pt idx="9">
                  <c:v>919442</c:v>
                </c:pt>
                <c:pt idx="10">
                  <c:v>1444287</c:v>
                </c:pt>
                <c:pt idx="11">
                  <c:v>668959</c:v>
                </c:pt>
                <c:pt idx="12">
                  <c:v>180854</c:v>
                </c:pt>
                <c:pt idx="13">
                  <c:v>118416</c:v>
                </c:pt>
              </c:numCache>
            </c:numRef>
          </c:val>
        </c:ser>
        <c:ser>
          <c:idx val="1"/>
          <c:order val="1"/>
          <c:tx>
            <c:strRef>
              <c:f>Sheet2!$C$165</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Sheet2!$A$166:$A$179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Sheet2!$C$166:$C$179</c:f>
              <c:numCache>
                <c:formatCode>General</c:formatCode>
                <c:ptCount val="14"/>
                <c:pt idx="0">
                  <c:v>441646</c:v>
                </c:pt>
                <c:pt idx="1">
                  <c:v>852438</c:v>
                </c:pt>
                <c:pt idx="2">
                  <c:v>1985448</c:v>
                </c:pt>
                <c:pt idx="3">
                  <c:v>3099691</c:v>
                </c:pt>
                <c:pt idx="4">
                  <c:v>2884840</c:v>
                </c:pt>
                <c:pt idx="5">
                  <c:v>696172</c:v>
                </c:pt>
                <c:pt idx="6">
                  <c:v>849445</c:v>
                </c:pt>
                <c:pt idx="7">
                  <c:v>999503</c:v>
                </c:pt>
                <c:pt idx="8">
                  <c:v>2853347</c:v>
                </c:pt>
                <c:pt idx="9">
                  <c:v>1979823</c:v>
                </c:pt>
                <c:pt idx="10">
                  <c:v>196188</c:v>
                </c:pt>
                <c:pt idx="11">
                  <c:v>123735</c:v>
                </c:pt>
                <c:pt idx="12">
                  <c:v>107502</c:v>
                </c:pt>
                <c:pt idx="13">
                  <c:v>61710</c:v>
                </c:pt>
              </c:numCache>
            </c:numRef>
          </c:val>
        </c:ser>
        <c:ser>
          <c:idx val="2"/>
          <c:order val="2"/>
          <c:tx>
            <c:strRef>
              <c:f>Sheet2!$D$165</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Sheet2!$A$166:$A$179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Sheet2!$D$166:$D$179</c:f>
              <c:numCache>
                <c:formatCode>General</c:formatCode>
                <c:ptCount val="14"/>
                <c:pt idx="0">
                  <c:v>1083249</c:v>
                </c:pt>
                <c:pt idx="1">
                  <c:v>4267461</c:v>
                </c:pt>
                <c:pt idx="2">
                  <c:v>5569035</c:v>
                </c:pt>
                <c:pt idx="3">
                  <c:v>4163357</c:v>
                </c:pt>
                <c:pt idx="4">
                  <c:v>3951918</c:v>
                </c:pt>
                <c:pt idx="5">
                  <c:v>4414590</c:v>
                </c:pt>
                <c:pt idx="6">
                  <c:v>5535098</c:v>
                </c:pt>
                <c:pt idx="7">
                  <c:v>5194368</c:v>
                </c:pt>
                <c:pt idx="8">
                  <c:v>3780405</c:v>
                </c:pt>
                <c:pt idx="9">
                  <c:v>5156254</c:v>
                </c:pt>
                <c:pt idx="10">
                  <c:v>670615</c:v>
                </c:pt>
                <c:pt idx="11">
                  <c:v>1277602</c:v>
                </c:pt>
                <c:pt idx="12">
                  <c:v>1271364</c:v>
                </c:pt>
                <c:pt idx="13">
                  <c:v>565709</c:v>
                </c:pt>
              </c:numCache>
            </c:numRef>
          </c:val>
        </c:ser>
        <c:ser>
          <c:idx val="3"/>
          <c:order val="3"/>
          <c:tx>
            <c:strRef>
              <c:f>Sheet2!$E$165</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Sheet2!$A$166:$A$179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Sheet2!$E$166:$E$179</c:f>
              <c:numCache>
                <c:formatCode>General</c:formatCode>
                <c:ptCount val="14"/>
                <c:pt idx="0">
                  <c:v>5389653</c:v>
                </c:pt>
                <c:pt idx="1">
                  <c:v>5325799</c:v>
                </c:pt>
                <c:pt idx="2">
                  <c:v>5022044</c:v>
                </c:pt>
                <c:pt idx="3">
                  <c:v>4522868</c:v>
                </c:pt>
                <c:pt idx="4">
                  <c:v>4162573</c:v>
                </c:pt>
                <c:pt idx="5">
                  <c:v>4063729</c:v>
                </c:pt>
                <c:pt idx="6">
                  <c:v>4054910</c:v>
                </c:pt>
                <c:pt idx="7">
                  <c:v>4168957</c:v>
                </c:pt>
                <c:pt idx="8">
                  <c:v>977979</c:v>
                </c:pt>
                <c:pt idx="9">
                  <c:v>756206</c:v>
                </c:pt>
                <c:pt idx="10">
                  <c:v>600420</c:v>
                </c:pt>
                <c:pt idx="11">
                  <c:v>643889</c:v>
                </c:pt>
                <c:pt idx="12">
                  <c:v>523707</c:v>
                </c:pt>
                <c:pt idx="13">
                  <c:v>312748</c:v>
                </c:pt>
              </c:numCache>
            </c:numRef>
          </c:val>
        </c:ser>
        <c:ser>
          <c:idx val="4"/>
          <c:order val="4"/>
          <c:tx>
            <c:strRef>
              <c:f>Sheet2!$F$165</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Sheet2!$A$166:$A$179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Sheet2!$F$166:$F$179</c:f>
              <c:numCache>
                <c:formatCode>General</c:formatCode>
                <c:ptCount val="14"/>
                <c:pt idx="0">
                  <c:v>1279447</c:v>
                </c:pt>
                <c:pt idx="1">
                  <c:v>5545860</c:v>
                </c:pt>
                <c:pt idx="2">
                  <c:v>4197489</c:v>
                </c:pt>
                <c:pt idx="3">
                  <c:v>3815675</c:v>
                </c:pt>
                <c:pt idx="4">
                  <c:v>2600164</c:v>
                </c:pt>
                <c:pt idx="5">
                  <c:v>3340040</c:v>
                </c:pt>
                <c:pt idx="6">
                  <c:v>3650781</c:v>
                </c:pt>
                <c:pt idx="7">
                  <c:v>3535386</c:v>
                </c:pt>
                <c:pt idx="8">
                  <c:v>2925253</c:v>
                </c:pt>
                <c:pt idx="9">
                  <c:v>3609613</c:v>
                </c:pt>
                <c:pt idx="10">
                  <c:v>3706361</c:v>
                </c:pt>
                <c:pt idx="11">
                  <c:v>2064742</c:v>
                </c:pt>
                <c:pt idx="12">
                  <c:v>2521174</c:v>
                </c:pt>
                <c:pt idx="13">
                  <c:v>591040</c:v>
                </c:pt>
              </c:numCache>
            </c:numRef>
          </c:val>
        </c:ser>
        <c:dLbls>
          <c:showLegendKey val="0"/>
          <c:showVal val="0"/>
          <c:showCatName val="0"/>
          <c:showSerName val="0"/>
          <c:showPercent val="0"/>
          <c:showBubbleSize val="0"/>
        </c:dLbls>
        <c:gapWidth val="100"/>
        <c:overlap val="-24"/>
        <c:axId val="429764024"/>
        <c:axId val="429767552"/>
      </c:barChart>
      <c:catAx>
        <c:axId val="42976402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3859601924759402"/>
              <c:y val="0.65342519685039369"/>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9767552"/>
        <c:crosses val="autoZero"/>
        <c:auto val="1"/>
        <c:lblAlgn val="ctr"/>
        <c:lblOffset val="100"/>
        <c:noMultiLvlLbl val="0"/>
      </c:catAx>
      <c:valAx>
        <c:axId val="4297675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9764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Fread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Sheet2!$B$181</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Sheet2!$A$182:$A$195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Sheet2!$B$182:$B$195</c:f>
              <c:numCache>
                <c:formatCode>General</c:formatCode>
                <c:ptCount val="14"/>
                <c:pt idx="0">
                  <c:v>2561267</c:v>
                </c:pt>
                <c:pt idx="1">
                  <c:v>2985839</c:v>
                </c:pt>
                <c:pt idx="2">
                  <c:v>1817419</c:v>
                </c:pt>
                <c:pt idx="3">
                  <c:v>4571003</c:v>
                </c:pt>
                <c:pt idx="4">
                  <c:v>5507740</c:v>
                </c:pt>
                <c:pt idx="5">
                  <c:v>5293261</c:v>
                </c:pt>
                <c:pt idx="6">
                  <c:v>5961494</c:v>
                </c:pt>
                <c:pt idx="7">
                  <c:v>1255296</c:v>
                </c:pt>
                <c:pt idx="8">
                  <c:v>2190694</c:v>
                </c:pt>
                <c:pt idx="9">
                  <c:v>1729709</c:v>
                </c:pt>
                <c:pt idx="10">
                  <c:v>2643976</c:v>
                </c:pt>
                <c:pt idx="11">
                  <c:v>2992913</c:v>
                </c:pt>
                <c:pt idx="12">
                  <c:v>4161352</c:v>
                </c:pt>
                <c:pt idx="13">
                  <c:v>5335236</c:v>
                </c:pt>
              </c:numCache>
            </c:numRef>
          </c:val>
        </c:ser>
        <c:ser>
          <c:idx val="1"/>
          <c:order val="1"/>
          <c:tx>
            <c:strRef>
              <c:f>Sheet2!$C$181</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Sheet2!$A$182:$A$195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Sheet2!$C$182:$C$195</c:f>
              <c:numCache>
                <c:formatCode>General</c:formatCode>
                <c:ptCount val="14"/>
                <c:pt idx="0">
                  <c:v>983980</c:v>
                </c:pt>
                <c:pt idx="1">
                  <c:v>1266785</c:v>
                </c:pt>
                <c:pt idx="2">
                  <c:v>2783115</c:v>
                </c:pt>
                <c:pt idx="3">
                  <c:v>5807059</c:v>
                </c:pt>
                <c:pt idx="4">
                  <c:v>2069060</c:v>
                </c:pt>
                <c:pt idx="5">
                  <c:v>3097921</c:v>
                </c:pt>
                <c:pt idx="6">
                  <c:v>1894600</c:v>
                </c:pt>
                <c:pt idx="7">
                  <c:v>1899397</c:v>
                </c:pt>
                <c:pt idx="8">
                  <c:v>1942116</c:v>
                </c:pt>
                <c:pt idx="9">
                  <c:v>2070399</c:v>
                </c:pt>
                <c:pt idx="10">
                  <c:v>2269789</c:v>
                </c:pt>
                <c:pt idx="11">
                  <c:v>2373373</c:v>
                </c:pt>
                <c:pt idx="12">
                  <c:v>3327036</c:v>
                </c:pt>
                <c:pt idx="13">
                  <c:v>48119</c:v>
                </c:pt>
              </c:numCache>
            </c:numRef>
          </c:val>
        </c:ser>
        <c:ser>
          <c:idx val="2"/>
          <c:order val="2"/>
          <c:tx>
            <c:strRef>
              <c:f>Sheet2!$D$181</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Sheet2!$A$182:$A$195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Sheet2!$D$182:$D$195</c:f>
              <c:numCache>
                <c:formatCode>General</c:formatCode>
                <c:ptCount val="14"/>
                <c:pt idx="0">
                  <c:v>4564786</c:v>
                </c:pt>
                <c:pt idx="1">
                  <c:v>5545860</c:v>
                </c:pt>
                <c:pt idx="2">
                  <c:v>5142301</c:v>
                </c:pt>
                <c:pt idx="3">
                  <c:v>7871843</c:v>
                </c:pt>
                <c:pt idx="4">
                  <c:v>2767722</c:v>
                </c:pt>
                <c:pt idx="5">
                  <c:v>3215029</c:v>
                </c:pt>
                <c:pt idx="6">
                  <c:v>5504946</c:v>
                </c:pt>
                <c:pt idx="7">
                  <c:v>8350269</c:v>
                </c:pt>
                <c:pt idx="8">
                  <c:v>3619899</c:v>
                </c:pt>
                <c:pt idx="9">
                  <c:v>7606421</c:v>
                </c:pt>
                <c:pt idx="10">
                  <c:v>7969830</c:v>
                </c:pt>
                <c:pt idx="11">
                  <c:v>1442936</c:v>
                </c:pt>
                <c:pt idx="12">
                  <c:v>6291378</c:v>
                </c:pt>
                <c:pt idx="13">
                  <c:v>570081</c:v>
                </c:pt>
              </c:numCache>
            </c:numRef>
          </c:val>
        </c:ser>
        <c:ser>
          <c:idx val="3"/>
          <c:order val="3"/>
          <c:tx>
            <c:strRef>
              <c:f>Sheet2!$E$181</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Sheet2!$A$182:$A$195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Sheet2!$E$182:$E$195</c:f>
              <c:numCache>
                <c:formatCode>General</c:formatCode>
                <c:ptCount val="14"/>
                <c:pt idx="0">
                  <c:v>10402178</c:v>
                </c:pt>
                <c:pt idx="1">
                  <c:v>1165070</c:v>
                </c:pt>
                <c:pt idx="2">
                  <c:v>1430119</c:v>
                </c:pt>
                <c:pt idx="3">
                  <c:v>5453155</c:v>
                </c:pt>
                <c:pt idx="4">
                  <c:v>4470172</c:v>
                </c:pt>
                <c:pt idx="5">
                  <c:v>6873016</c:v>
                </c:pt>
                <c:pt idx="6">
                  <c:v>7222056</c:v>
                </c:pt>
                <c:pt idx="7">
                  <c:v>6374949</c:v>
                </c:pt>
                <c:pt idx="8">
                  <c:v>8312700</c:v>
                </c:pt>
                <c:pt idx="9">
                  <c:v>3999526</c:v>
                </c:pt>
                <c:pt idx="10">
                  <c:v>4370508</c:v>
                </c:pt>
                <c:pt idx="11">
                  <c:v>5051333</c:v>
                </c:pt>
                <c:pt idx="12">
                  <c:v>2861524</c:v>
                </c:pt>
                <c:pt idx="13">
                  <c:v>459029</c:v>
                </c:pt>
              </c:numCache>
            </c:numRef>
          </c:val>
        </c:ser>
        <c:ser>
          <c:idx val="4"/>
          <c:order val="4"/>
          <c:tx>
            <c:strRef>
              <c:f>Sheet2!$F$181</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Sheet2!$A$182:$A$195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Sheet2!$F$182:$F$195</c:f>
              <c:numCache>
                <c:formatCode>General</c:formatCode>
                <c:ptCount val="14"/>
                <c:pt idx="0">
                  <c:v>4897948</c:v>
                </c:pt>
                <c:pt idx="1">
                  <c:v>6114306</c:v>
                </c:pt>
                <c:pt idx="2">
                  <c:v>7314033</c:v>
                </c:pt>
                <c:pt idx="3">
                  <c:v>2764505</c:v>
                </c:pt>
                <c:pt idx="4">
                  <c:v>4634161</c:v>
                </c:pt>
                <c:pt idx="5">
                  <c:v>1301938</c:v>
                </c:pt>
                <c:pt idx="6">
                  <c:v>3839243</c:v>
                </c:pt>
                <c:pt idx="7">
                  <c:v>3844314</c:v>
                </c:pt>
                <c:pt idx="8">
                  <c:v>7567552</c:v>
                </c:pt>
                <c:pt idx="9">
                  <c:v>8506567</c:v>
                </c:pt>
                <c:pt idx="10">
                  <c:v>9697304</c:v>
                </c:pt>
                <c:pt idx="11">
                  <c:v>9812196</c:v>
                </c:pt>
                <c:pt idx="12">
                  <c:v>7223610</c:v>
                </c:pt>
                <c:pt idx="13">
                  <c:v>7973721</c:v>
                </c:pt>
              </c:numCache>
            </c:numRef>
          </c:val>
        </c:ser>
        <c:dLbls>
          <c:showLegendKey val="0"/>
          <c:showVal val="0"/>
          <c:showCatName val="0"/>
          <c:showSerName val="0"/>
          <c:showPercent val="0"/>
          <c:showBubbleSize val="0"/>
        </c:dLbls>
        <c:gapWidth val="100"/>
        <c:overlap val="-24"/>
        <c:axId val="444025808"/>
        <c:axId val="444027376"/>
      </c:barChart>
      <c:catAx>
        <c:axId val="44402580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532626859142607"/>
              <c:y val="0.65342519685039369"/>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27376"/>
        <c:crosses val="autoZero"/>
        <c:auto val="1"/>
        <c:lblAlgn val="ctr"/>
        <c:lblOffset val="100"/>
        <c:noMultiLvlLbl val="0"/>
      </c:catAx>
      <c:valAx>
        <c:axId val="4440273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25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Re-fread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Sheet2!$B$197</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Sheet2!$A$198:$A$211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Sheet2!$B$198:$B$211</c:f>
              <c:numCache>
                <c:formatCode>General</c:formatCode>
                <c:ptCount val="14"/>
                <c:pt idx="0">
                  <c:v>5283570</c:v>
                </c:pt>
                <c:pt idx="1">
                  <c:v>5847904</c:v>
                </c:pt>
                <c:pt idx="2">
                  <c:v>5569035</c:v>
                </c:pt>
                <c:pt idx="3">
                  <c:v>6821616</c:v>
                </c:pt>
                <c:pt idx="4">
                  <c:v>6609617</c:v>
                </c:pt>
                <c:pt idx="5">
                  <c:v>6321679</c:v>
                </c:pt>
                <c:pt idx="6">
                  <c:v>6361016</c:v>
                </c:pt>
                <c:pt idx="7">
                  <c:v>1355210</c:v>
                </c:pt>
                <c:pt idx="8">
                  <c:v>2225457</c:v>
                </c:pt>
                <c:pt idx="9">
                  <c:v>2149707</c:v>
                </c:pt>
                <c:pt idx="10">
                  <c:v>3554985</c:v>
                </c:pt>
                <c:pt idx="11">
                  <c:v>6717544</c:v>
                </c:pt>
                <c:pt idx="12">
                  <c:v>6786404</c:v>
                </c:pt>
                <c:pt idx="13">
                  <c:v>6747336</c:v>
                </c:pt>
              </c:numCache>
            </c:numRef>
          </c:val>
        </c:ser>
        <c:ser>
          <c:idx val="1"/>
          <c:order val="1"/>
          <c:tx>
            <c:strRef>
              <c:f>Sheet2!$C$197</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Sheet2!$A$198:$A$211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Sheet2!$C$198:$C$211</c:f>
              <c:numCache>
                <c:formatCode>General</c:formatCode>
                <c:ptCount val="14"/>
                <c:pt idx="0">
                  <c:v>2689580</c:v>
                </c:pt>
                <c:pt idx="1">
                  <c:v>2673584</c:v>
                </c:pt>
                <c:pt idx="2">
                  <c:v>4572895</c:v>
                </c:pt>
                <c:pt idx="3">
                  <c:v>7871843</c:v>
                </c:pt>
                <c:pt idx="4">
                  <c:v>2852271</c:v>
                </c:pt>
                <c:pt idx="5">
                  <c:v>4122233</c:v>
                </c:pt>
                <c:pt idx="6">
                  <c:v>2037749</c:v>
                </c:pt>
                <c:pt idx="7">
                  <c:v>2049027</c:v>
                </c:pt>
                <c:pt idx="8">
                  <c:v>1997089</c:v>
                </c:pt>
                <c:pt idx="9">
                  <c:v>2457479</c:v>
                </c:pt>
                <c:pt idx="10">
                  <c:v>3331134</c:v>
                </c:pt>
                <c:pt idx="11">
                  <c:v>4756257</c:v>
                </c:pt>
                <c:pt idx="12">
                  <c:v>6541176</c:v>
                </c:pt>
                <c:pt idx="13">
                  <c:v>4511559</c:v>
                </c:pt>
              </c:numCache>
            </c:numRef>
          </c:val>
        </c:ser>
        <c:ser>
          <c:idx val="2"/>
          <c:order val="2"/>
          <c:tx>
            <c:strRef>
              <c:f>Sheet2!$D$197</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Sheet2!$A$198:$A$211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Sheet2!$D$198:$D$211</c:f>
              <c:numCache>
                <c:formatCode>General</c:formatCode>
                <c:ptCount val="14"/>
                <c:pt idx="0">
                  <c:v>3057153</c:v>
                </c:pt>
                <c:pt idx="1">
                  <c:v>5784891</c:v>
                </c:pt>
                <c:pt idx="2">
                  <c:v>8271916</c:v>
                </c:pt>
                <c:pt idx="3">
                  <c:v>8844453</c:v>
                </c:pt>
                <c:pt idx="4">
                  <c:v>6569179</c:v>
                </c:pt>
                <c:pt idx="5">
                  <c:v>7444871</c:v>
                </c:pt>
                <c:pt idx="6">
                  <c:v>6114255</c:v>
                </c:pt>
                <c:pt idx="7">
                  <c:v>6653956</c:v>
                </c:pt>
                <c:pt idx="8">
                  <c:v>8923673</c:v>
                </c:pt>
                <c:pt idx="9">
                  <c:v>4203179</c:v>
                </c:pt>
                <c:pt idx="10">
                  <c:v>3161994</c:v>
                </c:pt>
                <c:pt idx="11">
                  <c:v>3435162</c:v>
                </c:pt>
                <c:pt idx="12">
                  <c:v>5626120</c:v>
                </c:pt>
                <c:pt idx="13">
                  <c:v>584956</c:v>
                </c:pt>
              </c:numCache>
            </c:numRef>
          </c:val>
        </c:ser>
        <c:ser>
          <c:idx val="3"/>
          <c:order val="3"/>
          <c:tx>
            <c:strRef>
              <c:f>Sheet2!$E$197</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Sheet2!$A$198:$A$211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Sheet2!$E$198:$E$211</c:f>
              <c:numCache>
                <c:formatCode>General</c:formatCode>
                <c:ptCount val="14"/>
                <c:pt idx="0">
                  <c:v>4564786</c:v>
                </c:pt>
                <c:pt idx="1">
                  <c:v>3053774</c:v>
                </c:pt>
                <c:pt idx="2">
                  <c:v>7314033</c:v>
                </c:pt>
                <c:pt idx="3">
                  <c:v>5886650</c:v>
                </c:pt>
                <c:pt idx="4">
                  <c:v>7319232</c:v>
                </c:pt>
                <c:pt idx="5">
                  <c:v>7940367</c:v>
                </c:pt>
                <c:pt idx="6">
                  <c:v>7892238</c:v>
                </c:pt>
                <c:pt idx="7">
                  <c:v>7868391</c:v>
                </c:pt>
                <c:pt idx="8">
                  <c:v>8475718</c:v>
                </c:pt>
                <c:pt idx="9">
                  <c:v>3440549</c:v>
                </c:pt>
                <c:pt idx="10">
                  <c:v>4819223</c:v>
                </c:pt>
                <c:pt idx="11">
                  <c:v>3571540</c:v>
                </c:pt>
                <c:pt idx="12">
                  <c:v>3921605</c:v>
                </c:pt>
                <c:pt idx="13">
                  <c:v>465697</c:v>
                </c:pt>
              </c:numCache>
            </c:numRef>
          </c:val>
        </c:ser>
        <c:ser>
          <c:idx val="4"/>
          <c:order val="4"/>
          <c:tx>
            <c:strRef>
              <c:f>Sheet2!$F$197</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Sheet2!$A$198:$A$211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Sheet2!$F$198:$F$211</c:f>
              <c:numCache>
                <c:formatCode>General</c:formatCode>
                <c:ptCount val="14"/>
                <c:pt idx="0">
                  <c:v>5283570</c:v>
                </c:pt>
                <c:pt idx="1">
                  <c:v>9129573</c:v>
                </c:pt>
                <c:pt idx="2">
                  <c:v>7735574</c:v>
                </c:pt>
                <c:pt idx="3">
                  <c:v>8109658</c:v>
                </c:pt>
                <c:pt idx="4">
                  <c:v>5690162</c:v>
                </c:pt>
                <c:pt idx="5">
                  <c:v>2937929</c:v>
                </c:pt>
                <c:pt idx="6">
                  <c:v>7329903</c:v>
                </c:pt>
                <c:pt idx="7">
                  <c:v>6715075</c:v>
                </c:pt>
                <c:pt idx="8">
                  <c:v>7623802</c:v>
                </c:pt>
                <c:pt idx="9">
                  <c:v>8521863</c:v>
                </c:pt>
                <c:pt idx="10">
                  <c:v>9571689</c:v>
                </c:pt>
                <c:pt idx="11">
                  <c:v>9737118</c:v>
                </c:pt>
                <c:pt idx="12">
                  <c:v>8266643</c:v>
                </c:pt>
                <c:pt idx="13">
                  <c:v>9536680</c:v>
                </c:pt>
              </c:numCache>
            </c:numRef>
          </c:val>
        </c:ser>
        <c:dLbls>
          <c:showLegendKey val="0"/>
          <c:showVal val="0"/>
          <c:showCatName val="0"/>
          <c:showSerName val="0"/>
          <c:showPercent val="0"/>
          <c:showBubbleSize val="0"/>
        </c:dLbls>
        <c:gapWidth val="150"/>
        <c:shape val="box"/>
        <c:axId val="450042976"/>
        <c:axId val="450039448"/>
        <c:axId val="0"/>
      </c:bar3DChart>
      <c:catAx>
        <c:axId val="4500429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731887576552931"/>
              <c:y val="0.65555409740449111"/>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0039448"/>
        <c:crosses val="autoZero"/>
        <c:auto val="1"/>
        <c:lblAlgn val="ctr"/>
        <c:lblOffset val="100"/>
        <c:noMultiLvlLbl val="0"/>
      </c:catAx>
      <c:valAx>
        <c:axId val="450039448"/>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0042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Re Write</a:t>
            </a:r>
            <a:endParaRPr lang="en-US">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endParaRPr lang="en-US"/>
          </a:p>
        </c:rich>
      </c:tx>
      <c:layout>
        <c:manualLayout>
          <c:xMode val="edge"/>
          <c:yMode val="edge"/>
          <c:x val="0.38788188976377952"/>
          <c:y val="0"/>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991426071741033"/>
          <c:y val="0.15048629337999417"/>
          <c:w val="0.83953018372703414"/>
          <c:h val="0.56153980752405963"/>
        </c:manualLayout>
      </c:layout>
      <c:barChart>
        <c:barDir val="col"/>
        <c:grouping val="clustered"/>
        <c:varyColors val="0"/>
        <c:ser>
          <c:idx val="0"/>
          <c:order val="0"/>
          <c:tx>
            <c:strRef>
              <c:f>Sheet2!$B$21</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Sheet2!$A$22:$A$35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Sheet2!$B$22:$B$35</c:f>
              <c:numCache>
                <c:formatCode>General</c:formatCode>
                <c:ptCount val="14"/>
                <c:pt idx="0">
                  <c:v>1991276</c:v>
                </c:pt>
                <c:pt idx="1">
                  <c:v>1997245</c:v>
                </c:pt>
                <c:pt idx="2">
                  <c:v>2975955</c:v>
                </c:pt>
                <c:pt idx="3">
                  <c:v>2256220</c:v>
                </c:pt>
                <c:pt idx="4">
                  <c:v>2370545</c:v>
                </c:pt>
                <c:pt idx="5">
                  <c:v>1860176</c:v>
                </c:pt>
                <c:pt idx="6">
                  <c:v>2730514</c:v>
                </c:pt>
                <c:pt idx="7">
                  <c:v>1724297</c:v>
                </c:pt>
                <c:pt idx="8">
                  <c:v>867518</c:v>
                </c:pt>
                <c:pt idx="9">
                  <c:v>995171</c:v>
                </c:pt>
                <c:pt idx="10">
                  <c:v>1185402</c:v>
                </c:pt>
                <c:pt idx="11">
                  <c:v>671142</c:v>
                </c:pt>
                <c:pt idx="12">
                  <c:v>187712</c:v>
                </c:pt>
                <c:pt idx="13">
                  <c:v>117287</c:v>
                </c:pt>
              </c:numCache>
            </c:numRef>
          </c:val>
        </c:ser>
        <c:ser>
          <c:idx val="1"/>
          <c:order val="1"/>
          <c:tx>
            <c:strRef>
              <c:f>Sheet2!$C$21</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Sheet2!$A$22:$A$35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Sheet2!$C$22:$C$35</c:f>
              <c:numCache>
                <c:formatCode>General</c:formatCode>
                <c:ptCount val="14"/>
                <c:pt idx="0">
                  <c:v>666414</c:v>
                </c:pt>
                <c:pt idx="1">
                  <c:v>757430</c:v>
                </c:pt>
                <c:pt idx="2">
                  <c:v>1044693</c:v>
                </c:pt>
                <c:pt idx="3">
                  <c:v>2524058</c:v>
                </c:pt>
                <c:pt idx="4">
                  <c:v>2877110</c:v>
                </c:pt>
                <c:pt idx="5">
                  <c:v>1603555</c:v>
                </c:pt>
                <c:pt idx="6">
                  <c:v>2912925</c:v>
                </c:pt>
                <c:pt idx="7">
                  <c:v>1031241</c:v>
                </c:pt>
                <c:pt idx="8">
                  <c:v>1036839</c:v>
                </c:pt>
                <c:pt idx="9">
                  <c:v>941447</c:v>
                </c:pt>
                <c:pt idx="10">
                  <c:v>206020</c:v>
                </c:pt>
                <c:pt idx="11">
                  <c:v>123015</c:v>
                </c:pt>
                <c:pt idx="12">
                  <c:v>102568</c:v>
                </c:pt>
                <c:pt idx="13">
                  <c:v>63620</c:v>
                </c:pt>
              </c:numCache>
            </c:numRef>
          </c:val>
        </c:ser>
        <c:ser>
          <c:idx val="2"/>
          <c:order val="2"/>
          <c:tx>
            <c:strRef>
              <c:f>Sheet2!$D$21</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Sheet2!$A$22:$A$35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Sheet2!$D$22:$D$35</c:f>
              <c:numCache>
                <c:formatCode>General</c:formatCode>
                <c:ptCount val="14"/>
                <c:pt idx="0">
                  <c:v>2379626</c:v>
                </c:pt>
                <c:pt idx="1">
                  <c:v>3124872</c:v>
                </c:pt>
                <c:pt idx="2">
                  <c:v>855703</c:v>
                </c:pt>
                <c:pt idx="3">
                  <c:v>4375425</c:v>
                </c:pt>
                <c:pt idx="4">
                  <c:v>3955557</c:v>
                </c:pt>
                <c:pt idx="5">
                  <c:v>4633675</c:v>
                </c:pt>
                <c:pt idx="6">
                  <c:v>3580776</c:v>
                </c:pt>
                <c:pt idx="7">
                  <c:v>2082811</c:v>
                </c:pt>
                <c:pt idx="8">
                  <c:v>4908602</c:v>
                </c:pt>
                <c:pt idx="9">
                  <c:v>3092490</c:v>
                </c:pt>
                <c:pt idx="10">
                  <c:v>2786513</c:v>
                </c:pt>
                <c:pt idx="11">
                  <c:v>927272</c:v>
                </c:pt>
                <c:pt idx="12">
                  <c:v>1042106</c:v>
                </c:pt>
                <c:pt idx="13">
                  <c:v>592760</c:v>
                </c:pt>
              </c:numCache>
            </c:numRef>
          </c:val>
        </c:ser>
        <c:ser>
          <c:idx val="3"/>
          <c:order val="3"/>
          <c:tx>
            <c:strRef>
              <c:f>Sheet2!$E$21</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Sheet2!$A$22:$A$35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Sheet2!$E$22:$E$35</c:f>
              <c:numCache>
                <c:formatCode>General</c:formatCode>
                <c:ptCount val="14"/>
                <c:pt idx="0">
                  <c:v>3541098</c:v>
                </c:pt>
                <c:pt idx="1">
                  <c:v>3867787</c:v>
                </c:pt>
                <c:pt idx="2">
                  <c:v>3879045</c:v>
                </c:pt>
                <c:pt idx="3">
                  <c:v>3970896</c:v>
                </c:pt>
                <c:pt idx="4">
                  <c:v>3866533</c:v>
                </c:pt>
                <c:pt idx="5">
                  <c:v>2909075</c:v>
                </c:pt>
                <c:pt idx="6">
                  <c:v>4240052</c:v>
                </c:pt>
                <c:pt idx="7">
                  <c:v>1302600</c:v>
                </c:pt>
                <c:pt idx="8">
                  <c:v>816467</c:v>
                </c:pt>
                <c:pt idx="9">
                  <c:v>1022270</c:v>
                </c:pt>
                <c:pt idx="10">
                  <c:v>547498</c:v>
                </c:pt>
                <c:pt idx="11">
                  <c:v>440282</c:v>
                </c:pt>
                <c:pt idx="12">
                  <c:v>347469</c:v>
                </c:pt>
                <c:pt idx="13">
                  <c:v>407618</c:v>
                </c:pt>
              </c:numCache>
            </c:numRef>
          </c:val>
        </c:ser>
        <c:ser>
          <c:idx val="4"/>
          <c:order val="4"/>
          <c:tx>
            <c:strRef>
              <c:f>Sheet2!$F$21</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Sheet2!$A$22:$A$35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Sheet2!$F$22:$F$35</c:f>
              <c:numCache>
                <c:formatCode>General</c:formatCode>
                <c:ptCount val="14"/>
                <c:pt idx="0">
                  <c:v>3363612</c:v>
                </c:pt>
                <c:pt idx="1">
                  <c:v>2727923</c:v>
                </c:pt>
                <c:pt idx="2">
                  <c:v>2509882</c:v>
                </c:pt>
                <c:pt idx="3">
                  <c:v>3659616</c:v>
                </c:pt>
                <c:pt idx="4">
                  <c:v>3103735</c:v>
                </c:pt>
                <c:pt idx="5">
                  <c:v>3717289</c:v>
                </c:pt>
                <c:pt idx="6">
                  <c:v>3574071</c:v>
                </c:pt>
                <c:pt idx="7">
                  <c:v>3632950</c:v>
                </c:pt>
                <c:pt idx="8">
                  <c:v>3371112</c:v>
                </c:pt>
                <c:pt idx="9">
                  <c:v>3819997</c:v>
                </c:pt>
                <c:pt idx="10">
                  <c:v>3704863</c:v>
                </c:pt>
                <c:pt idx="11">
                  <c:v>3175653</c:v>
                </c:pt>
                <c:pt idx="12">
                  <c:v>1186552</c:v>
                </c:pt>
                <c:pt idx="13">
                  <c:v>598199</c:v>
                </c:pt>
              </c:numCache>
            </c:numRef>
          </c:val>
        </c:ser>
        <c:dLbls>
          <c:showLegendKey val="0"/>
          <c:showVal val="0"/>
          <c:showCatName val="0"/>
          <c:showSerName val="0"/>
          <c:showPercent val="0"/>
          <c:showBubbleSize val="0"/>
        </c:dLbls>
        <c:gapWidth val="100"/>
        <c:overlap val="-24"/>
        <c:axId val="444014048"/>
        <c:axId val="444014832"/>
      </c:barChart>
      <c:catAx>
        <c:axId val="4440140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0119288550206069"/>
              <c:y val="0.75057815689705443"/>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14832"/>
        <c:crosses val="autoZero"/>
        <c:auto val="1"/>
        <c:lblAlgn val="ctr"/>
        <c:lblOffset val="100"/>
        <c:noMultiLvlLbl val="0"/>
      </c:catAx>
      <c:valAx>
        <c:axId val="4440148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14048"/>
        <c:crosses val="autoZero"/>
        <c:crossBetween val="between"/>
      </c:valAx>
      <c:spPr>
        <a:noFill/>
        <a:ln>
          <a:noFill/>
        </a:ln>
        <a:effectLst/>
      </c:spPr>
    </c:plotArea>
    <c:legend>
      <c:legendPos val="b"/>
      <c:layout>
        <c:manualLayout>
          <c:xMode val="edge"/>
          <c:yMode val="edge"/>
          <c:x val="0.11176335137682838"/>
          <c:y val="0.89409667541557303"/>
          <c:w val="0.53848805225597662"/>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Read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Sheet2!$B$37</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Sheet2!$A$38:$A$51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Sheet2!$B$38:$B$51</c:f>
              <c:numCache>
                <c:formatCode>General</c:formatCode>
                <c:ptCount val="14"/>
                <c:pt idx="0">
                  <c:v>9318832</c:v>
                </c:pt>
                <c:pt idx="1">
                  <c:v>8548124</c:v>
                </c:pt>
                <c:pt idx="2">
                  <c:v>6554972</c:v>
                </c:pt>
                <c:pt idx="3">
                  <c:v>6086873</c:v>
                </c:pt>
                <c:pt idx="4">
                  <c:v>4720752</c:v>
                </c:pt>
                <c:pt idx="5">
                  <c:v>4138120</c:v>
                </c:pt>
                <c:pt idx="6">
                  <c:v>4262142</c:v>
                </c:pt>
                <c:pt idx="7">
                  <c:v>2178140</c:v>
                </c:pt>
                <c:pt idx="8">
                  <c:v>6008099</c:v>
                </c:pt>
                <c:pt idx="9">
                  <c:v>2139300</c:v>
                </c:pt>
                <c:pt idx="10">
                  <c:v>2433025</c:v>
                </c:pt>
                <c:pt idx="11">
                  <c:v>3207671</c:v>
                </c:pt>
                <c:pt idx="12">
                  <c:v>4323308</c:v>
                </c:pt>
                <c:pt idx="13">
                  <c:v>4350032</c:v>
                </c:pt>
              </c:numCache>
            </c:numRef>
          </c:val>
        </c:ser>
        <c:ser>
          <c:idx val="1"/>
          <c:order val="1"/>
          <c:tx>
            <c:strRef>
              <c:f>Sheet2!$C$37</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Sheet2!$A$38:$A$51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Sheet2!$C$38:$C$51</c:f>
              <c:numCache>
                <c:formatCode>General</c:formatCode>
                <c:ptCount val="14"/>
                <c:pt idx="0">
                  <c:v>2358717</c:v>
                </c:pt>
                <c:pt idx="1">
                  <c:v>2367096</c:v>
                </c:pt>
                <c:pt idx="2">
                  <c:v>4070199</c:v>
                </c:pt>
                <c:pt idx="3">
                  <c:v>4927617</c:v>
                </c:pt>
                <c:pt idx="4">
                  <c:v>5885083</c:v>
                </c:pt>
                <c:pt idx="5">
                  <c:v>3696494</c:v>
                </c:pt>
                <c:pt idx="6">
                  <c:v>2541097</c:v>
                </c:pt>
                <c:pt idx="7">
                  <c:v>1969174</c:v>
                </c:pt>
                <c:pt idx="8">
                  <c:v>2103455</c:v>
                </c:pt>
                <c:pt idx="9">
                  <c:v>1963559</c:v>
                </c:pt>
                <c:pt idx="10">
                  <c:v>1838011</c:v>
                </c:pt>
                <c:pt idx="11">
                  <c:v>2743993</c:v>
                </c:pt>
                <c:pt idx="12">
                  <c:v>3734782</c:v>
                </c:pt>
                <c:pt idx="13">
                  <c:v>18450</c:v>
                </c:pt>
              </c:numCache>
            </c:numRef>
          </c:val>
        </c:ser>
        <c:ser>
          <c:idx val="2"/>
          <c:order val="2"/>
          <c:tx>
            <c:strRef>
              <c:f>Sheet2!$D$37</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Sheet2!$A$38:$A$51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Sheet2!$D$38:$D$51</c:f>
              <c:numCache>
                <c:formatCode>General</c:formatCode>
                <c:ptCount val="14"/>
                <c:pt idx="0">
                  <c:v>15972885</c:v>
                </c:pt>
                <c:pt idx="1">
                  <c:v>9129573</c:v>
                </c:pt>
                <c:pt idx="2">
                  <c:v>10651598</c:v>
                </c:pt>
                <c:pt idx="3">
                  <c:v>8018812</c:v>
                </c:pt>
                <c:pt idx="4">
                  <c:v>5390231</c:v>
                </c:pt>
                <c:pt idx="5">
                  <c:v>7782107</c:v>
                </c:pt>
                <c:pt idx="6">
                  <c:v>6451792</c:v>
                </c:pt>
                <c:pt idx="7">
                  <c:v>4586921</c:v>
                </c:pt>
                <c:pt idx="8">
                  <c:v>6516903</c:v>
                </c:pt>
                <c:pt idx="9">
                  <c:v>7842985</c:v>
                </c:pt>
                <c:pt idx="10">
                  <c:v>9119792</c:v>
                </c:pt>
                <c:pt idx="11">
                  <c:v>1137076</c:v>
                </c:pt>
                <c:pt idx="12">
                  <c:v>2628167</c:v>
                </c:pt>
                <c:pt idx="13">
                  <c:v>553394</c:v>
                </c:pt>
              </c:numCache>
            </c:numRef>
          </c:val>
        </c:ser>
        <c:ser>
          <c:idx val="3"/>
          <c:order val="3"/>
          <c:tx>
            <c:strRef>
              <c:f>Sheet2!$E$37</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Sheet2!$A$38:$A$51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Sheet2!$E$38:$E$51</c:f>
              <c:numCache>
                <c:formatCode>General</c:formatCode>
                <c:ptCount val="14"/>
                <c:pt idx="0">
                  <c:v>12902017</c:v>
                </c:pt>
                <c:pt idx="1">
                  <c:v>11470204</c:v>
                </c:pt>
                <c:pt idx="2">
                  <c:v>10245071</c:v>
                </c:pt>
                <c:pt idx="3">
                  <c:v>6472112</c:v>
                </c:pt>
                <c:pt idx="4">
                  <c:v>1479591</c:v>
                </c:pt>
                <c:pt idx="5">
                  <c:v>6503556</c:v>
                </c:pt>
                <c:pt idx="6">
                  <c:v>7434579</c:v>
                </c:pt>
                <c:pt idx="7">
                  <c:v>4893987</c:v>
                </c:pt>
                <c:pt idx="8">
                  <c:v>8489329</c:v>
                </c:pt>
                <c:pt idx="9">
                  <c:v>4239613</c:v>
                </c:pt>
                <c:pt idx="10">
                  <c:v>3240651</c:v>
                </c:pt>
                <c:pt idx="11">
                  <c:v>2127374</c:v>
                </c:pt>
                <c:pt idx="12">
                  <c:v>452621</c:v>
                </c:pt>
                <c:pt idx="13">
                  <c:v>445147</c:v>
                </c:pt>
              </c:numCache>
            </c:numRef>
          </c:val>
        </c:ser>
        <c:ser>
          <c:idx val="4"/>
          <c:order val="4"/>
          <c:tx>
            <c:strRef>
              <c:f>Sheet2!$F$37</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Sheet2!$A$38:$A$51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Sheet2!$F$38:$F$51</c:f>
              <c:numCache>
                <c:formatCode>General</c:formatCode>
                <c:ptCount val="14"/>
                <c:pt idx="0">
                  <c:v>10402178</c:v>
                </c:pt>
                <c:pt idx="1">
                  <c:v>1642783</c:v>
                </c:pt>
                <c:pt idx="2">
                  <c:v>8024634</c:v>
                </c:pt>
                <c:pt idx="3">
                  <c:v>8394979</c:v>
                </c:pt>
                <c:pt idx="4">
                  <c:v>3390391</c:v>
                </c:pt>
                <c:pt idx="5">
                  <c:v>4301837</c:v>
                </c:pt>
                <c:pt idx="6">
                  <c:v>7670249</c:v>
                </c:pt>
                <c:pt idx="7">
                  <c:v>7563550</c:v>
                </c:pt>
                <c:pt idx="8">
                  <c:v>7617042</c:v>
                </c:pt>
                <c:pt idx="9">
                  <c:v>8940394</c:v>
                </c:pt>
                <c:pt idx="10">
                  <c:v>9045664</c:v>
                </c:pt>
                <c:pt idx="11">
                  <c:v>8556137</c:v>
                </c:pt>
                <c:pt idx="12">
                  <c:v>4594261</c:v>
                </c:pt>
                <c:pt idx="13">
                  <c:v>8416901</c:v>
                </c:pt>
              </c:numCache>
            </c:numRef>
          </c:val>
        </c:ser>
        <c:dLbls>
          <c:showLegendKey val="0"/>
          <c:showVal val="0"/>
          <c:showCatName val="0"/>
          <c:showSerName val="0"/>
          <c:showPercent val="0"/>
          <c:showBubbleSize val="0"/>
        </c:dLbls>
        <c:gapWidth val="100"/>
        <c:overlap val="-24"/>
        <c:axId val="428714224"/>
        <c:axId val="428715792"/>
      </c:barChart>
      <c:catAx>
        <c:axId val="42871422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3292935258092739"/>
              <c:y val="0.66268445610965288"/>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15792"/>
        <c:crosses val="autoZero"/>
        <c:auto val="1"/>
        <c:lblAlgn val="ctr"/>
        <c:lblOffset val="100"/>
        <c:noMultiLvlLbl val="0"/>
      </c:catAx>
      <c:valAx>
        <c:axId val="4287157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14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Re-Reader</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Sheet2!$B$53</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Sheet2!$A$54:$A$67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Sheet2!$B$54:$B$67</c:f>
              <c:numCache>
                <c:formatCode>General</c:formatCode>
                <c:ptCount val="14"/>
                <c:pt idx="0">
                  <c:v>9006179</c:v>
                </c:pt>
                <c:pt idx="1">
                  <c:v>7917784</c:v>
                </c:pt>
                <c:pt idx="2">
                  <c:v>7791708</c:v>
                </c:pt>
                <c:pt idx="3">
                  <c:v>7410080</c:v>
                </c:pt>
                <c:pt idx="4">
                  <c:v>7755368</c:v>
                </c:pt>
                <c:pt idx="5">
                  <c:v>6132138</c:v>
                </c:pt>
                <c:pt idx="6">
                  <c:v>5292944</c:v>
                </c:pt>
                <c:pt idx="7">
                  <c:v>1964108</c:v>
                </c:pt>
                <c:pt idx="8">
                  <c:v>6569233</c:v>
                </c:pt>
                <c:pt idx="9">
                  <c:v>3558307</c:v>
                </c:pt>
                <c:pt idx="10">
                  <c:v>6796203</c:v>
                </c:pt>
                <c:pt idx="11">
                  <c:v>6153606</c:v>
                </c:pt>
                <c:pt idx="12">
                  <c:v>6795674</c:v>
                </c:pt>
                <c:pt idx="13">
                  <c:v>6733886</c:v>
                </c:pt>
              </c:numCache>
            </c:numRef>
          </c:val>
        </c:ser>
        <c:ser>
          <c:idx val="1"/>
          <c:order val="1"/>
          <c:tx>
            <c:strRef>
              <c:f>Sheet2!$C$53</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Sheet2!$A$54:$A$67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Sheet2!$C$54:$C$67</c:f>
              <c:numCache>
                <c:formatCode>General</c:formatCode>
                <c:ptCount val="14"/>
                <c:pt idx="0">
                  <c:v>3363612</c:v>
                </c:pt>
                <c:pt idx="1">
                  <c:v>2905056</c:v>
                </c:pt>
                <c:pt idx="2">
                  <c:v>4819184</c:v>
                </c:pt>
                <c:pt idx="3">
                  <c:v>7900804</c:v>
                </c:pt>
                <c:pt idx="4">
                  <c:v>7811791</c:v>
                </c:pt>
                <c:pt idx="5">
                  <c:v>3792790</c:v>
                </c:pt>
                <c:pt idx="6">
                  <c:v>2622157</c:v>
                </c:pt>
                <c:pt idx="7">
                  <c:v>2061443</c:v>
                </c:pt>
                <c:pt idx="8">
                  <c:v>2055942</c:v>
                </c:pt>
                <c:pt idx="9">
                  <c:v>2328258</c:v>
                </c:pt>
                <c:pt idx="10">
                  <c:v>3067463</c:v>
                </c:pt>
                <c:pt idx="11">
                  <c:v>5647452</c:v>
                </c:pt>
                <c:pt idx="12">
                  <c:v>6379905</c:v>
                </c:pt>
                <c:pt idx="13">
                  <c:v>46573</c:v>
                </c:pt>
              </c:numCache>
            </c:numRef>
          </c:val>
        </c:ser>
        <c:ser>
          <c:idx val="2"/>
          <c:order val="2"/>
          <c:tx>
            <c:strRef>
              <c:f>Sheet2!$D$53</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Sheet2!$A$54:$A$67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Sheet2!$D$54:$D$67</c:f>
              <c:numCache>
                <c:formatCode>General</c:formatCode>
                <c:ptCount val="14"/>
                <c:pt idx="0">
                  <c:v>5389653</c:v>
                </c:pt>
                <c:pt idx="1">
                  <c:v>9795896</c:v>
                </c:pt>
                <c:pt idx="2">
                  <c:v>9192546</c:v>
                </c:pt>
                <c:pt idx="3">
                  <c:v>10044089</c:v>
                </c:pt>
                <c:pt idx="4">
                  <c:v>7066349</c:v>
                </c:pt>
                <c:pt idx="5">
                  <c:v>7782107</c:v>
                </c:pt>
                <c:pt idx="6">
                  <c:v>6793669</c:v>
                </c:pt>
                <c:pt idx="7">
                  <c:v>7185515</c:v>
                </c:pt>
                <c:pt idx="8">
                  <c:v>5990292</c:v>
                </c:pt>
                <c:pt idx="9">
                  <c:v>4830248</c:v>
                </c:pt>
                <c:pt idx="10">
                  <c:v>9326176</c:v>
                </c:pt>
                <c:pt idx="11">
                  <c:v>1900448</c:v>
                </c:pt>
                <c:pt idx="12">
                  <c:v>3049744</c:v>
                </c:pt>
                <c:pt idx="13">
                  <c:v>560258</c:v>
                </c:pt>
              </c:numCache>
            </c:numRef>
          </c:val>
        </c:ser>
        <c:ser>
          <c:idx val="3"/>
          <c:order val="3"/>
          <c:tx>
            <c:strRef>
              <c:f>Sheet2!$E$53</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Sheet2!$A$54:$A$67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Sheet2!$E$54:$E$67</c:f>
              <c:numCache>
                <c:formatCode>General</c:formatCode>
                <c:ptCount val="14"/>
                <c:pt idx="0">
                  <c:v>15972885</c:v>
                </c:pt>
                <c:pt idx="1">
                  <c:v>14200794</c:v>
                </c:pt>
                <c:pt idx="2">
                  <c:v>11695808</c:v>
                </c:pt>
                <c:pt idx="3">
                  <c:v>11138071</c:v>
                </c:pt>
                <c:pt idx="4">
                  <c:v>7420395</c:v>
                </c:pt>
                <c:pt idx="5">
                  <c:v>8253158</c:v>
                </c:pt>
                <c:pt idx="6">
                  <c:v>979423</c:v>
                </c:pt>
                <c:pt idx="7">
                  <c:v>7721626</c:v>
                </c:pt>
                <c:pt idx="8">
                  <c:v>8596590</c:v>
                </c:pt>
                <c:pt idx="9">
                  <c:v>5554030</c:v>
                </c:pt>
                <c:pt idx="10">
                  <c:v>4175584</c:v>
                </c:pt>
                <c:pt idx="11">
                  <c:v>3372408</c:v>
                </c:pt>
                <c:pt idx="12">
                  <c:v>426189</c:v>
                </c:pt>
                <c:pt idx="13">
                  <c:v>341057</c:v>
                </c:pt>
              </c:numCache>
            </c:numRef>
          </c:val>
        </c:ser>
        <c:ser>
          <c:idx val="4"/>
          <c:order val="4"/>
          <c:tx>
            <c:strRef>
              <c:f>Sheet2!$F$53</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Sheet2!$A$54:$A$67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Sheet2!$F$54:$F$67</c:f>
              <c:numCache>
                <c:formatCode>General</c:formatCode>
                <c:ptCount val="14"/>
                <c:pt idx="0">
                  <c:v>15972885</c:v>
                </c:pt>
                <c:pt idx="1">
                  <c:v>9795896</c:v>
                </c:pt>
                <c:pt idx="2">
                  <c:v>10758322</c:v>
                </c:pt>
                <c:pt idx="3">
                  <c:v>1492545</c:v>
                </c:pt>
                <c:pt idx="4">
                  <c:v>2960401</c:v>
                </c:pt>
                <c:pt idx="5">
                  <c:v>8498106</c:v>
                </c:pt>
                <c:pt idx="6">
                  <c:v>4395170</c:v>
                </c:pt>
                <c:pt idx="7">
                  <c:v>8165714</c:v>
                </c:pt>
                <c:pt idx="8">
                  <c:v>8507196</c:v>
                </c:pt>
                <c:pt idx="9">
                  <c:v>8716981</c:v>
                </c:pt>
                <c:pt idx="10">
                  <c:v>9646258</c:v>
                </c:pt>
                <c:pt idx="11">
                  <c:v>9875828</c:v>
                </c:pt>
                <c:pt idx="12">
                  <c:v>5083182</c:v>
                </c:pt>
                <c:pt idx="13">
                  <c:v>9634620</c:v>
                </c:pt>
              </c:numCache>
            </c:numRef>
          </c:val>
        </c:ser>
        <c:dLbls>
          <c:showLegendKey val="0"/>
          <c:showVal val="0"/>
          <c:showCatName val="0"/>
          <c:showSerName val="0"/>
          <c:showPercent val="0"/>
          <c:showBubbleSize val="0"/>
        </c:dLbls>
        <c:gapWidth val="100"/>
        <c:overlap val="-24"/>
        <c:axId val="367925624"/>
        <c:axId val="367926016"/>
      </c:barChart>
      <c:catAx>
        <c:axId val="36792562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0778323762161308"/>
              <c:y val="0.65342519685039369"/>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7926016"/>
        <c:crosses val="autoZero"/>
        <c:auto val="1"/>
        <c:lblAlgn val="ctr"/>
        <c:lblOffset val="100"/>
        <c:noMultiLvlLbl val="0"/>
      </c:catAx>
      <c:valAx>
        <c:axId val="3679260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7925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Random Read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Sheet2!$B$69</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Sheet2!$A$70:$A$83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Sheet2!$B$70:$B$83</c:f>
              <c:numCache>
                <c:formatCode>General</c:formatCode>
                <c:ptCount val="14"/>
                <c:pt idx="0">
                  <c:v>7100397</c:v>
                </c:pt>
                <c:pt idx="1">
                  <c:v>2969325</c:v>
                </c:pt>
                <c:pt idx="2">
                  <c:v>7735574</c:v>
                </c:pt>
                <c:pt idx="3">
                  <c:v>7758090</c:v>
                </c:pt>
                <c:pt idx="4">
                  <c:v>5652717</c:v>
                </c:pt>
                <c:pt idx="5">
                  <c:v>6479029</c:v>
                </c:pt>
                <c:pt idx="6">
                  <c:v>4633432</c:v>
                </c:pt>
                <c:pt idx="7">
                  <c:v>2036276</c:v>
                </c:pt>
                <c:pt idx="8">
                  <c:v>6095499</c:v>
                </c:pt>
                <c:pt idx="9">
                  <c:v>3919681</c:v>
                </c:pt>
                <c:pt idx="10">
                  <c:v>6277355</c:v>
                </c:pt>
                <c:pt idx="11">
                  <c:v>6407499</c:v>
                </c:pt>
                <c:pt idx="12">
                  <c:v>5991732</c:v>
                </c:pt>
                <c:pt idx="13">
                  <c:v>6263974</c:v>
                </c:pt>
              </c:numCache>
            </c:numRef>
          </c:val>
        </c:ser>
        <c:ser>
          <c:idx val="1"/>
          <c:order val="1"/>
          <c:tx>
            <c:strRef>
              <c:f>Sheet2!$C$69</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Sheet2!$A$70:$A$83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Sheet2!$C$70:$C$83</c:f>
              <c:numCache>
                <c:formatCode>General</c:formatCode>
                <c:ptCount val="14"/>
                <c:pt idx="0">
                  <c:v>2203800</c:v>
                </c:pt>
                <c:pt idx="1">
                  <c:v>2367096</c:v>
                </c:pt>
                <c:pt idx="2">
                  <c:v>4496299</c:v>
                </c:pt>
                <c:pt idx="3">
                  <c:v>7758090</c:v>
                </c:pt>
                <c:pt idx="4">
                  <c:v>7208671</c:v>
                </c:pt>
                <c:pt idx="5">
                  <c:v>4321315</c:v>
                </c:pt>
                <c:pt idx="6">
                  <c:v>2572681</c:v>
                </c:pt>
                <c:pt idx="7">
                  <c:v>1880993</c:v>
                </c:pt>
                <c:pt idx="8">
                  <c:v>2045173</c:v>
                </c:pt>
                <c:pt idx="9">
                  <c:v>2188908</c:v>
                </c:pt>
                <c:pt idx="10">
                  <c:v>4037405</c:v>
                </c:pt>
                <c:pt idx="11">
                  <c:v>5770030</c:v>
                </c:pt>
                <c:pt idx="12">
                  <c:v>6020505</c:v>
                </c:pt>
                <c:pt idx="13">
                  <c:v>8152</c:v>
                </c:pt>
              </c:numCache>
            </c:numRef>
          </c:val>
        </c:ser>
        <c:ser>
          <c:idx val="2"/>
          <c:order val="2"/>
          <c:tx>
            <c:strRef>
              <c:f>Sheet2!$D$69</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Sheet2!$A$70:$A$83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Sheet2!$D$70:$D$83</c:f>
              <c:numCache>
                <c:formatCode>General</c:formatCode>
                <c:ptCount val="14"/>
                <c:pt idx="0">
                  <c:v>7100397</c:v>
                </c:pt>
                <c:pt idx="1">
                  <c:v>14200794</c:v>
                </c:pt>
                <c:pt idx="2">
                  <c:v>5022044</c:v>
                </c:pt>
                <c:pt idx="3">
                  <c:v>5227492</c:v>
                </c:pt>
                <c:pt idx="4">
                  <c:v>6519323</c:v>
                </c:pt>
                <c:pt idx="5">
                  <c:v>7754008</c:v>
                </c:pt>
                <c:pt idx="6">
                  <c:v>7185807</c:v>
                </c:pt>
                <c:pt idx="7">
                  <c:v>4523514</c:v>
                </c:pt>
                <c:pt idx="8">
                  <c:v>2668426</c:v>
                </c:pt>
                <c:pt idx="9">
                  <c:v>6656346</c:v>
                </c:pt>
                <c:pt idx="10">
                  <c:v>9307859</c:v>
                </c:pt>
                <c:pt idx="11">
                  <c:v>3776656</c:v>
                </c:pt>
                <c:pt idx="12">
                  <c:v>4538039</c:v>
                </c:pt>
                <c:pt idx="13">
                  <c:v>121569</c:v>
                </c:pt>
              </c:numCache>
            </c:numRef>
          </c:val>
        </c:ser>
        <c:ser>
          <c:idx val="3"/>
          <c:order val="3"/>
          <c:tx>
            <c:strRef>
              <c:f>Sheet2!$E$69</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Sheet2!$A$70:$A$83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Sheet2!$E$70:$E$83</c:f>
              <c:numCache>
                <c:formatCode>General</c:formatCode>
                <c:ptCount val="14"/>
                <c:pt idx="0">
                  <c:v>10402178</c:v>
                </c:pt>
                <c:pt idx="1">
                  <c:v>11470204</c:v>
                </c:pt>
                <c:pt idx="2">
                  <c:v>11569783</c:v>
                </c:pt>
                <c:pt idx="3">
                  <c:v>9304292</c:v>
                </c:pt>
                <c:pt idx="4">
                  <c:v>7220790</c:v>
                </c:pt>
                <c:pt idx="5">
                  <c:v>8067138</c:v>
                </c:pt>
                <c:pt idx="6">
                  <c:v>7447471</c:v>
                </c:pt>
                <c:pt idx="7">
                  <c:v>3317920</c:v>
                </c:pt>
                <c:pt idx="8">
                  <c:v>7464797</c:v>
                </c:pt>
                <c:pt idx="9">
                  <c:v>4120143</c:v>
                </c:pt>
                <c:pt idx="10">
                  <c:v>3973555</c:v>
                </c:pt>
                <c:pt idx="11">
                  <c:v>3447700</c:v>
                </c:pt>
                <c:pt idx="12">
                  <c:v>260475</c:v>
                </c:pt>
                <c:pt idx="13">
                  <c:v>218556</c:v>
                </c:pt>
              </c:numCache>
            </c:numRef>
          </c:val>
        </c:ser>
        <c:ser>
          <c:idx val="4"/>
          <c:order val="4"/>
          <c:tx>
            <c:strRef>
              <c:f>Sheet2!$F$69</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Sheet2!$A$70:$A$83</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Sheet2!$F$70:$F$83</c:f>
              <c:numCache>
                <c:formatCode>General</c:formatCode>
                <c:ptCount val="14"/>
                <c:pt idx="0">
                  <c:v>3363612</c:v>
                </c:pt>
                <c:pt idx="1">
                  <c:v>8036304</c:v>
                </c:pt>
                <c:pt idx="2">
                  <c:v>10651598</c:v>
                </c:pt>
                <c:pt idx="3">
                  <c:v>5019764</c:v>
                </c:pt>
                <c:pt idx="4">
                  <c:v>5303701</c:v>
                </c:pt>
                <c:pt idx="5">
                  <c:v>9024882</c:v>
                </c:pt>
                <c:pt idx="6">
                  <c:v>7197849</c:v>
                </c:pt>
                <c:pt idx="7">
                  <c:v>8071718</c:v>
                </c:pt>
                <c:pt idx="8">
                  <c:v>4229201</c:v>
                </c:pt>
                <c:pt idx="9">
                  <c:v>7691988</c:v>
                </c:pt>
                <c:pt idx="10">
                  <c:v>9031992</c:v>
                </c:pt>
                <c:pt idx="11">
                  <c:v>6898523</c:v>
                </c:pt>
                <c:pt idx="12">
                  <c:v>4081337</c:v>
                </c:pt>
                <c:pt idx="13">
                  <c:v>8115411</c:v>
                </c:pt>
              </c:numCache>
            </c:numRef>
          </c:val>
        </c:ser>
        <c:dLbls>
          <c:showLegendKey val="0"/>
          <c:showVal val="0"/>
          <c:showCatName val="0"/>
          <c:showSerName val="0"/>
          <c:showPercent val="0"/>
          <c:showBubbleSize val="0"/>
        </c:dLbls>
        <c:gapWidth val="100"/>
        <c:overlap val="-24"/>
        <c:axId val="428710304"/>
        <c:axId val="428711088"/>
      </c:barChart>
      <c:catAx>
        <c:axId val="4287103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3104046369203845"/>
              <c:y val="0.65805482648002334"/>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11088"/>
        <c:crosses val="autoZero"/>
        <c:auto val="1"/>
        <c:lblAlgn val="ctr"/>
        <c:lblOffset val="100"/>
        <c:noMultiLvlLbl val="0"/>
      </c:catAx>
      <c:valAx>
        <c:axId val="4287110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10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Random Write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Sheet2!$B$85</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Sheet2!$A$86:$A$99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Sheet2!$B$86:$B$99</c:f>
              <c:numCache>
                <c:formatCode>General</c:formatCode>
                <c:ptCount val="14"/>
                <c:pt idx="0">
                  <c:v>2561267</c:v>
                </c:pt>
                <c:pt idx="1">
                  <c:v>1967960</c:v>
                </c:pt>
                <c:pt idx="2">
                  <c:v>1740810</c:v>
                </c:pt>
                <c:pt idx="3">
                  <c:v>3487274</c:v>
                </c:pt>
                <c:pt idx="4">
                  <c:v>1924436</c:v>
                </c:pt>
                <c:pt idx="5">
                  <c:v>2888532</c:v>
                </c:pt>
                <c:pt idx="6">
                  <c:v>2769246</c:v>
                </c:pt>
                <c:pt idx="7">
                  <c:v>972817</c:v>
                </c:pt>
                <c:pt idx="8">
                  <c:v>2955192</c:v>
                </c:pt>
                <c:pt idx="9">
                  <c:v>2066601</c:v>
                </c:pt>
                <c:pt idx="10">
                  <c:v>3058419</c:v>
                </c:pt>
                <c:pt idx="11">
                  <c:v>749059</c:v>
                </c:pt>
                <c:pt idx="12">
                  <c:v>99832</c:v>
                </c:pt>
                <c:pt idx="13">
                  <c:v>52222</c:v>
                </c:pt>
              </c:numCache>
            </c:numRef>
          </c:val>
        </c:ser>
        <c:ser>
          <c:idx val="1"/>
          <c:order val="1"/>
          <c:tx>
            <c:strRef>
              <c:f>Sheet2!$C$85</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Sheet2!$A$86:$A$99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Sheet2!$C$86:$C$99</c:f>
              <c:numCache>
                <c:formatCode>General</c:formatCode>
                <c:ptCount val="14"/>
                <c:pt idx="0">
                  <c:v>653436</c:v>
                </c:pt>
                <c:pt idx="1">
                  <c:v>921183</c:v>
                </c:pt>
                <c:pt idx="2">
                  <c:v>1938842</c:v>
                </c:pt>
                <c:pt idx="3">
                  <c:v>2942541</c:v>
                </c:pt>
                <c:pt idx="4">
                  <c:v>3179559</c:v>
                </c:pt>
                <c:pt idx="5">
                  <c:v>1896314</c:v>
                </c:pt>
                <c:pt idx="6">
                  <c:v>1572412</c:v>
                </c:pt>
                <c:pt idx="7">
                  <c:v>1155578</c:v>
                </c:pt>
                <c:pt idx="8">
                  <c:v>963418</c:v>
                </c:pt>
                <c:pt idx="9">
                  <c:v>887442</c:v>
                </c:pt>
                <c:pt idx="10">
                  <c:v>184872</c:v>
                </c:pt>
                <c:pt idx="11">
                  <c:v>59961</c:v>
                </c:pt>
                <c:pt idx="12">
                  <c:v>34546</c:v>
                </c:pt>
                <c:pt idx="13">
                  <c:v>15909</c:v>
                </c:pt>
              </c:numCache>
            </c:numRef>
          </c:val>
        </c:ser>
        <c:ser>
          <c:idx val="2"/>
          <c:order val="2"/>
          <c:tx>
            <c:strRef>
              <c:f>Sheet2!$D$85</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Sheet2!$A$86:$A$99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Sheet2!$D$86:$D$99</c:f>
              <c:numCache>
                <c:formatCode>General</c:formatCode>
                <c:ptCount val="14"/>
                <c:pt idx="0">
                  <c:v>1991276</c:v>
                </c:pt>
                <c:pt idx="1">
                  <c:v>4557257</c:v>
                </c:pt>
                <c:pt idx="2">
                  <c:v>5540300</c:v>
                </c:pt>
                <c:pt idx="3">
                  <c:v>7435738</c:v>
                </c:pt>
                <c:pt idx="4">
                  <c:v>5821271</c:v>
                </c:pt>
                <c:pt idx="5">
                  <c:v>6167360</c:v>
                </c:pt>
                <c:pt idx="6">
                  <c:v>4779081</c:v>
                </c:pt>
                <c:pt idx="7">
                  <c:v>73302</c:v>
                </c:pt>
                <c:pt idx="8">
                  <c:v>911038</c:v>
                </c:pt>
                <c:pt idx="9">
                  <c:v>1695985</c:v>
                </c:pt>
                <c:pt idx="10">
                  <c:v>2393305</c:v>
                </c:pt>
                <c:pt idx="11">
                  <c:v>2055163</c:v>
                </c:pt>
                <c:pt idx="12">
                  <c:v>1119928</c:v>
                </c:pt>
                <c:pt idx="13">
                  <c:v>581128</c:v>
                </c:pt>
              </c:numCache>
            </c:numRef>
          </c:val>
        </c:ser>
        <c:ser>
          <c:idx val="3"/>
          <c:order val="3"/>
          <c:tx>
            <c:strRef>
              <c:f>Sheet2!$E$85</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Sheet2!$A$86:$A$99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Sheet2!$E$86:$E$99</c:f>
              <c:numCache>
                <c:formatCode>General</c:formatCode>
                <c:ptCount val="14"/>
                <c:pt idx="0">
                  <c:v>2772930</c:v>
                </c:pt>
                <c:pt idx="1">
                  <c:v>5603747</c:v>
                </c:pt>
                <c:pt idx="2">
                  <c:v>6073004</c:v>
                </c:pt>
                <c:pt idx="3">
                  <c:v>5067142</c:v>
                </c:pt>
                <c:pt idx="4">
                  <c:v>4783849</c:v>
                </c:pt>
                <c:pt idx="5">
                  <c:v>5403134</c:v>
                </c:pt>
                <c:pt idx="6">
                  <c:v>862668</c:v>
                </c:pt>
                <c:pt idx="7">
                  <c:v>4511043</c:v>
                </c:pt>
                <c:pt idx="8">
                  <c:v>986741</c:v>
                </c:pt>
                <c:pt idx="9">
                  <c:v>888722</c:v>
                </c:pt>
                <c:pt idx="10">
                  <c:v>542647</c:v>
                </c:pt>
                <c:pt idx="11">
                  <c:v>363370</c:v>
                </c:pt>
                <c:pt idx="12">
                  <c:v>329529</c:v>
                </c:pt>
                <c:pt idx="13">
                  <c:v>188330</c:v>
                </c:pt>
              </c:numCache>
            </c:numRef>
          </c:val>
        </c:ser>
        <c:ser>
          <c:idx val="4"/>
          <c:order val="4"/>
          <c:tx>
            <c:strRef>
              <c:f>Sheet2!$F$85</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Sheet2!$A$86:$A$99</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Sheet2!$F$86:$F$99</c:f>
              <c:numCache>
                <c:formatCode>General</c:formatCode>
                <c:ptCount val="14"/>
                <c:pt idx="0">
                  <c:v>4274062</c:v>
                </c:pt>
                <c:pt idx="1">
                  <c:v>1306873</c:v>
                </c:pt>
                <c:pt idx="2">
                  <c:v>4734192</c:v>
                </c:pt>
                <c:pt idx="3">
                  <c:v>4375425</c:v>
                </c:pt>
                <c:pt idx="4">
                  <c:v>3040026</c:v>
                </c:pt>
                <c:pt idx="5">
                  <c:v>4248644</c:v>
                </c:pt>
                <c:pt idx="6">
                  <c:v>4007615</c:v>
                </c:pt>
                <c:pt idx="7">
                  <c:v>3059146</c:v>
                </c:pt>
                <c:pt idx="8">
                  <c:v>3354656</c:v>
                </c:pt>
                <c:pt idx="9">
                  <c:v>4119155</c:v>
                </c:pt>
                <c:pt idx="10">
                  <c:v>3506641</c:v>
                </c:pt>
                <c:pt idx="11">
                  <c:v>2607309</c:v>
                </c:pt>
                <c:pt idx="12">
                  <c:v>1307098</c:v>
                </c:pt>
                <c:pt idx="13">
                  <c:v>445845</c:v>
                </c:pt>
              </c:numCache>
            </c:numRef>
          </c:val>
        </c:ser>
        <c:dLbls>
          <c:showLegendKey val="0"/>
          <c:showVal val="0"/>
          <c:showCatName val="0"/>
          <c:showSerName val="0"/>
          <c:showPercent val="0"/>
          <c:showBubbleSize val="0"/>
        </c:dLbls>
        <c:gapWidth val="150"/>
        <c:shape val="box"/>
        <c:axId val="428727552"/>
        <c:axId val="428727944"/>
        <c:axId val="0"/>
      </c:bar3DChart>
      <c:catAx>
        <c:axId val="4287275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2749781277340333"/>
              <c:y val="0.6506572615923008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27944"/>
        <c:crosses val="autoZero"/>
        <c:auto val="1"/>
        <c:lblAlgn val="ctr"/>
        <c:lblOffset val="100"/>
        <c:noMultiLvlLbl val="0"/>
      </c:catAx>
      <c:valAx>
        <c:axId val="428727944"/>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27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Backward Read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Sheet2!$B$101</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Sheet2!$A$102:$A$115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Sheet2!$B$102:$B$115</c:f>
              <c:numCache>
                <c:formatCode>General</c:formatCode>
                <c:ptCount val="14"/>
                <c:pt idx="0">
                  <c:v>4274062</c:v>
                </c:pt>
                <c:pt idx="1">
                  <c:v>1778862</c:v>
                </c:pt>
                <c:pt idx="2">
                  <c:v>5810112</c:v>
                </c:pt>
                <c:pt idx="3">
                  <c:v>4262523</c:v>
                </c:pt>
                <c:pt idx="4">
                  <c:v>3606774</c:v>
                </c:pt>
                <c:pt idx="5">
                  <c:v>3751381</c:v>
                </c:pt>
                <c:pt idx="6">
                  <c:v>5131680</c:v>
                </c:pt>
                <c:pt idx="7">
                  <c:v>2100510</c:v>
                </c:pt>
                <c:pt idx="8">
                  <c:v>2074186</c:v>
                </c:pt>
                <c:pt idx="9">
                  <c:v>6273801</c:v>
                </c:pt>
                <c:pt idx="10">
                  <c:v>2021966</c:v>
                </c:pt>
                <c:pt idx="11">
                  <c:v>3049475</c:v>
                </c:pt>
                <c:pt idx="12">
                  <c:v>4654789</c:v>
                </c:pt>
                <c:pt idx="13">
                  <c:v>4798492</c:v>
                </c:pt>
              </c:numCache>
            </c:numRef>
          </c:val>
        </c:ser>
        <c:ser>
          <c:idx val="1"/>
          <c:order val="1"/>
          <c:tx>
            <c:strRef>
              <c:f>Sheet2!$C$101</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Sheet2!$A$102:$A$115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Sheet2!$C$102:$C$115</c:f>
              <c:numCache>
                <c:formatCode>General</c:formatCode>
                <c:ptCount val="14"/>
                <c:pt idx="0">
                  <c:v>929467</c:v>
                </c:pt>
                <c:pt idx="1">
                  <c:v>1243315</c:v>
                </c:pt>
                <c:pt idx="2">
                  <c:v>2097948</c:v>
                </c:pt>
                <c:pt idx="3">
                  <c:v>5384786</c:v>
                </c:pt>
                <c:pt idx="4">
                  <c:v>5356618</c:v>
                </c:pt>
                <c:pt idx="5">
                  <c:v>2855880</c:v>
                </c:pt>
                <c:pt idx="6">
                  <c:v>2429346</c:v>
                </c:pt>
                <c:pt idx="7">
                  <c:v>1737024</c:v>
                </c:pt>
                <c:pt idx="8">
                  <c:v>1956270</c:v>
                </c:pt>
                <c:pt idx="9">
                  <c:v>1947477</c:v>
                </c:pt>
                <c:pt idx="10">
                  <c:v>1989190</c:v>
                </c:pt>
                <c:pt idx="11">
                  <c:v>2460662</c:v>
                </c:pt>
                <c:pt idx="12">
                  <c:v>2998397</c:v>
                </c:pt>
                <c:pt idx="13">
                  <c:v>26432</c:v>
                </c:pt>
              </c:numCache>
            </c:numRef>
          </c:val>
        </c:ser>
        <c:ser>
          <c:idx val="2"/>
          <c:order val="2"/>
          <c:tx>
            <c:strRef>
              <c:f>Sheet2!$D$101</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Sheet2!$A$102:$A$115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Sheet2!$D$102:$D$115</c:f>
              <c:numCache>
                <c:formatCode>General</c:formatCode>
                <c:ptCount val="14"/>
                <c:pt idx="0">
                  <c:v>3541098</c:v>
                </c:pt>
                <c:pt idx="1">
                  <c:v>5784891</c:v>
                </c:pt>
                <c:pt idx="2">
                  <c:v>5569035</c:v>
                </c:pt>
                <c:pt idx="3">
                  <c:v>8018812</c:v>
                </c:pt>
                <c:pt idx="4">
                  <c:v>6609617</c:v>
                </c:pt>
                <c:pt idx="5">
                  <c:v>1783696</c:v>
                </c:pt>
                <c:pt idx="6">
                  <c:v>5572803</c:v>
                </c:pt>
                <c:pt idx="7">
                  <c:v>7779318</c:v>
                </c:pt>
                <c:pt idx="8">
                  <c:v>5582498</c:v>
                </c:pt>
                <c:pt idx="9">
                  <c:v>6653446</c:v>
                </c:pt>
                <c:pt idx="10">
                  <c:v>7065942</c:v>
                </c:pt>
                <c:pt idx="11">
                  <c:v>3939297</c:v>
                </c:pt>
                <c:pt idx="12">
                  <c:v>6382386</c:v>
                </c:pt>
                <c:pt idx="13">
                  <c:v>128934</c:v>
                </c:pt>
              </c:numCache>
            </c:numRef>
          </c:val>
        </c:ser>
        <c:ser>
          <c:idx val="3"/>
          <c:order val="3"/>
          <c:tx>
            <c:strRef>
              <c:f>Sheet2!$E$101</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Sheet2!$A$102:$A$115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Sheet2!$E$102:$E$115</c:f>
              <c:numCache>
                <c:formatCode>General</c:formatCode>
                <c:ptCount val="14"/>
                <c:pt idx="0">
                  <c:v>7100397</c:v>
                </c:pt>
                <c:pt idx="1">
                  <c:v>4135958</c:v>
                </c:pt>
                <c:pt idx="2">
                  <c:v>5841722</c:v>
                </c:pt>
                <c:pt idx="3">
                  <c:v>6319739</c:v>
                </c:pt>
                <c:pt idx="4">
                  <c:v>6208343</c:v>
                </c:pt>
                <c:pt idx="5">
                  <c:v>6990474</c:v>
                </c:pt>
                <c:pt idx="6">
                  <c:v>7261741</c:v>
                </c:pt>
                <c:pt idx="7">
                  <c:v>4190311</c:v>
                </c:pt>
                <c:pt idx="8">
                  <c:v>4253283</c:v>
                </c:pt>
                <c:pt idx="9">
                  <c:v>4060018</c:v>
                </c:pt>
                <c:pt idx="10">
                  <c:v>4733577</c:v>
                </c:pt>
                <c:pt idx="11">
                  <c:v>1764351</c:v>
                </c:pt>
                <c:pt idx="12">
                  <c:v>422720</c:v>
                </c:pt>
                <c:pt idx="13">
                  <c:v>230232</c:v>
                </c:pt>
              </c:numCache>
            </c:numRef>
          </c:val>
        </c:ser>
        <c:ser>
          <c:idx val="4"/>
          <c:order val="4"/>
          <c:tx>
            <c:strRef>
              <c:f>Sheet2!$F$101</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Sheet2!$A$102:$A$115</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Sheet2!$F$102:$F$115</c:f>
              <c:numCache>
                <c:formatCode>General</c:formatCode>
                <c:ptCount val="14"/>
                <c:pt idx="0">
                  <c:v>6271021</c:v>
                </c:pt>
                <c:pt idx="1">
                  <c:v>5784891</c:v>
                </c:pt>
                <c:pt idx="2">
                  <c:v>2692393</c:v>
                </c:pt>
                <c:pt idx="3">
                  <c:v>2736325</c:v>
                </c:pt>
                <c:pt idx="4">
                  <c:v>1892218</c:v>
                </c:pt>
                <c:pt idx="5">
                  <c:v>6738230</c:v>
                </c:pt>
                <c:pt idx="6">
                  <c:v>1736426</c:v>
                </c:pt>
                <c:pt idx="7">
                  <c:v>2161424</c:v>
                </c:pt>
                <c:pt idx="8">
                  <c:v>4581663</c:v>
                </c:pt>
                <c:pt idx="9">
                  <c:v>8344397</c:v>
                </c:pt>
                <c:pt idx="10">
                  <c:v>9023098</c:v>
                </c:pt>
                <c:pt idx="11">
                  <c:v>9057558</c:v>
                </c:pt>
                <c:pt idx="12">
                  <c:v>4605808</c:v>
                </c:pt>
                <c:pt idx="13">
                  <c:v>8155319</c:v>
                </c:pt>
              </c:numCache>
            </c:numRef>
          </c:val>
        </c:ser>
        <c:dLbls>
          <c:showLegendKey val="0"/>
          <c:showVal val="0"/>
          <c:showCatName val="0"/>
          <c:showSerName val="0"/>
          <c:showPercent val="0"/>
          <c:showBubbleSize val="0"/>
        </c:dLbls>
        <c:gapWidth val="100"/>
        <c:overlap val="-24"/>
        <c:axId val="444030904"/>
        <c:axId val="444015616"/>
      </c:barChart>
      <c:catAx>
        <c:axId val="4440309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1237543246356678"/>
              <c:y val="0.65805482648002334"/>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15616"/>
        <c:crosses val="autoZero"/>
        <c:auto val="1"/>
        <c:lblAlgn val="ctr"/>
        <c:lblOffset val="100"/>
        <c:noMultiLvlLbl val="0"/>
      </c:catAx>
      <c:valAx>
        <c:axId val="4440156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4030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Record Rewrite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Sheet2!$B$117</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Sheet2!$A$118:$A$131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Sheet2!$B$118:$B$131</c:f>
              <c:numCache>
                <c:formatCode>General</c:formatCode>
                <c:ptCount val="14"/>
                <c:pt idx="0">
                  <c:v>2358717</c:v>
                </c:pt>
                <c:pt idx="1">
                  <c:v>1231904</c:v>
                </c:pt>
                <c:pt idx="2">
                  <c:v>3823789</c:v>
                </c:pt>
                <c:pt idx="3">
                  <c:v>2474613</c:v>
                </c:pt>
                <c:pt idx="4">
                  <c:v>3529706</c:v>
                </c:pt>
                <c:pt idx="5">
                  <c:v>3606479</c:v>
                </c:pt>
                <c:pt idx="6">
                  <c:v>4129969</c:v>
                </c:pt>
                <c:pt idx="7">
                  <c:v>1476072</c:v>
                </c:pt>
                <c:pt idx="8">
                  <c:v>943174</c:v>
                </c:pt>
                <c:pt idx="9">
                  <c:v>1453122</c:v>
                </c:pt>
                <c:pt idx="10">
                  <c:v>4261950</c:v>
                </c:pt>
                <c:pt idx="11">
                  <c:v>4634642</c:v>
                </c:pt>
                <c:pt idx="12">
                  <c:v>4146334</c:v>
                </c:pt>
                <c:pt idx="13">
                  <c:v>4352494</c:v>
                </c:pt>
              </c:numCache>
            </c:numRef>
          </c:val>
        </c:ser>
        <c:ser>
          <c:idx val="1"/>
          <c:order val="1"/>
          <c:tx>
            <c:strRef>
              <c:f>Sheet2!$C$117</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Sheet2!$A$118:$A$131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Sheet2!$C$118:$C$131</c:f>
              <c:numCache>
                <c:formatCode>General</c:formatCode>
                <c:ptCount val="14"/>
                <c:pt idx="0">
                  <c:v>404998</c:v>
                </c:pt>
                <c:pt idx="1">
                  <c:v>881842</c:v>
                </c:pt>
                <c:pt idx="2">
                  <c:v>2170027</c:v>
                </c:pt>
                <c:pt idx="3">
                  <c:v>4447925</c:v>
                </c:pt>
                <c:pt idx="4">
                  <c:v>4810640</c:v>
                </c:pt>
                <c:pt idx="5">
                  <c:v>2619037</c:v>
                </c:pt>
                <c:pt idx="6">
                  <c:v>2129963</c:v>
                </c:pt>
                <c:pt idx="7">
                  <c:v>1467561</c:v>
                </c:pt>
                <c:pt idx="8">
                  <c:v>2141140</c:v>
                </c:pt>
                <c:pt idx="9">
                  <c:v>1672621</c:v>
                </c:pt>
                <c:pt idx="10">
                  <c:v>3603453</c:v>
                </c:pt>
                <c:pt idx="11">
                  <c:v>5413710</c:v>
                </c:pt>
                <c:pt idx="12">
                  <c:v>5229698</c:v>
                </c:pt>
                <c:pt idx="13">
                  <c:v>2731207</c:v>
                </c:pt>
              </c:numCache>
            </c:numRef>
          </c:val>
        </c:ser>
        <c:ser>
          <c:idx val="2"/>
          <c:order val="2"/>
          <c:tx>
            <c:strRef>
              <c:f>Sheet2!$D$117</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Sheet2!$A$118:$A$131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Sheet2!$D$118:$D$131</c:f>
              <c:numCache>
                <c:formatCode>General</c:formatCode>
                <c:ptCount val="14"/>
                <c:pt idx="0">
                  <c:v>1421755</c:v>
                </c:pt>
                <c:pt idx="1">
                  <c:v>5603747</c:v>
                </c:pt>
                <c:pt idx="2">
                  <c:v>6936061</c:v>
                </c:pt>
                <c:pt idx="3">
                  <c:v>7871843</c:v>
                </c:pt>
                <c:pt idx="4">
                  <c:v>5065980</c:v>
                </c:pt>
                <c:pt idx="5">
                  <c:v>6440169</c:v>
                </c:pt>
                <c:pt idx="6">
                  <c:v>8883968</c:v>
                </c:pt>
                <c:pt idx="7">
                  <c:v>8317926</c:v>
                </c:pt>
                <c:pt idx="8">
                  <c:v>5611216</c:v>
                </c:pt>
                <c:pt idx="9">
                  <c:v>7641523</c:v>
                </c:pt>
                <c:pt idx="10">
                  <c:v>5598008</c:v>
                </c:pt>
                <c:pt idx="11">
                  <c:v>3957360</c:v>
                </c:pt>
                <c:pt idx="12">
                  <c:v>3457314</c:v>
                </c:pt>
                <c:pt idx="13">
                  <c:v>3879820</c:v>
                </c:pt>
              </c:numCache>
            </c:numRef>
          </c:val>
        </c:ser>
        <c:ser>
          <c:idx val="3"/>
          <c:order val="3"/>
          <c:tx>
            <c:strRef>
              <c:f>Sheet2!$E$117</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Sheet2!$A$118:$A$131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Sheet2!$E$118:$E$131</c:f>
              <c:numCache>
                <c:formatCode>General</c:formatCode>
                <c:ptCount val="14"/>
                <c:pt idx="0">
                  <c:v>5389653</c:v>
                </c:pt>
                <c:pt idx="1">
                  <c:v>5325799</c:v>
                </c:pt>
                <c:pt idx="2">
                  <c:v>5455847</c:v>
                </c:pt>
                <c:pt idx="3">
                  <c:v>6652558</c:v>
                </c:pt>
                <c:pt idx="4">
                  <c:v>6364746</c:v>
                </c:pt>
                <c:pt idx="5">
                  <c:v>6945257</c:v>
                </c:pt>
                <c:pt idx="6">
                  <c:v>7185807</c:v>
                </c:pt>
                <c:pt idx="7">
                  <c:v>8007759</c:v>
                </c:pt>
                <c:pt idx="8">
                  <c:v>8126898</c:v>
                </c:pt>
                <c:pt idx="9">
                  <c:v>7266978</c:v>
                </c:pt>
                <c:pt idx="10">
                  <c:v>6532144</c:v>
                </c:pt>
                <c:pt idx="11">
                  <c:v>1972821</c:v>
                </c:pt>
                <c:pt idx="12">
                  <c:v>3475509</c:v>
                </c:pt>
                <c:pt idx="13">
                  <c:v>3648415</c:v>
                </c:pt>
              </c:numCache>
            </c:numRef>
          </c:val>
        </c:ser>
        <c:ser>
          <c:idx val="4"/>
          <c:order val="4"/>
          <c:tx>
            <c:strRef>
              <c:f>Sheet2!$F$117</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Sheet2!$A$118:$A$131</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Sheet2!$F$118:$F$131</c:f>
              <c:numCache>
                <c:formatCode>General</c:formatCode>
                <c:ptCount val="14"/>
                <c:pt idx="0">
                  <c:v>2892445</c:v>
                </c:pt>
                <c:pt idx="1">
                  <c:v>4596273</c:v>
                </c:pt>
                <c:pt idx="2">
                  <c:v>4197489</c:v>
                </c:pt>
                <c:pt idx="3">
                  <c:v>2198475</c:v>
                </c:pt>
                <c:pt idx="4">
                  <c:v>2579861</c:v>
                </c:pt>
                <c:pt idx="5">
                  <c:v>4376355</c:v>
                </c:pt>
                <c:pt idx="6">
                  <c:v>5587302</c:v>
                </c:pt>
                <c:pt idx="7">
                  <c:v>5797345</c:v>
                </c:pt>
                <c:pt idx="8">
                  <c:v>6380161</c:v>
                </c:pt>
                <c:pt idx="9">
                  <c:v>6608974</c:v>
                </c:pt>
                <c:pt idx="10">
                  <c:v>6577945</c:v>
                </c:pt>
                <c:pt idx="11">
                  <c:v>6095272</c:v>
                </c:pt>
                <c:pt idx="12">
                  <c:v>4113032</c:v>
                </c:pt>
                <c:pt idx="13">
                  <c:v>6125996</c:v>
                </c:pt>
              </c:numCache>
            </c:numRef>
          </c:val>
        </c:ser>
        <c:dLbls>
          <c:showLegendKey val="0"/>
          <c:showVal val="0"/>
          <c:showCatName val="0"/>
          <c:showSerName val="0"/>
          <c:showPercent val="0"/>
          <c:showBubbleSize val="0"/>
        </c:dLbls>
        <c:gapWidth val="150"/>
        <c:shape val="box"/>
        <c:axId val="429763240"/>
        <c:axId val="429764416"/>
        <c:axId val="0"/>
      </c:bar3DChart>
      <c:catAx>
        <c:axId val="4297632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4733289588801399"/>
              <c:y val="0.64155584718576852"/>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9764416"/>
        <c:crosses val="autoZero"/>
        <c:auto val="1"/>
        <c:lblAlgn val="ctr"/>
        <c:lblOffset val="100"/>
        <c:noMultiLvlLbl val="0"/>
      </c:catAx>
      <c:valAx>
        <c:axId val="42976441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9763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Stride Read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Sheet2!$B$133</c:f>
              <c:strCache>
                <c:ptCount val="1"/>
                <c:pt idx="0">
                  <c:v>VFS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Sheet2!$A$134:$A$147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Sheet2!$B$134:$B$147</c:f>
              <c:numCache>
                <c:formatCode>General</c:formatCode>
                <c:ptCount val="14"/>
                <c:pt idx="0">
                  <c:v>3958892</c:v>
                </c:pt>
                <c:pt idx="1">
                  <c:v>1622919</c:v>
                </c:pt>
                <c:pt idx="2">
                  <c:v>5841722</c:v>
                </c:pt>
                <c:pt idx="3">
                  <c:v>2625909</c:v>
                </c:pt>
                <c:pt idx="4">
                  <c:v>9064828</c:v>
                </c:pt>
                <c:pt idx="5">
                  <c:v>4136128</c:v>
                </c:pt>
                <c:pt idx="6">
                  <c:v>2305154</c:v>
                </c:pt>
                <c:pt idx="7">
                  <c:v>2009364</c:v>
                </c:pt>
                <c:pt idx="8">
                  <c:v>2015245</c:v>
                </c:pt>
                <c:pt idx="9">
                  <c:v>6349156</c:v>
                </c:pt>
                <c:pt idx="10">
                  <c:v>6101509</c:v>
                </c:pt>
                <c:pt idx="11">
                  <c:v>6314618</c:v>
                </c:pt>
                <c:pt idx="12">
                  <c:v>6335643</c:v>
                </c:pt>
                <c:pt idx="13">
                  <c:v>6566565</c:v>
                </c:pt>
              </c:numCache>
            </c:numRef>
          </c:val>
        </c:ser>
        <c:ser>
          <c:idx val="1"/>
          <c:order val="1"/>
          <c:tx>
            <c:strRef>
              <c:f>Sheet2!$C$133</c:f>
              <c:strCache>
                <c:ptCount val="1"/>
                <c:pt idx="0">
                  <c:v>AUFS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Sheet2!$A$134:$A$147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Sheet2!$C$134:$C$147</c:f>
              <c:numCache>
                <c:formatCode>General</c:formatCode>
                <c:ptCount val="14"/>
                <c:pt idx="0">
                  <c:v>1143223</c:v>
                </c:pt>
                <c:pt idx="1">
                  <c:v>1504659</c:v>
                </c:pt>
                <c:pt idx="2">
                  <c:v>4070199</c:v>
                </c:pt>
                <c:pt idx="3">
                  <c:v>7871843</c:v>
                </c:pt>
                <c:pt idx="4">
                  <c:v>8408221</c:v>
                </c:pt>
                <c:pt idx="5">
                  <c:v>3194702</c:v>
                </c:pt>
                <c:pt idx="6">
                  <c:v>2607037</c:v>
                </c:pt>
                <c:pt idx="7">
                  <c:v>1910487</c:v>
                </c:pt>
                <c:pt idx="8">
                  <c:v>3152008</c:v>
                </c:pt>
                <c:pt idx="9">
                  <c:v>3092490</c:v>
                </c:pt>
                <c:pt idx="10">
                  <c:v>5873483</c:v>
                </c:pt>
                <c:pt idx="11">
                  <c:v>1959894</c:v>
                </c:pt>
                <c:pt idx="12">
                  <c:v>5702245</c:v>
                </c:pt>
                <c:pt idx="13">
                  <c:v>16806</c:v>
                </c:pt>
              </c:numCache>
            </c:numRef>
          </c:val>
        </c:ser>
        <c:ser>
          <c:idx val="2"/>
          <c:order val="2"/>
          <c:tx>
            <c:strRef>
              <c:f>Sheet2!$D$133</c:f>
              <c:strCache>
                <c:ptCount val="1"/>
                <c:pt idx="0">
                  <c:v>BTRFS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Sheet2!$A$134:$A$147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Sheet2!$D$134:$D$147</c:f>
              <c:numCache>
                <c:formatCode>General</c:formatCode>
                <c:ptCount val="14"/>
                <c:pt idx="0">
                  <c:v>4988978</c:v>
                </c:pt>
                <c:pt idx="1">
                  <c:v>6727225</c:v>
                </c:pt>
                <c:pt idx="2">
                  <c:v>11091721</c:v>
                </c:pt>
                <c:pt idx="3">
                  <c:v>15037801</c:v>
                </c:pt>
                <c:pt idx="4">
                  <c:v>7883484</c:v>
                </c:pt>
                <c:pt idx="5">
                  <c:v>6759439</c:v>
                </c:pt>
                <c:pt idx="6">
                  <c:v>6449370</c:v>
                </c:pt>
                <c:pt idx="7">
                  <c:v>7275280</c:v>
                </c:pt>
                <c:pt idx="8">
                  <c:v>1940307</c:v>
                </c:pt>
                <c:pt idx="9">
                  <c:v>2402367</c:v>
                </c:pt>
                <c:pt idx="10">
                  <c:v>5895529</c:v>
                </c:pt>
                <c:pt idx="11">
                  <c:v>1735916</c:v>
                </c:pt>
                <c:pt idx="12">
                  <c:v>3170468</c:v>
                </c:pt>
                <c:pt idx="13">
                  <c:v>143842</c:v>
                </c:pt>
              </c:numCache>
            </c:numRef>
          </c:val>
        </c:ser>
        <c:ser>
          <c:idx val="3"/>
          <c:order val="3"/>
          <c:tx>
            <c:strRef>
              <c:f>Sheet2!$E$133</c:f>
              <c:strCache>
                <c:ptCount val="1"/>
                <c:pt idx="0">
                  <c:v>Device Mapper</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Sheet2!$A$134:$A$147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Sheet2!$E$134:$E$147</c:f>
              <c:numCache>
                <c:formatCode>General</c:formatCode>
                <c:ptCount val="14"/>
                <c:pt idx="0">
                  <c:v>10821524</c:v>
                </c:pt>
                <c:pt idx="1">
                  <c:v>4934216</c:v>
                </c:pt>
                <c:pt idx="2">
                  <c:v>12812277</c:v>
                </c:pt>
                <c:pt idx="3">
                  <c:v>13783088</c:v>
                </c:pt>
                <c:pt idx="4">
                  <c:v>11903823</c:v>
                </c:pt>
                <c:pt idx="5">
                  <c:v>7189398</c:v>
                </c:pt>
                <c:pt idx="6">
                  <c:v>2066675</c:v>
                </c:pt>
                <c:pt idx="7">
                  <c:v>7275280</c:v>
                </c:pt>
                <c:pt idx="8">
                  <c:v>8126898</c:v>
                </c:pt>
                <c:pt idx="9">
                  <c:v>4739306</c:v>
                </c:pt>
                <c:pt idx="10">
                  <c:v>2695600</c:v>
                </c:pt>
                <c:pt idx="11">
                  <c:v>2874888</c:v>
                </c:pt>
                <c:pt idx="12">
                  <c:v>912005</c:v>
                </c:pt>
                <c:pt idx="13">
                  <c:v>207040</c:v>
                </c:pt>
              </c:numCache>
            </c:numRef>
          </c:val>
        </c:ser>
        <c:ser>
          <c:idx val="4"/>
          <c:order val="4"/>
          <c:tx>
            <c:strRef>
              <c:f>Sheet2!$F$133</c:f>
              <c:strCache>
                <c:ptCount val="1"/>
                <c:pt idx="0">
                  <c:v>OverlayFS</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Sheet2!$A$134:$A$147</c:f>
              <c:numCache>
                <c:formatCode>General</c:formatCode>
                <c:ptCount val="14"/>
                <c:pt idx="0">
                  <c:v>64</c:v>
                </c:pt>
                <c:pt idx="1">
                  <c:v>128</c:v>
                </c:pt>
                <c:pt idx="2">
                  <c:v>256</c:v>
                </c:pt>
                <c:pt idx="3">
                  <c:v>512</c:v>
                </c:pt>
                <c:pt idx="4">
                  <c:v>1024</c:v>
                </c:pt>
                <c:pt idx="5">
                  <c:v>2048</c:v>
                </c:pt>
                <c:pt idx="6">
                  <c:v>4096</c:v>
                </c:pt>
                <c:pt idx="7">
                  <c:v>8192</c:v>
                </c:pt>
                <c:pt idx="8">
                  <c:v>16384</c:v>
                </c:pt>
                <c:pt idx="9">
                  <c:v>32768</c:v>
                </c:pt>
                <c:pt idx="10">
                  <c:v>65536</c:v>
                </c:pt>
                <c:pt idx="11">
                  <c:v>131072</c:v>
                </c:pt>
                <c:pt idx="12">
                  <c:v>262144</c:v>
                </c:pt>
                <c:pt idx="13">
                  <c:v>524288</c:v>
                </c:pt>
              </c:numCache>
            </c:numRef>
          </c:cat>
          <c:val>
            <c:numRef>
              <c:f>Sheet2!$F$134:$F$147</c:f>
              <c:numCache>
                <c:formatCode>General</c:formatCode>
                <c:ptCount val="14"/>
                <c:pt idx="0">
                  <c:v>7940539</c:v>
                </c:pt>
                <c:pt idx="1">
                  <c:v>5545860</c:v>
                </c:pt>
                <c:pt idx="2">
                  <c:v>9518507</c:v>
                </c:pt>
                <c:pt idx="3">
                  <c:v>1213400</c:v>
                </c:pt>
                <c:pt idx="4">
                  <c:v>4715569</c:v>
                </c:pt>
                <c:pt idx="5">
                  <c:v>2771120</c:v>
                </c:pt>
                <c:pt idx="6">
                  <c:v>7802627</c:v>
                </c:pt>
                <c:pt idx="7">
                  <c:v>3280853</c:v>
                </c:pt>
                <c:pt idx="8">
                  <c:v>7019493</c:v>
                </c:pt>
                <c:pt idx="9">
                  <c:v>8911988</c:v>
                </c:pt>
                <c:pt idx="10">
                  <c:v>4623697</c:v>
                </c:pt>
                <c:pt idx="11">
                  <c:v>6620787</c:v>
                </c:pt>
                <c:pt idx="12">
                  <c:v>3846129</c:v>
                </c:pt>
                <c:pt idx="13">
                  <c:v>8167010</c:v>
                </c:pt>
              </c:numCache>
            </c:numRef>
          </c:val>
        </c:ser>
        <c:dLbls>
          <c:showLegendKey val="0"/>
          <c:showVal val="0"/>
          <c:showCatName val="0"/>
          <c:showSerName val="0"/>
          <c:showPercent val="0"/>
          <c:showBubbleSize val="0"/>
        </c:dLbls>
        <c:gapWidth val="150"/>
        <c:shape val="box"/>
        <c:axId val="428730688"/>
        <c:axId val="428703640"/>
        <c:axId val="0"/>
      </c:bar3DChart>
      <c:catAx>
        <c:axId val="4287306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a:t>
                </a:r>
              </a:p>
            </c:rich>
          </c:tx>
          <c:layout>
            <c:manualLayout>
              <c:xMode val="edge"/>
              <c:yMode val="edge"/>
              <c:x val="0.15835823499901847"/>
              <c:y val="0.65070246427529888"/>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03640"/>
        <c:crosses val="autoZero"/>
        <c:auto val="1"/>
        <c:lblAlgn val="ctr"/>
        <c:lblOffset val="100"/>
        <c:noMultiLvlLbl val="0"/>
      </c:catAx>
      <c:valAx>
        <c:axId val="42870364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KB/SEC</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730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DC412-0E00-4D4F-BFAC-F6337B8BD041}" type="datetimeFigureOut">
              <a:rPr lang="en-US" smtClean="0"/>
              <a:t>11/29/2015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004749-6E3E-4E59-A229-0928FA34DE04}" type="slidenum">
              <a:rPr lang="en-US" smtClean="0"/>
              <a:t>‹#›</a:t>
            </a:fld>
            <a:endParaRPr lang="en-US"/>
          </a:p>
        </p:txBody>
      </p:sp>
    </p:spTree>
    <p:extLst>
      <p:ext uri="{BB962C8B-B14F-4D97-AF65-F5344CB8AC3E}">
        <p14:creationId xmlns:p14="http://schemas.microsoft.com/office/powerpoint/2010/main" val="132427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ree_data_structure"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earchstorage.techtarget.com/definition/storage" TargetMode="External"/><Relationship Id="rId4" Type="http://schemas.openxmlformats.org/officeDocument/2006/relationships/hyperlink" Target="https://en.wikipedia.org/wiki/Logarithmic_tim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ree_data_structur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Logarithmic_tim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04749-6E3E-4E59-A229-0928FA34DE04}" type="slidenum">
              <a:rPr lang="en-US" smtClean="0"/>
              <a:t>5</a:t>
            </a:fld>
            <a:endParaRPr lang="en-US"/>
          </a:p>
        </p:txBody>
      </p:sp>
    </p:spTree>
    <p:extLst>
      <p:ext uri="{BB962C8B-B14F-4D97-AF65-F5344CB8AC3E}">
        <p14:creationId xmlns:p14="http://schemas.microsoft.com/office/powerpoint/2010/main" val="420350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Stop:Nielet</a:t>
            </a:r>
            <a:endParaRPr lang="en-US" dirty="0"/>
          </a:p>
        </p:txBody>
      </p:sp>
      <p:sp>
        <p:nvSpPr>
          <p:cNvPr id="4" name="Slide Number Placeholder 3"/>
          <p:cNvSpPr>
            <a:spLocks noGrp="1"/>
          </p:cNvSpPr>
          <p:nvPr>
            <p:ph type="sldNum" sz="quarter" idx="10"/>
          </p:nvPr>
        </p:nvSpPr>
        <p:spPr/>
        <p:txBody>
          <a:bodyPr/>
          <a:lstStyle/>
          <a:p>
            <a:fld id="{5E004749-6E3E-4E59-A229-0928FA34DE04}" type="slidenum">
              <a:rPr lang="en-US" smtClean="0"/>
              <a:t>6</a:t>
            </a:fld>
            <a:endParaRPr lang="en-US"/>
          </a:p>
        </p:txBody>
      </p:sp>
    </p:spTree>
    <p:extLst>
      <p:ext uri="{BB962C8B-B14F-4D97-AF65-F5344CB8AC3E}">
        <p14:creationId xmlns:p14="http://schemas.microsoft.com/office/powerpoint/2010/main" val="254033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04749-6E3E-4E59-A229-0928FA34DE04}" type="slidenum">
              <a:rPr lang="en-US" smtClean="0"/>
              <a:t>7</a:t>
            </a:fld>
            <a:endParaRPr lang="en-US"/>
          </a:p>
        </p:txBody>
      </p:sp>
    </p:spTree>
    <p:extLst>
      <p:ext uri="{BB962C8B-B14F-4D97-AF65-F5344CB8AC3E}">
        <p14:creationId xmlns:p14="http://schemas.microsoft.com/office/powerpoint/2010/main" val="319736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B-tree</a:t>
            </a:r>
            <a:r>
              <a:rPr lang="en-US" sz="1200" b="0" i="0" kern="1200" dirty="0" smtClean="0">
                <a:solidFill>
                  <a:schemeClr val="tx1"/>
                </a:solidFill>
                <a:effectLst/>
                <a:latin typeface="+mn-lt"/>
                <a:ea typeface="+mn-ea"/>
                <a:cs typeface="+mn-cs"/>
              </a:rPr>
              <a:t> is a self-balancing </a:t>
            </a:r>
            <a:r>
              <a:rPr lang="en-US" sz="1200" b="0" i="0" u="none" strike="noStrike" kern="1200" dirty="0" smtClean="0">
                <a:solidFill>
                  <a:schemeClr val="tx1"/>
                </a:solidFill>
                <a:effectLst/>
                <a:latin typeface="+mn-lt"/>
                <a:ea typeface="+mn-ea"/>
                <a:cs typeface="+mn-cs"/>
                <a:hlinkClick r:id="rId3" tooltip="Tree data structure"/>
              </a:rPr>
              <a:t>tree data structure</a:t>
            </a:r>
            <a:r>
              <a:rPr lang="en-US" sz="1200" b="0" i="0" kern="1200" dirty="0" smtClean="0">
                <a:solidFill>
                  <a:schemeClr val="tx1"/>
                </a:solidFill>
                <a:effectLst/>
                <a:latin typeface="+mn-lt"/>
                <a:ea typeface="+mn-ea"/>
                <a:cs typeface="+mn-cs"/>
              </a:rPr>
              <a:t> that keeps data sorted and allows searches, sequential access, insertions, and deletions in </a:t>
            </a:r>
            <a:r>
              <a:rPr lang="en-US" sz="1200" b="0" i="0" u="none" strike="noStrike" kern="1200" dirty="0" smtClean="0">
                <a:solidFill>
                  <a:schemeClr val="tx1"/>
                </a:solidFill>
                <a:effectLst/>
                <a:latin typeface="+mn-lt"/>
                <a:ea typeface="+mn-ea"/>
                <a:cs typeface="+mn-cs"/>
                <a:hlinkClick r:id="rId4" tooltip="Logarithmic time"/>
              </a:rPr>
              <a:t>logarithmic 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B-tree is optimized for systems that read and write large blocks of data</a:t>
            </a:r>
          </a:p>
          <a:p>
            <a:r>
              <a:rPr lang="en-US" sz="1200" b="0" i="0" kern="1200" dirty="0" smtClean="0">
                <a:solidFill>
                  <a:schemeClr val="tx1"/>
                </a:solidFill>
                <a:effectLst/>
                <a:latin typeface="+mn-lt"/>
                <a:ea typeface="+mn-ea"/>
                <a:cs typeface="+mn-cs"/>
              </a:rPr>
              <a:t>B-trees do not need re-balancing as frequently as other self-balancing search trees</a:t>
            </a:r>
          </a:p>
          <a:p>
            <a:r>
              <a:rPr lang="en-US" sz="1200" b="0" i="0" kern="1200" dirty="0" smtClean="0">
                <a:solidFill>
                  <a:schemeClr val="tx1"/>
                </a:solidFill>
                <a:effectLst/>
                <a:latin typeface="+mn-lt"/>
                <a:ea typeface="+mn-ea"/>
                <a:cs typeface="+mn-cs"/>
              </a:rPr>
              <a:t>TP operates by allocating disk </a:t>
            </a:r>
            <a:r>
              <a:rPr lang="en-US" sz="1200" b="0" i="0" u="sng" kern="1200" dirty="0" smtClean="0">
                <a:solidFill>
                  <a:schemeClr val="tx1"/>
                </a:solidFill>
                <a:effectLst/>
                <a:latin typeface="+mn-lt"/>
                <a:ea typeface="+mn-ea"/>
                <a:cs typeface="+mn-cs"/>
                <a:hlinkClick r:id="rId5"/>
              </a:rPr>
              <a:t>storage</a:t>
            </a:r>
            <a:r>
              <a:rPr lang="en-US" sz="1200" b="0" i="0" u="sng"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space in a flexible manner among multiple users, based on the minimum space required by each user at any given time.</a:t>
            </a:r>
          </a:p>
          <a:p>
            <a:endParaRPr lang="en-US" dirty="0"/>
          </a:p>
        </p:txBody>
      </p:sp>
      <p:sp>
        <p:nvSpPr>
          <p:cNvPr id="4" name="Slide Number Placeholder 3"/>
          <p:cNvSpPr>
            <a:spLocks noGrp="1"/>
          </p:cNvSpPr>
          <p:nvPr>
            <p:ph type="sldNum" sz="quarter" idx="10"/>
          </p:nvPr>
        </p:nvSpPr>
        <p:spPr/>
        <p:txBody>
          <a:bodyPr/>
          <a:lstStyle/>
          <a:p>
            <a:fld id="{5E004749-6E3E-4E59-A229-0928FA34DE04}" type="slidenum">
              <a:rPr lang="en-US" smtClean="0"/>
              <a:t>24</a:t>
            </a:fld>
            <a:endParaRPr lang="en-US"/>
          </a:p>
        </p:txBody>
      </p:sp>
    </p:spTree>
    <p:extLst>
      <p:ext uri="{BB962C8B-B14F-4D97-AF65-F5344CB8AC3E}">
        <p14:creationId xmlns:p14="http://schemas.microsoft.com/office/powerpoint/2010/main" val="301498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B-tree</a:t>
            </a:r>
            <a:r>
              <a:rPr lang="en-US" sz="1200" b="0" i="0" kern="1200" dirty="0" smtClean="0">
                <a:solidFill>
                  <a:schemeClr val="tx1"/>
                </a:solidFill>
                <a:effectLst/>
                <a:latin typeface="+mn-lt"/>
                <a:ea typeface="+mn-ea"/>
                <a:cs typeface="+mn-cs"/>
              </a:rPr>
              <a:t> is a self-balancing </a:t>
            </a:r>
            <a:r>
              <a:rPr lang="en-US" sz="1200" b="0" i="0" u="none" strike="noStrike" kern="1200" dirty="0" smtClean="0">
                <a:solidFill>
                  <a:schemeClr val="tx1"/>
                </a:solidFill>
                <a:effectLst/>
                <a:latin typeface="+mn-lt"/>
                <a:ea typeface="+mn-ea"/>
                <a:cs typeface="+mn-cs"/>
                <a:hlinkClick r:id="rId3" tooltip="Tree data structure"/>
              </a:rPr>
              <a:t>tree data structure</a:t>
            </a:r>
            <a:r>
              <a:rPr lang="en-US" sz="1200" b="0" i="0" kern="1200" dirty="0" smtClean="0">
                <a:solidFill>
                  <a:schemeClr val="tx1"/>
                </a:solidFill>
                <a:effectLst/>
                <a:latin typeface="+mn-lt"/>
                <a:ea typeface="+mn-ea"/>
                <a:cs typeface="+mn-cs"/>
              </a:rPr>
              <a:t> that keeps data sorted and allows searches, sequential access, insertions, and deletions </a:t>
            </a:r>
            <a:r>
              <a:rPr lang="en-US" sz="1200" b="0" i="0" kern="1200" dirty="0" err="1" smtClean="0">
                <a:solidFill>
                  <a:schemeClr val="tx1"/>
                </a:solidFill>
                <a:effectLst/>
                <a:latin typeface="+mn-lt"/>
                <a:ea typeface="+mn-ea"/>
                <a:cs typeface="+mn-cs"/>
              </a:rPr>
              <a:t>in</a:t>
            </a:r>
            <a:r>
              <a:rPr lang="en-US" sz="1200" b="0" i="0" u="none" strike="noStrike" kern="1200" dirty="0" err="1" smtClean="0">
                <a:solidFill>
                  <a:schemeClr val="tx1"/>
                </a:solidFill>
                <a:effectLst/>
                <a:latin typeface="+mn-lt"/>
                <a:ea typeface="+mn-ea"/>
                <a:cs typeface="+mn-cs"/>
                <a:hlinkClick r:id="rId4" tooltip="Logarithmic time"/>
              </a:rPr>
              <a:t>logarithmic</a:t>
            </a:r>
            <a:r>
              <a:rPr lang="en-US" sz="1200" b="0" i="0" u="none" strike="noStrike" kern="1200" dirty="0" smtClean="0">
                <a:solidFill>
                  <a:schemeClr val="tx1"/>
                </a:solidFill>
                <a:effectLst/>
                <a:latin typeface="+mn-lt"/>
                <a:ea typeface="+mn-ea"/>
                <a:cs typeface="+mn-cs"/>
                <a:hlinkClick r:id="rId4" tooltip="Logarithmic time"/>
              </a:rPr>
              <a:t> time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B-tree is optimized for systems that read and write large blocks of data</a:t>
            </a:r>
          </a:p>
          <a:p>
            <a:r>
              <a:rPr lang="en-US" sz="1200" b="0" i="0" kern="1200" dirty="0" smtClean="0">
                <a:solidFill>
                  <a:schemeClr val="tx1"/>
                </a:solidFill>
                <a:effectLst/>
                <a:latin typeface="+mn-lt"/>
                <a:ea typeface="+mn-ea"/>
                <a:cs typeface="+mn-cs"/>
              </a:rPr>
              <a:t>B-trees do not need re-balancing as frequently as other self-balancing search trees</a:t>
            </a:r>
          </a:p>
          <a:p>
            <a:r>
              <a:rPr lang="en-US" sz="1200" b="0" i="0" kern="1200" dirty="0" smtClean="0">
                <a:solidFill>
                  <a:schemeClr val="tx1"/>
                </a:solidFill>
                <a:effectLst/>
                <a:latin typeface="+mn-lt"/>
                <a:ea typeface="+mn-ea"/>
                <a:cs typeface="+mn-cs"/>
              </a:rPr>
              <a:t>The BTRFS </a:t>
            </a:r>
            <a:r>
              <a:rPr lang="en-US" sz="1200" b="0" i="0" kern="1200" dirty="0" err="1" smtClean="0">
                <a:solidFill>
                  <a:schemeClr val="tx1"/>
                </a:solidFill>
                <a:effectLst/>
                <a:latin typeface="+mn-lt"/>
                <a:ea typeface="+mn-ea"/>
                <a:cs typeface="+mn-cs"/>
              </a:rPr>
              <a:t>mountpoint</a:t>
            </a:r>
            <a:r>
              <a:rPr lang="en-US" sz="1200" b="0" i="0" kern="1200" dirty="0" smtClean="0">
                <a:solidFill>
                  <a:schemeClr val="tx1"/>
                </a:solidFill>
                <a:effectLst/>
                <a:latin typeface="+mn-lt"/>
                <a:ea typeface="+mn-ea"/>
                <a:cs typeface="+mn-cs"/>
              </a:rPr>
              <a:t> for a container or an image is </a:t>
            </a:r>
            <a:r>
              <a:rPr lang="en-US" sz="1200" b="0" i="0" kern="1200" dirty="0" err="1" smtClean="0">
                <a:solidFill>
                  <a:schemeClr val="tx1"/>
                </a:solidFill>
                <a:effectLst/>
                <a:latin typeface="+mn-lt"/>
                <a:ea typeface="+mn-ea"/>
                <a:cs typeface="+mn-cs"/>
              </a:rPr>
              <a:t>subvolumes</a:t>
            </a:r>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E004749-6E3E-4E59-A229-0928FA34DE04}" type="slidenum">
              <a:rPr lang="en-US" smtClean="0"/>
              <a:t>25</a:t>
            </a:fld>
            <a:endParaRPr lang="en-US"/>
          </a:p>
        </p:txBody>
      </p:sp>
    </p:spTree>
    <p:extLst>
      <p:ext uri="{BB962C8B-B14F-4D97-AF65-F5344CB8AC3E}">
        <p14:creationId xmlns:p14="http://schemas.microsoft.com/office/powerpoint/2010/main" val="32954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Internal directory structure similar to the wider Unix filesystem.</a:t>
            </a:r>
          </a:p>
          <a:p>
            <a:r>
              <a:rPr lang="en-US" sz="1200" b="0" i="0" kern="1200" dirty="0" smtClean="0">
                <a:solidFill>
                  <a:schemeClr val="tx1"/>
                </a:solidFill>
                <a:effectLst/>
                <a:latin typeface="+mn-lt"/>
                <a:ea typeface="+mn-ea"/>
                <a:cs typeface="+mn-cs"/>
              </a:rPr>
              <a:t>Snapshots are a point-in-time read-write copy of an entire </a:t>
            </a:r>
            <a:r>
              <a:rPr lang="en-US" sz="1200" b="0" i="0" kern="1200" dirty="0" err="1" smtClean="0">
                <a:solidFill>
                  <a:schemeClr val="tx1"/>
                </a:solidFill>
                <a:effectLst/>
                <a:latin typeface="+mn-lt"/>
                <a:ea typeface="+mn-ea"/>
                <a:cs typeface="+mn-cs"/>
              </a:rPr>
              <a:t>subvolume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They exist directly below the </a:t>
            </a:r>
            <a:r>
              <a:rPr lang="en-US" sz="1200" b="0" i="0" kern="1200" dirty="0" err="1" smtClean="0">
                <a:solidFill>
                  <a:schemeClr val="tx1"/>
                </a:solidFill>
                <a:effectLst/>
                <a:latin typeface="+mn-lt"/>
                <a:ea typeface="+mn-ea"/>
                <a:cs typeface="+mn-cs"/>
              </a:rPr>
              <a:t>subvolume</a:t>
            </a:r>
            <a:r>
              <a:rPr lang="en-US" sz="1200" b="0" i="0" kern="1200" dirty="0" smtClean="0">
                <a:solidFill>
                  <a:schemeClr val="tx1"/>
                </a:solidFill>
                <a:effectLst/>
                <a:latin typeface="+mn-lt"/>
                <a:ea typeface="+mn-ea"/>
                <a:cs typeface="+mn-cs"/>
              </a:rPr>
              <a:t> they were created from.</a:t>
            </a:r>
          </a:p>
          <a:p>
            <a:r>
              <a:rPr lang="en-US" sz="1200" b="0" i="0" kern="1200" dirty="0" smtClean="0">
                <a:solidFill>
                  <a:schemeClr val="tx1"/>
                </a:solidFill>
                <a:effectLst/>
                <a:latin typeface="+mn-lt"/>
                <a:ea typeface="+mn-ea"/>
                <a:cs typeface="+mn-cs"/>
              </a:rPr>
              <a:t> The technology required to create </a:t>
            </a:r>
            <a:r>
              <a:rPr lang="en-US" sz="1200" b="0" i="0" kern="1200" dirty="0" err="1" smtClean="0">
                <a:solidFill>
                  <a:schemeClr val="tx1"/>
                </a:solidFill>
                <a:effectLst/>
                <a:latin typeface="+mn-lt"/>
                <a:ea typeface="+mn-ea"/>
                <a:cs typeface="+mn-cs"/>
              </a:rPr>
              <a:t>snaphot</a:t>
            </a:r>
            <a:r>
              <a:rPr lang="en-US" sz="1200" b="0" i="0" kern="1200" dirty="0" smtClean="0">
                <a:solidFill>
                  <a:schemeClr val="tx1"/>
                </a:solidFill>
                <a:effectLst/>
                <a:latin typeface="+mn-lt"/>
                <a:ea typeface="+mn-ea"/>
                <a:cs typeface="+mn-cs"/>
              </a:rPr>
              <a:t> is built directly into the </a:t>
            </a:r>
            <a:r>
              <a:rPr lang="en-US" sz="1200" b="0" i="0" kern="1200" dirty="0" err="1" smtClean="0">
                <a:solidFill>
                  <a:schemeClr val="tx1"/>
                </a:solidFill>
                <a:effectLst/>
                <a:latin typeface="+mn-lt"/>
                <a:ea typeface="+mn-ea"/>
                <a:cs typeface="+mn-cs"/>
              </a:rPr>
              <a:t>Btrfs</a:t>
            </a:r>
            <a:r>
              <a:rPr lang="en-US" sz="1200" b="0" i="0" kern="1200" dirty="0" smtClean="0">
                <a:solidFill>
                  <a:schemeClr val="tx1"/>
                </a:solidFill>
                <a:effectLst/>
                <a:latin typeface="+mn-lt"/>
                <a:ea typeface="+mn-ea"/>
                <a:cs typeface="+mn-cs"/>
              </a:rPr>
              <a:t> filesystem thanks to its native copy-on-write design</a:t>
            </a:r>
            <a:endParaRPr lang="en-US" dirty="0"/>
          </a:p>
        </p:txBody>
      </p:sp>
      <p:sp>
        <p:nvSpPr>
          <p:cNvPr id="4" name="Slide Number Placeholder 3"/>
          <p:cNvSpPr>
            <a:spLocks noGrp="1"/>
          </p:cNvSpPr>
          <p:nvPr>
            <p:ph type="sldNum" sz="quarter" idx="10"/>
          </p:nvPr>
        </p:nvSpPr>
        <p:spPr/>
        <p:txBody>
          <a:bodyPr/>
          <a:lstStyle/>
          <a:p>
            <a:fld id="{5E004749-6E3E-4E59-A229-0928FA34DE04}" type="slidenum">
              <a:rPr lang="en-US" smtClean="0"/>
              <a:t>26</a:t>
            </a:fld>
            <a:endParaRPr lang="en-US"/>
          </a:p>
        </p:txBody>
      </p:sp>
    </p:spTree>
    <p:extLst>
      <p:ext uri="{BB962C8B-B14F-4D97-AF65-F5344CB8AC3E}">
        <p14:creationId xmlns:p14="http://schemas.microsoft.com/office/powerpoint/2010/main" val="221805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04749-6E3E-4E59-A229-0928FA34DE04}" type="slidenum">
              <a:rPr lang="en-US" smtClean="0"/>
              <a:t>28</a:t>
            </a:fld>
            <a:endParaRPr lang="en-US"/>
          </a:p>
        </p:txBody>
      </p:sp>
    </p:spTree>
    <p:extLst>
      <p:ext uri="{BB962C8B-B14F-4D97-AF65-F5344CB8AC3E}">
        <p14:creationId xmlns:p14="http://schemas.microsoft.com/office/powerpoint/2010/main" val="2216345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470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682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7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49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282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77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956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6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825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802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60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11/29/2015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8951016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www.thegeekstuff.com/2011/05/iozone-examples/" TargetMode="External"/><Relationship Id="rId2" Type="http://schemas.openxmlformats.org/officeDocument/2006/relationships/hyperlink" Target="http://www.iozone.org/docs/IOzone_msword_98.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76" y="1158488"/>
            <a:ext cx="8229600" cy="990600"/>
          </a:xfrm>
        </p:spPr>
        <p:txBody>
          <a:bodyPr>
            <a:noAutofit/>
          </a:bodyPr>
          <a:lstStyle/>
          <a:p>
            <a:pPr algn="ctr"/>
            <a:r>
              <a:rPr lang="en-US" sz="4000" dirty="0" smtClean="0">
                <a:solidFill>
                  <a:schemeClr val="accent1">
                    <a:lumMod val="50000"/>
                  </a:schemeClr>
                </a:solidFill>
                <a:latin typeface="Lato" panose="020F0502020204030203" pitchFamily="34" charset="0"/>
                <a:cs typeface="American Typewriter"/>
              </a:rPr>
              <a:t>Analysis of Docker Storage Backends</a:t>
            </a:r>
            <a:endParaRPr lang="en-US" sz="4000" dirty="0">
              <a:solidFill>
                <a:schemeClr val="accent1">
                  <a:lumMod val="50000"/>
                </a:schemeClr>
              </a:solidFill>
              <a:latin typeface="Lato" panose="020F0502020204030203" pitchFamily="34" charset="0"/>
              <a:cs typeface="American Typewriter"/>
            </a:endParaRPr>
          </a:p>
        </p:txBody>
      </p:sp>
      <p:sp>
        <p:nvSpPr>
          <p:cNvPr id="3" name="Content Placeholder 2"/>
          <p:cNvSpPr>
            <a:spLocks noGrp="1"/>
          </p:cNvSpPr>
          <p:nvPr>
            <p:ph idx="1"/>
          </p:nvPr>
        </p:nvSpPr>
        <p:spPr>
          <a:xfrm>
            <a:off x="914201" y="3186452"/>
            <a:ext cx="7524750" cy="2595563"/>
          </a:xfrm>
        </p:spPr>
        <p:txBody>
          <a:bodyPr>
            <a:noAutofit/>
          </a:bodyPr>
          <a:lstStyle/>
          <a:p>
            <a:pPr marL="0" indent="0" algn="ctr">
              <a:buNone/>
            </a:pPr>
            <a:endParaRPr lang="en-US" sz="1800" b="1" dirty="0" smtClean="0">
              <a:latin typeface="Lato" panose="020F0502020204030203" pitchFamily="34" charset="0"/>
              <a:cs typeface="Cambria"/>
            </a:endParaRPr>
          </a:p>
          <a:p>
            <a:pPr marL="0" indent="0" algn="ctr">
              <a:buNone/>
            </a:pPr>
            <a:r>
              <a:rPr lang="en-US" sz="1800" b="1" dirty="0" smtClean="0">
                <a:latin typeface="Lato" panose="020F0502020204030203" pitchFamily="34" charset="0"/>
                <a:cs typeface="Cambria"/>
              </a:rPr>
              <a:t>CmpE </a:t>
            </a:r>
            <a:r>
              <a:rPr lang="en-US" sz="1800" b="1" dirty="0">
                <a:latin typeface="Lato" panose="020F0502020204030203" pitchFamily="34" charset="0"/>
                <a:cs typeface="Cambria"/>
              </a:rPr>
              <a:t>284</a:t>
            </a:r>
            <a:r>
              <a:rPr lang="en-US" sz="1800" dirty="0">
                <a:latin typeface="Lato" panose="020F0502020204030203" pitchFamily="34" charset="0"/>
                <a:cs typeface="Cambria"/>
              </a:rPr>
              <a:t>-</a:t>
            </a:r>
            <a:r>
              <a:rPr lang="en-US" sz="1800" b="1" dirty="0">
                <a:latin typeface="Lato" panose="020F0502020204030203" pitchFamily="34" charset="0"/>
                <a:cs typeface="Cambria"/>
              </a:rPr>
              <a:t> Storage and Network Virtualization</a:t>
            </a:r>
          </a:p>
          <a:p>
            <a:pPr marL="0" indent="0" algn="ctr">
              <a:buNone/>
            </a:pPr>
            <a:r>
              <a:rPr lang="en-US" sz="1800" dirty="0" smtClean="0">
                <a:latin typeface="Lato" panose="020F0502020204030203" pitchFamily="34" charset="0"/>
                <a:cs typeface="Cambria"/>
              </a:rPr>
              <a:t>Class Project Presentation</a:t>
            </a:r>
            <a:endParaRPr lang="en-US" sz="1800" dirty="0">
              <a:latin typeface="Lato" panose="020F0502020204030203" pitchFamily="34" charset="0"/>
              <a:cs typeface="Cambria"/>
            </a:endParaRPr>
          </a:p>
          <a:p>
            <a:pPr marL="0" indent="0" algn="ctr">
              <a:buNone/>
            </a:pPr>
            <a:r>
              <a:rPr lang="en-US" sz="1800" b="1" dirty="0">
                <a:latin typeface="Lato" panose="020F0502020204030203" pitchFamily="34" charset="0"/>
                <a:cs typeface="Cambria"/>
              </a:rPr>
              <a:t>Team Name: </a:t>
            </a:r>
            <a:r>
              <a:rPr lang="en-US" sz="1800" dirty="0" err="1" smtClean="0">
                <a:latin typeface="Lato" panose="020F0502020204030203" pitchFamily="34" charset="0"/>
                <a:cs typeface="Cambria"/>
              </a:rPr>
              <a:t>StoragePros</a:t>
            </a:r>
            <a:endParaRPr lang="en-US" sz="1800" dirty="0">
              <a:latin typeface="Lato" panose="020F0502020204030203" pitchFamily="34" charset="0"/>
              <a:cs typeface="Cambria"/>
            </a:endParaRPr>
          </a:p>
          <a:p>
            <a:pPr marL="0" indent="0">
              <a:buNone/>
            </a:pPr>
            <a:endParaRPr lang="en-US" sz="1800" dirty="0">
              <a:latin typeface="Lato" panose="020F0502020204030203" pitchFamily="34" charset="0"/>
              <a:cs typeface="Cambria"/>
            </a:endParaRPr>
          </a:p>
          <a:p>
            <a:pPr marL="0" indent="0" algn="ctr">
              <a:buNone/>
            </a:pPr>
            <a:r>
              <a:rPr lang="en-US" sz="1800" b="1" dirty="0">
                <a:latin typeface="Lato" panose="020F0502020204030203" pitchFamily="34" charset="0"/>
                <a:cs typeface="Cambria"/>
              </a:rPr>
              <a:t>Team Members:</a:t>
            </a:r>
            <a:endParaRPr lang="en-US" sz="1800" dirty="0">
              <a:latin typeface="Lato" panose="020F0502020204030203" pitchFamily="34" charset="0"/>
              <a:cs typeface="Cambria"/>
            </a:endParaRPr>
          </a:p>
          <a:p>
            <a:pPr marL="0" indent="0" algn="ctr">
              <a:buNone/>
            </a:pPr>
            <a:r>
              <a:rPr lang="en-US" sz="1800" dirty="0" err="1">
                <a:latin typeface="Lato" panose="020F0502020204030203" pitchFamily="34" charset="0"/>
                <a:cs typeface="Cambria"/>
              </a:rPr>
              <a:t>Larkins</a:t>
            </a:r>
            <a:r>
              <a:rPr lang="en-US" sz="1800" dirty="0">
                <a:latin typeface="Lato" panose="020F0502020204030203" pitchFamily="34" charset="0"/>
                <a:cs typeface="Cambria"/>
              </a:rPr>
              <a:t> Carvalho</a:t>
            </a:r>
          </a:p>
          <a:p>
            <a:pPr marL="0" indent="0" algn="ctr">
              <a:buNone/>
            </a:pPr>
            <a:r>
              <a:rPr lang="en-US" sz="1800" dirty="0">
                <a:latin typeface="Lato" panose="020F0502020204030203" pitchFamily="34" charset="0"/>
                <a:cs typeface="Cambria"/>
              </a:rPr>
              <a:t>Nielet Dmello</a:t>
            </a:r>
          </a:p>
          <a:p>
            <a:pPr marL="0" indent="0" algn="ctr">
              <a:buNone/>
            </a:pPr>
            <a:r>
              <a:rPr lang="en-US" sz="1800" dirty="0" err="1">
                <a:latin typeface="Lato" panose="020F0502020204030203" pitchFamily="34" charset="0"/>
                <a:cs typeface="Cambria"/>
              </a:rPr>
              <a:t>Shilpa</a:t>
            </a:r>
            <a:r>
              <a:rPr lang="en-US" sz="1800" dirty="0">
                <a:latin typeface="Lato" panose="020F0502020204030203" pitchFamily="34" charset="0"/>
                <a:cs typeface="Cambria"/>
              </a:rPr>
              <a:t> </a:t>
            </a:r>
            <a:r>
              <a:rPr lang="en-US" sz="1800" dirty="0" err="1">
                <a:latin typeface="Lato" panose="020F0502020204030203" pitchFamily="34" charset="0"/>
                <a:cs typeface="Cambria"/>
              </a:rPr>
              <a:t>Murali</a:t>
            </a:r>
            <a:endParaRPr lang="en-US" sz="1800" dirty="0">
              <a:latin typeface="Lato" panose="020F0502020204030203" pitchFamily="34" charset="0"/>
              <a:cs typeface="Cambria"/>
            </a:endParaRPr>
          </a:p>
          <a:p>
            <a:pPr marL="0" indent="0" algn="ctr">
              <a:buNone/>
            </a:pPr>
            <a:r>
              <a:rPr lang="en-US" sz="1800" dirty="0" err="1">
                <a:latin typeface="Lato" panose="020F0502020204030203" pitchFamily="34" charset="0"/>
                <a:cs typeface="Cambria"/>
              </a:rPr>
              <a:t>Vikram</a:t>
            </a:r>
            <a:r>
              <a:rPr lang="en-US" sz="1800" dirty="0">
                <a:latin typeface="Lato" panose="020F0502020204030203" pitchFamily="34" charset="0"/>
                <a:cs typeface="Cambria"/>
              </a:rPr>
              <a:t> </a:t>
            </a:r>
            <a:r>
              <a:rPr lang="en-US" sz="1800" dirty="0" err="1">
                <a:latin typeface="Lato" panose="020F0502020204030203" pitchFamily="34" charset="0"/>
                <a:cs typeface="Cambria"/>
              </a:rPr>
              <a:t>Arsid</a:t>
            </a:r>
            <a:endParaRPr lang="en-US" sz="1800" dirty="0">
              <a:latin typeface="Lato" panose="020F0502020204030203" pitchFamily="34" charset="0"/>
              <a:cs typeface="Cambria"/>
            </a:endParaRPr>
          </a:p>
          <a:p>
            <a:pPr marL="0" indent="0">
              <a:buNone/>
            </a:pPr>
            <a:endParaRPr lang="en-US" sz="1800" dirty="0">
              <a:latin typeface="Lato" panose="020F0502020204030203" pitchFamily="34" charset="0"/>
              <a:cs typeface="Cambria"/>
            </a:endParaRPr>
          </a:p>
        </p:txBody>
      </p:sp>
      <p:pic>
        <p:nvPicPr>
          <p:cNvPr id="1026" name="Picture 2" descr="http://photos1.meetupstatic.com/photos/event/c/9/a/1/600_439551617.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053478"/>
            <a:ext cx="1885553" cy="16803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59947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852489"/>
          </a:xfrm>
        </p:spPr>
        <p:txBody>
          <a:bodyPr/>
          <a:lstStyle/>
          <a:p>
            <a:r>
              <a:rPr lang="en-US" b="1" dirty="0" smtClean="0"/>
              <a:t>Selecting a Storage Driver</a:t>
            </a:r>
            <a:endParaRPr lang="en-US" b="1" dirty="0"/>
          </a:p>
        </p:txBody>
      </p:sp>
      <p:sp>
        <p:nvSpPr>
          <p:cNvPr id="3" name="Content Placeholder 2"/>
          <p:cNvSpPr>
            <a:spLocks noGrp="1"/>
          </p:cNvSpPr>
          <p:nvPr>
            <p:ph idx="1"/>
          </p:nvPr>
        </p:nvSpPr>
        <p:spPr/>
        <p:txBody>
          <a:bodyPr/>
          <a:lstStyle/>
          <a:p>
            <a:r>
              <a:rPr lang="en-US" dirty="0" smtClean="0"/>
              <a:t>Docker has pluggable storage driver architecture. This gives the flexibility to plug in the storage driver best for your environment.</a:t>
            </a:r>
          </a:p>
          <a:p>
            <a:r>
              <a:rPr lang="en-US" dirty="0"/>
              <a:t>Each Docker storage driver is based on a Linux </a:t>
            </a:r>
            <a:r>
              <a:rPr lang="en-US" dirty="0" err="1"/>
              <a:t>filesystem</a:t>
            </a:r>
            <a:r>
              <a:rPr lang="en-US" dirty="0"/>
              <a:t> or volume manager</a:t>
            </a:r>
            <a:r>
              <a:rPr lang="en-US" dirty="0" smtClean="0"/>
              <a:t>.</a:t>
            </a:r>
          </a:p>
          <a:p>
            <a:r>
              <a:rPr lang="en-US" dirty="0"/>
              <a:t>Once you decide which driver is best, you set this driver on the Docker daemon at start time. As a result, the Docker daemon can only run one storage driver, and all containers created by that daemon instance use the same storage driver.</a:t>
            </a:r>
          </a:p>
        </p:txBody>
      </p:sp>
    </p:spTree>
    <p:extLst>
      <p:ext uri="{BB962C8B-B14F-4D97-AF65-F5344CB8AC3E}">
        <p14:creationId xmlns:p14="http://schemas.microsoft.com/office/powerpoint/2010/main" val="1241084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914400"/>
            <a:ext cx="7886700" cy="776289"/>
          </a:xfrm>
        </p:spPr>
        <p:txBody>
          <a:bodyPr/>
          <a:lstStyle/>
          <a:p>
            <a:r>
              <a:rPr lang="en-US" b="1" dirty="0" smtClean="0"/>
              <a:t>Supported Storage drivers</a:t>
            </a:r>
            <a:endParaRPr lang="en-US" b="1" dirty="0"/>
          </a:p>
        </p:txBody>
      </p:sp>
      <p:pic>
        <p:nvPicPr>
          <p:cNvPr id="5" name="Picture 4" descr="Screenshot 2015-11-29 19.22.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05000"/>
            <a:ext cx="7658100" cy="2933700"/>
          </a:xfrm>
          <a:prstGeom prst="rect">
            <a:avLst/>
          </a:prstGeom>
        </p:spPr>
      </p:pic>
    </p:spTree>
    <p:extLst>
      <p:ext uri="{BB962C8B-B14F-4D97-AF65-F5344CB8AC3E}">
        <p14:creationId xmlns:p14="http://schemas.microsoft.com/office/powerpoint/2010/main" val="2186179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0062"/>
            <a:ext cx="7886700" cy="1325563"/>
          </a:xfrm>
        </p:spPr>
        <p:txBody>
          <a:bodyPr/>
          <a:lstStyle/>
          <a:p>
            <a:r>
              <a:rPr lang="en-US" b="1" dirty="0" smtClean="0"/>
              <a:t>AUFS</a:t>
            </a:r>
            <a:endParaRPr lang="en-US" b="1" dirty="0"/>
          </a:p>
        </p:txBody>
      </p:sp>
      <p:sp>
        <p:nvSpPr>
          <p:cNvPr id="3" name="Content Placeholder 2"/>
          <p:cNvSpPr>
            <a:spLocks noGrp="1"/>
          </p:cNvSpPr>
          <p:nvPr>
            <p:ph idx="1"/>
          </p:nvPr>
        </p:nvSpPr>
        <p:spPr>
          <a:xfrm>
            <a:off x="228600" y="1371600"/>
            <a:ext cx="8763000" cy="5257800"/>
          </a:xfrm>
        </p:spPr>
        <p:txBody>
          <a:bodyPr>
            <a:normAutofit/>
          </a:bodyPr>
          <a:lstStyle/>
          <a:p>
            <a:pPr>
              <a:lnSpc>
                <a:spcPct val="100000"/>
              </a:lnSpc>
            </a:pPr>
            <a:r>
              <a:rPr lang="en-US" dirty="0" smtClean="0"/>
              <a:t>First storage driver in use with </a:t>
            </a:r>
            <a:r>
              <a:rPr lang="en-US" dirty="0"/>
              <a:t>D</a:t>
            </a:r>
            <a:r>
              <a:rPr lang="en-US" dirty="0" smtClean="0"/>
              <a:t>ocker. </a:t>
            </a:r>
          </a:p>
          <a:p>
            <a:pPr>
              <a:lnSpc>
                <a:spcPct val="100000"/>
              </a:lnSpc>
            </a:pPr>
            <a:r>
              <a:rPr lang="en-US" dirty="0" smtClean="0"/>
              <a:t>It is a unification file system - It </a:t>
            </a:r>
            <a:r>
              <a:rPr lang="en-US" dirty="0"/>
              <a:t>takes multiple directories on a single Linux host, stacks them on top of each other, and provides a single unified </a:t>
            </a:r>
            <a:r>
              <a:rPr lang="en-US" dirty="0" smtClean="0"/>
              <a:t>view.</a:t>
            </a:r>
          </a:p>
          <a:p>
            <a:pPr>
              <a:lnSpc>
                <a:spcPct val="100000"/>
              </a:lnSpc>
            </a:pPr>
            <a:r>
              <a:rPr lang="en-US" dirty="0"/>
              <a:t>Docker leverages AUFS </a:t>
            </a:r>
            <a:r>
              <a:rPr lang="en-US" dirty="0" err="1"/>
              <a:t>CoW</a:t>
            </a:r>
            <a:r>
              <a:rPr lang="en-US" dirty="0"/>
              <a:t> technology to enable image sharing and minimize the use of disk space. AUFS works at the file level</a:t>
            </a:r>
            <a:r>
              <a:rPr lang="en-US" dirty="0" smtClean="0"/>
              <a:t>.</a:t>
            </a:r>
          </a:p>
          <a:p>
            <a:pPr>
              <a:lnSpc>
                <a:spcPct val="100000"/>
              </a:lnSpc>
            </a:pPr>
            <a:r>
              <a:rPr lang="en-US" dirty="0" smtClean="0"/>
              <a:t>Combination of </a:t>
            </a:r>
            <a:r>
              <a:rPr lang="en-US" dirty="0"/>
              <a:t>multiple branches in a specific </a:t>
            </a:r>
            <a:r>
              <a:rPr lang="en-US" dirty="0" smtClean="0"/>
              <a:t>order</a:t>
            </a:r>
            <a:endParaRPr lang="en-US" dirty="0"/>
          </a:p>
          <a:p>
            <a:pPr>
              <a:lnSpc>
                <a:spcPct val="100000"/>
              </a:lnSpc>
            </a:pPr>
            <a:r>
              <a:rPr lang="en-US" dirty="0"/>
              <a:t>Each branch is just a normal </a:t>
            </a:r>
            <a:r>
              <a:rPr lang="en-US" dirty="0" smtClean="0"/>
              <a:t>directory</a:t>
            </a:r>
            <a:endParaRPr lang="en-US" dirty="0"/>
          </a:p>
          <a:p>
            <a:pPr>
              <a:lnSpc>
                <a:spcPct val="100000"/>
              </a:lnSpc>
            </a:pPr>
            <a:r>
              <a:rPr lang="en-US" dirty="0" smtClean="0"/>
              <a:t>We </a:t>
            </a:r>
            <a:r>
              <a:rPr lang="en-US" dirty="0"/>
              <a:t>generally have</a:t>
            </a:r>
            <a:r>
              <a:rPr lang="en-US" dirty="0" smtClean="0"/>
              <a:t>:</a:t>
            </a:r>
            <a:endParaRPr lang="en-US" dirty="0"/>
          </a:p>
          <a:p>
            <a:pPr marL="0" indent="0">
              <a:lnSpc>
                <a:spcPct val="100000"/>
              </a:lnSpc>
              <a:buNone/>
            </a:pPr>
            <a:r>
              <a:rPr lang="en-US" dirty="0" smtClean="0"/>
              <a:t>At </a:t>
            </a:r>
            <a:r>
              <a:rPr lang="en-US" dirty="0"/>
              <a:t>least one read-only branch (at the bottom)</a:t>
            </a:r>
          </a:p>
          <a:p>
            <a:pPr marL="0" indent="0">
              <a:lnSpc>
                <a:spcPct val="100000"/>
              </a:lnSpc>
              <a:buNone/>
            </a:pPr>
            <a:r>
              <a:rPr lang="en-US" dirty="0"/>
              <a:t>E</a:t>
            </a:r>
            <a:r>
              <a:rPr lang="en-US" dirty="0" smtClean="0"/>
              <a:t>xactly </a:t>
            </a:r>
            <a:r>
              <a:rPr lang="en-US" dirty="0"/>
              <a:t>one read-write branch (at the top)</a:t>
            </a:r>
            <a:endParaRPr lang="en-US" dirty="0" smtClean="0"/>
          </a:p>
        </p:txBody>
      </p:sp>
    </p:spTree>
    <p:extLst>
      <p:ext uri="{BB962C8B-B14F-4D97-AF65-F5344CB8AC3E}">
        <p14:creationId xmlns:p14="http://schemas.microsoft.com/office/powerpoint/2010/main" val="1776308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7886700" cy="1325563"/>
          </a:xfrm>
        </p:spPr>
        <p:txBody>
          <a:bodyPr/>
          <a:lstStyle/>
          <a:p>
            <a:r>
              <a:rPr lang="en-US" b="1" dirty="0"/>
              <a:t>When opening a </a:t>
            </a:r>
            <a:r>
              <a:rPr lang="en-US" b="1" dirty="0" smtClean="0"/>
              <a:t>file</a:t>
            </a:r>
            <a:r>
              <a:rPr lang="en-US" dirty="0"/>
              <a:t/>
            </a:r>
            <a:br>
              <a:rPr lang="en-US" dirty="0"/>
            </a:br>
            <a:endParaRPr lang="en-US" dirty="0"/>
          </a:p>
        </p:txBody>
      </p:sp>
      <p:sp>
        <p:nvSpPr>
          <p:cNvPr id="3" name="Content Placeholder 2"/>
          <p:cNvSpPr>
            <a:spLocks noGrp="1"/>
          </p:cNvSpPr>
          <p:nvPr>
            <p:ph idx="1"/>
          </p:nvPr>
        </p:nvSpPr>
        <p:spPr>
          <a:xfrm>
            <a:off x="628650" y="1447800"/>
            <a:ext cx="7886700" cy="3893660"/>
          </a:xfrm>
        </p:spPr>
        <p:txBody>
          <a:bodyPr>
            <a:normAutofit lnSpcReduction="10000"/>
          </a:bodyPr>
          <a:lstStyle/>
          <a:p>
            <a:pPr marL="0" indent="0">
              <a:buNone/>
            </a:pPr>
            <a:r>
              <a:rPr lang="en-US" dirty="0"/>
              <a:t>With O_RDONLY - read-only access</a:t>
            </a:r>
            <a:r>
              <a:rPr lang="en-US" dirty="0" smtClean="0"/>
              <a:t>:</a:t>
            </a:r>
            <a:endParaRPr lang="en-US" dirty="0"/>
          </a:p>
          <a:p>
            <a:r>
              <a:rPr lang="en-US" dirty="0" smtClean="0"/>
              <a:t>Look </a:t>
            </a:r>
            <a:r>
              <a:rPr lang="en-US" dirty="0"/>
              <a:t>it up in each branch, starting from the </a:t>
            </a:r>
            <a:r>
              <a:rPr lang="en-US" dirty="0" smtClean="0"/>
              <a:t>top.</a:t>
            </a:r>
            <a:endParaRPr lang="en-US" dirty="0"/>
          </a:p>
          <a:p>
            <a:r>
              <a:rPr lang="en-US" dirty="0" smtClean="0"/>
              <a:t>Open </a:t>
            </a:r>
            <a:r>
              <a:rPr lang="en-US" dirty="0"/>
              <a:t>the first one we </a:t>
            </a:r>
            <a:r>
              <a:rPr lang="en-US" dirty="0" smtClean="0"/>
              <a:t>find.</a:t>
            </a:r>
            <a:endParaRPr lang="en-US" dirty="0"/>
          </a:p>
          <a:p>
            <a:endParaRPr lang="en-US" dirty="0"/>
          </a:p>
          <a:p>
            <a:pPr marL="0" indent="0">
              <a:buNone/>
            </a:pPr>
            <a:r>
              <a:rPr lang="en-US" dirty="0" smtClean="0"/>
              <a:t>With </a:t>
            </a:r>
            <a:r>
              <a:rPr lang="en-US" dirty="0"/>
              <a:t>O_WRONLY or O_RDWR - write access</a:t>
            </a:r>
            <a:r>
              <a:rPr lang="en-US" dirty="0" smtClean="0"/>
              <a:t>:</a:t>
            </a:r>
            <a:endParaRPr lang="en-US" dirty="0"/>
          </a:p>
          <a:p>
            <a:r>
              <a:rPr lang="en-US" dirty="0"/>
              <a:t>L</a:t>
            </a:r>
            <a:r>
              <a:rPr lang="en-US" dirty="0" smtClean="0"/>
              <a:t>ook </a:t>
            </a:r>
            <a:r>
              <a:rPr lang="en-US" dirty="0"/>
              <a:t>it up in the top </a:t>
            </a:r>
            <a:r>
              <a:rPr lang="en-US" dirty="0" smtClean="0"/>
              <a:t>branch; if </a:t>
            </a:r>
            <a:r>
              <a:rPr lang="en-US" dirty="0"/>
              <a:t>it's found here, open </a:t>
            </a:r>
            <a:r>
              <a:rPr lang="en-US" dirty="0" smtClean="0"/>
              <a:t>it</a:t>
            </a:r>
            <a:endParaRPr lang="en-US" dirty="0"/>
          </a:p>
          <a:p>
            <a:r>
              <a:rPr lang="en-US" dirty="0" smtClean="0"/>
              <a:t>Otherwise</a:t>
            </a:r>
            <a:r>
              <a:rPr lang="en-US" dirty="0"/>
              <a:t>, look it up in the other </a:t>
            </a:r>
            <a:r>
              <a:rPr lang="en-US" dirty="0" smtClean="0"/>
              <a:t>branches; if </a:t>
            </a:r>
            <a:r>
              <a:rPr lang="en-US" dirty="0"/>
              <a:t>we find it, copy it to the read-write (top) </a:t>
            </a:r>
            <a:r>
              <a:rPr lang="en-US" dirty="0" smtClean="0"/>
              <a:t>branch, then </a:t>
            </a:r>
            <a:r>
              <a:rPr lang="en-US" dirty="0"/>
              <a:t>open the </a:t>
            </a:r>
            <a:r>
              <a:rPr lang="en-US" dirty="0" smtClean="0"/>
              <a:t>copy</a:t>
            </a:r>
            <a:endParaRPr lang="en-US" dirty="0"/>
          </a:p>
          <a:p>
            <a:r>
              <a:rPr lang="en-US" dirty="0"/>
              <a:t>That "copy-up" operation can take a while if the file is big</a:t>
            </a:r>
            <a:r>
              <a:rPr lang="en-US" dirty="0" smtClean="0"/>
              <a:t>!</a:t>
            </a:r>
          </a:p>
          <a:p>
            <a:endParaRPr lang="en-US" dirty="0" smtClean="0"/>
          </a:p>
          <a:p>
            <a:pPr marL="0" indent="0">
              <a:buNone/>
            </a:pPr>
            <a:r>
              <a:rPr lang="en-US" dirty="0" smtClean="0"/>
              <a:t>To delete a file, “</a:t>
            </a:r>
            <a:r>
              <a:rPr lang="en-US" i="1" dirty="0" smtClean="0"/>
              <a:t>whiteout</a:t>
            </a:r>
            <a:r>
              <a:rPr lang="en-US" dirty="0" smtClean="0"/>
              <a:t>” file is created</a:t>
            </a:r>
          </a:p>
          <a:p>
            <a:pPr marL="0" indent="0">
              <a:buNone/>
            </a:pPr>
            <a:endParaRPr lang="en-US" dirty="0"/>
          </a:p>
        </p:txBody>
      </p:sp>
      <p:pic>
        <p:nvPicPr>
          <p:cNvPr id="4" name="Picture 3"/>
          <p:cNvPicPr>
            <a:picLocks noChangeAspect="1"/>
          </p:cNvPicPr>
          <p:nvPr/>
        </p:nvPicPr>
        <p:blipFill>
          <a:blip r:embed="rId2"/>
          <a:stretch>
            <a:fillRect/>
          </a:stretch>
        </p:blipFill>
        <p:spPr>
          <a:xfrm>
            <a:off x="637359" y="5304449"/>
            <a:ext cx="7943850" cy="1314450"/>
          </a:xfrm>
          <a:prstGeom prst="rect">
            <a:avLst/>
          </a:prstGeom>
        </p:spPr>
      </p:pic>
    </p:spTree>
    <p:extLst>
      <p:ext uri="{BB962C8B-B14F-4D97-AF65-F5344CB8AC3E}">
        <p14:creationId xmlns:p14="http://schemas.microsoft.com/office/powerpoint/2010/main" val="1670061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886700" cy="1325563"/>
          </a:xfrm>
        </p:spPr>
        <p:txBody>
          <a:bodyPr/>
          <a:lstStyle/>
          <a:p>
            <a:r>
              <a:rPr lang="en-US" b="1" dirty="0" smtClean="0"/>
              <a:t>In Practice</a:t>
            </a:r>
            <a:endParaRPr lang="en-US" b="1" dirty="0"/>
          </a:p>
        </p:txBody>
      </p:sp>
      <p:sp>
        <p:nvSpPr>
          <p:cNvPr id="3" name="Content Placeholder 2"/>
          <p:cNvSpPr>
            <a:spLocks noGrp="1"/>
          </p:cNvSpPr>
          <p:nvPr>
            <p:ph idx="1"/>
          </p:nvPr>
        </p:nvSpPr>
        <p:spPr>
          <a:xfrm>
            <a:off x="628650" y="1662386"/>
            <a:ext cx="7886700" cy="4800600"/>
          </a:xfrm>
        </p:spPr>
        <p:txBody>
          <a:bodyPr/>
          <a:lstStyle/>
          <a:p>
            <a:r>
              <a:rPr lang="en-US" dirty="0"/>
              <a:t> The AUFS </a:t>
            </a:r>
            <a:r>
              <a:rPr lang="en-US" dirty="0" err="1"/>
              <a:t>mountpoint</a:t>
            </a:r>
            <a:r>
              <a:rPr lang="en-US" dirty="0"/>
              <a:t> for a container is</a:t>
            </a:r>
          </a:p>
          <a:p>
            <a:r>
              <a:rPr lang="en-US" dirty="0"/>
              <a:t>    /</a:t>
            </a:r>
            <a:r>
              <a:rPr lang="en-US" dirty="0" err="1"/>
              <a:t>var</a:t>
            </a:r>
            <a:r>
              <a:rPr lang="en-US" dirty="0"/>
              <a:t>/lib/</a:t>
            </a:r>
            <a:r>
              <a:rPr lang="en-US" dirty="0" err="1"/>
              <a:t>docker</a:t>
            </a:r>
            <a:r>
              <a:rPr lang="en-US" dirty="0"/>
              <a:t>/</a:t>
            </a:r>
            <a:r>
              <a:rPr lang="en-US" dirty="0" err="1"/>
              <a:t>aufs</a:t>
            </a:r>
            <a:r>
              <a:rPr lang="en-US" dirty="0"/>
              <a:t>/</a:t>
            </a:r>
            <a:r>
              <a:rPr lang="en-US" dirty="0" err="1"/>
              <a:t>mnt</a:t>
            </a:r>
            <a:r>
              <a:rPr lang="en-US" dirty="0"/>
              <a:t>/$CONTAINER_ID</a:t>
            </a:r>
            <a:r>
              <a:rPr lang="en-US" dirty="0" smtClean="0"/>
              <a:t>/</a:t>
            </a:r>
            <a:endParaRPr lang="en-US" dirty="0"/>
          </a:p>
          <a:p>
            <a:r>
              <a:rPr lang="en-US" dirty="0"/>
              <a:t>    It is only mounted when the container is </a:t>
            </a:r>
            <a:r>
              <a:rPr lang="en-US" dirty="0" smtClean="0"/>
              <a:t>running</a:t>
            </a:r>
            <a:endParaRPr lang="en-US" dirty="0"/>
          </a:p>
          <a:p>
            <a:r>
              <a:rPr lang="en-US" dirty="0"/>
              <a:t>    The AUFS branches (read-only and read-write) are in</a:t>
            </a:r>
          </a:p>
          <a:p>
            <a:r>
              <a:rPr lang="en-US" dirty="0"/>
              <a:t>    /</a:t>
            </a:r>
            <a:r>
              <a:rPr lang="en-US" dirty="0" err="1"/>
              <a:t>var</a:t>
            </a:r>
            <a:r>
              <a:rPr lang="en-US" dirty="0"/>
              <a:t>/lib/</a:t>
            </a:r>
            <a:r>
              <a:rPr lang="en-US" dirty="0" err="1"/>
              <a:t>docker</a:t>
            </a:r>
            <a:r>
              <a:rPr lang="en-US" dirty="0"/>
              <a:t>/</a:t>
            </a:r>
            <a:r>
              <a:rPr lang="en-US" dirty="0" err="1"/>
              <a:t>aufs</a:t>
            </a:r>
            <a:r>
              <a:rPr lang="en-US" dirty="0"/>
              <a:t>/diff/$CONTAINER_OR_IMAGE_ID</a:t>
            </a:r>
            <a:r>
              <a:rPr lang="en-US" dirty="0" smtClean="0"/>
              <a:t>/</a:t>
            </a:r>
            <a:endParaRPr lang="en-US" dirty="0"/>
          </a:p>
          <a:p>
            <a:r>
              <a:rPr lang="en-US" dirty="0"/>
              <a:t>    All writes go to /</a:t>
            </a:r>
            <a:r>
              <a:rPr lang="en-US" dirty="0" err="1"/>
              <a:t>var</a:t>
            </a:r>
            <a:r>
              <a:rPr lang="en-US" dirty="0"/>
              <a:t>/lib/</a:t>
            </a:r>
            <a:r>
              <a:rPr lang="en-US" dirty="0" err="1"/>
              <a:t>docker</a:t>
            </a:r>
            <a:endParaRPr lang="en-US" dirty="0"/>
          </a:p>
        </p:txBody>
      </p:sp>
    </p:spTree>
    <p:extLst>
      <p:ext uri="{BB962C8B-B14F-4D97-AF65-F5344CB8AC3E}">
        <p14:creationId xmlns:p14="http://schemas.microsoft.com/office/powerpoint/2010/main" val="2894164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914400"/>
            <a:ext cx="7886700" cy="776289"/>
          </a:xfrm>
        </p:spPr>
        <p:txBody>
          <a:bodyPr>
            <a:normAutofit fontScale="90000"/>
          </a:bodyPr>
          <a:lstStyle/>
          <a:p>
            <a:r>
              <a:rPr lang="en-US" b="1" dirty="0"/>
              <a:t>Data volumes and the storage driver</a:t>
            </a:r>
            <a:r>
              <a:rPr lang="en-US" dirty="0"/>
              <a:t/>
            </a:r>
            <a:br>
              <a:rPr lang="en-US" dirty="0"/>
            </a:br>
            <a:endParaRPr lang="en-US" dirty="0"/>
          </a:p>
        </p:txBody>
      </p:sp>
      <p:pic>
        <p:nvPicPr>
          <p:cNvPr id="7" name="Content Placeholder 6"/>
          <p:cNvPicPr>
            <a:picLocks noGrp="1" noChangeAspect="1"/>
          </p:cNvPicPr>
          <p:nvPr>
            <p:ph sz="half" idx="1"/>
          </p:nvPr>
        </p:nvPicPr>
        <p:blipFill>
          <a:blip r:embed="rId2"/>
          <a:stretch>
            <a:fillRect/>
          </a:stretch>
        </p:blipFill>
        <p:spPr>
          <a:xfrm>
            <a:off x="628650" y="1752600"/>
            <a:ext cx="3886200" cy="3432135"/>
          </a:xfrm>
          <a:prstGeom prst="rect">
            <a:avLst/>
          </a:prstGeom>
        </p:spPr>
      </p:pic>
      <p:sp>
        <p:nvSpPr>
          <p:cNvPr id="8" name="Content Placeholder 7"/>
          <p:cNvSpPr>
            <a:spLocks noGrp="1"/>
          </p:cNvSpPr>
          <p:nvPr>
            <p:ph sz="half" idx="2"/>
          </p:nvPr>
        </p:nvSpPr>
        <p:spPr>
          <a:xfrm>
            <a:off x="4629150" y="1752600"/>
            <a:ext cx="3886200" cy="4424363"/>
          </a:xfrm>
        </p:spPr>
        <p:txBody>
          <a:bodyPr/>
          <a:lstStyle/>
          <a:p>
            <a:r>
              <a:rPr lang="en-US" dirty="0"/>
              <a:t>Reads and writes to data volumes bypass the storage driver </a:t>
            </a:r>
            <a:endParaRPr lang="en-US" dirty="0" smtClean="0"/>
          </a:p>
          <a:p>
            <a:r>
              <a:rPr lang="en-US" dirty="0"/>
              <a:t>The data volume resides outside of the local storage area on the Docker </a:t>
            </a:r>
            <a:endParaRPr lang="en-US" dirty="0" smtClean="0"/>
          </a:p>
          <a:p>
            <a:r>
              <a:rPr lang="en-US" dirty="0"/>
              <a:t>D</a:t>
            </a:r>
            <a:r>
              <a:rPr lang="en-US" dirty="0" smtClean="0"/>
              <a:t>ata </a:t>
            </a:r>
            <a:r>
              <a:rPr lang="en-US" dirty="0"/>
              <a:t>stored in shared data volumes persists on the Docker </a:t>
            </a:r>
            <a:r>
              <a:rPr lang="en-US" dirty="0" smtClean="0"/>
              <a:t>host even if container is deleted</a:t>
            </a:r>
          </a:p>
          <a:p>
            <a:endParaRPr lang="en-US" dirty="0"/>
          </a:p>
        </p:txBody>
      </p:sp>
    </p:spTree>
    <p:extLst>
      <p:ext uri="{BB962C8B-B14F-4D97-AF65-F5344CB8AC3E}">
        <p14:creationId xmlns:p14="http://schemas.microsoft.com/office/powerpoint/2010/main" val="442434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5302"/>
            <a:ext cx="7886700" cy="1325563"/>
          </a:xfrm>
        </p:spPr>
        <p:txBody>
          <a:bodyPr/>
          <a:lstStyle/>
          <a:p>
            <a:r>
              <a:rPr lang="en-US" b="1" dirty="0" smtClean="0"/>
              <a:t>Performance Analysis</a:t>
            </a:r>
            <a:endParaRPr lang="en-US" b="1" dirty="0"/>
          </a:p>
        </p:txBody>
      </p:sp>
      <p:sp>
        <p:nvSpPr>
          <p:cNvPr id="3" name="Content Placeholder 2"/>
          <p:cNvSpPr>
            <a:spLocks noGrp="1"/>
          </p:cNvSpPr>
          <p:nvPr>
            <p:ph idx="1"/>
          </p:nvPr>
        </p:nvSpPr>
        <p:spPr/>
        <p:txBody>
          <a:bodyPr>
            <a:normAutofit lnSpcReduction="10000"/>
          </a:bodyPr>
          <a:lstStyle/>
          <a:p>
            <a:r>
              <a:rPr lang="en-US" dirty="0"/>
              <a:t>AUFS mount() is fast, so creation of containers is quick</a:t>
            </a:r>
          </a:p>
          <a:p>
            <a:endParaRPr lang="en-US" dirty="0"/>
          </a:p>
          <a:p>
            <a:r>
              <a:rPr lang="en-US" dirty="0"/>
              <a:t>Read/write access has native </a:t>
            </a:r>
            <a:r>
              <a:rPr lang="en-US" dirty="0" smtClean="0"/>
              <a:t>speeds</a:t>
            </a:r>
          </a:p>
          <a:p>
            <a:endParaRPr lang="en-US" dirty="0"/>
          </a:p>
          <a:p>
            <a:r>
              <a:rPr lang="en-US" dirty="0"/>
              <a:t>But initial open() is expensive in two scenarios:</a:t>
            </a:r>
          </a:p>
          <a:p>
            <a:pPr lvl="1">
              <a:buFont typeface="Courier New" panose="02070309020205020404" pitchFamily="49" charset="0"/>
              <a:buChar char="o"/>
            </a:pPr>
            <a:r>
              <a:rPr lang="en-US" dirty="0"/>
              <a:t>when writing large sized files</a:t>
            </a:r>
          </a:p>
          <a:p>
            <a:pPr lvl="1">
              <a:buFont typeface="Courier New" panose="02070309020205020404" pitchFamily="49" charset="0"/>
              <a:buChar char="o"/>
            </a:pPr>
            <a:r>
              <a:rPr lang="en-US" dirty="0"/>
              <a:t>with many layers + many directories in </a:t>
            </a:r>
            <a:r>
              <a:rPr lang="en-US" dirty="0" smtClean="0"/>
              <a:t>PATH</a:t>
            </a:r>
          </a:p>
          <a:p>
            <a:pPr marL="342900" lvl="1" indent="0">
              <a:buNone/>
            </a:pPr>
            <a:endParaRPr lang="en-US" dirty="0"/>
          </a:p>
          <a:p>
            <a:r>
              <a:rPr lang="en-US" dirty="0"/>
              <a:t>When starting the same container 1000x, the data is loaded only once from disk, and cached only once in memory (but </a:t>
            </a:r>
            <a:r>
              <a:rPr lang="en-US" dirty="0" err="1"/>
              <a:t>dentries</a:t>
            </a:r>
            <a:r>
              <a:rPr lang="en-US" dirty="0"/>
              <a:t> will be duplicated</a:t>
            </a:r>
            <a:r>
              <a:rPr lang="en-US" dirty="0" smtClean="0"/>
              <a:t>)</a:t>
            </a:r>
          </a:p>
          <a:p>
            <a:endParaRPr lang="en-US" dirty="0"/>
          </a:p>
          <a:p>
            <a:r>
              <a:rPr lang="en-US" dirty="0" smtClean="0"/>
              <a:t>By this approach </a:t>
            </a:r>
            <a:r>
              <a:rPr lang="en-US" dirty="0" err="1" smtClean="0"/>
              <a:t>aufs</a:t>
            </a:r>
            <a:r>
              <a:rPr lang="en-US" dirty="0" smtClean="0"/>
              <a:t> makes efficient usage of storage and memory</a:t>
            </a:r>
            <a:endParaRPr lang="en-US" dirty="0"/>
          </a:p>
        </p:txBody>
      </p:sp>
    </p:spTree>
    <p:extLst>
      <p:ext uri="{BB962C8B-B14F-4D97-AF65-F5344CB8AC3E}">
        <p14:creationId xmlns:p14="http://schemas.microsoft.com/office/powerpoint/2010/main" val="2382464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Good choice for </a:t>
            </a:r>
            <a:r>
              <a:rPr lang="en-US" dirty="0" err="1" smtClean="0"/>
              <a:t>PaaS</a:t>
            </a:r>
            <a:r>
              <a:rPr lang="en-US" dirty="0" smtClean="0"/>
              <a:t> where container density is important. </a:t>
            </a:r>
            <a:r>
              <a:rPr lang="en-US" dirty="0"/>
              <a:t>This is because AUFS efficiently shares images between multiple running containers, enabling fast container start times and minimal use of disk space</a:t>
            </a:r>
            <a:r>
              <a:rPr lang="en-US" dirty="0" smtClean="0"/>
              <a:t>.</a:t>
            </a:r>
          </a:p>
          <a:p>
            <a:r>
              <a:rPr lang="en-US" dirty="0"/>
              <a:t>The underlying mechanics of how AUFS shares files between image layers and containers uses the systems page cache very efficiently</a:t>
            </a:r>
            <a:r>
              <a:rPr lang="en-US" dirty="0" smtClean="0"/>
              <a:t>.</a:t>
            </a:r>
          </a:p>
          <a:p>
            <a:r>
              <a:rPr lang="en-US" dirty="0"/>
              <a:t>The AUFS storage driver can introduce significant latencies into container write performance. This is because the first time a container writes to any file, the file has be located and copied into the containers top writable layer. These latencies increase and are compounded when these files exist below many image layers and the files themselves are large</a:t>
            </a:r>
            <a:r>
              <a:rPr lang="en-US" dirty="0" smtClean="0"/>
              <a:t>.</a:t>
            </a:r>
          </a:p>
          <a:p>
            <a:pPr marL="0" indent="0">
              <a:buNone/>
            </a:pPr>
            <a:endParaRPr lang="en-US" dirty="0"/>
          </a:p>
        </p:txBody>
      </p:sp>
    </p:spTree>
    <p:extLst>
      <p:ext uri="{BB962C8B-B14F-4D97-AF65-F5344CB8AC3E}">
        <p14:creationId xmlns:p14="http://schemas.microsoft.com/office/powerpoint/2010/main" val="4186228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852489"/>
          </a:xfrm>
        </p:spPr>
        <p:txBody>
          <a:bodyPr/>
          <a:lstStyle/>
          <a:p>
            <a:r>
              <a:rPr lang="en-US" b="1" dirty="0" err="1" smtClean="0"/>
              <a:t>DeviceMapper</a:t>
            </a:r>
            <a:endParaRPr lang="en-US" b="1" dirty="0"/>
          </a:p>
        </p:txBody>
      </p:sp>
      <p:sp>
        <p:nvSpPr>
          <p:cNvPr id="3" name="Content Placeholder 2"/>
          <p:cNvSpPr>
            <a:spLocks noGrp="1"/>
          </p:cNvSpPr>
          <p:nvPr>
            <p:ph idx="1"/>
          </p:nvPr>
        </p:nvSpPr>
        <p:spPr/>
        <p:txBody>
          <a:bodyPr/>
          <a:lstStyle/>
          <a:p>
            <a:pPr marL="0" indent="0">
              <a:buNone/>
            </a:pPr>
            <a:r>
              <a:rPr lang="en-US" dirty="0" smtClean="0"/>
              <a:t>Benefits:</a:t>
            </a:r>
            <a:endParaRPr lang="en-US" dirty="0" smtClean="0"/>
          </a:p>
          <a:p>
            <a:r>
              <a:rPr lang="en-US" sz="2400" dirty="0"/>
              <a:t>RAID</a:t>
            </a:r>
          </a:p>
          <a:p>
            <a:r>
              <a:rPr lang="en-US" sz="2400" dirty="0"/>
              <a:t>E</a:t>
            </a:r>
            <a:r>
              <a:rPr lang="en-US" sz="2400" dirty="0" smtClean="0"/>
              <a:t>ncrypted </a:t>
            </a:r>
            <a:r>
              <a:rPr lang="en-US" sz="2400" dirty="0"/>
              <a:t>devices</a:t>
            </a:r>
          </a:p>
          <a:p>
            <a:r>
              <a:rPr lang="en-US" sz="2400" dirty="0"/>
              <a:t>S</a:t>
            </a:r>
            <a:r>
              <a:rPr lang="en-US" sz="2400" dirty="0" smtClean="0"/>
              <a:t>napshots(COW</a:t>
            </a:r>
            <a:r>
              <a:rPr lang="en-US" sz="2400" dirty="0"/>
              <a:t>)</a:t>
            </a:r>
          </a:p>
          <a:p>
            <a:r>
              <a:rPr lang="en-US" sz="2400" dirty="0"/>
              <a:t>Thin provisioning</a:t>
            </a:r>
            <a:endParaRPr lang="en-US" dirty="0"/>
          </a:p>
        </p:txBody>
      </p:sp>
    </p:spTree>
    <p:extLst>
      <p:ext uri="{BB962C8B-B14F-4D97-AF65-F5344CB8AC3E}">
        <p14:creationId xmlns:p14="http://schemas.microsoft.com/office/powerpoint/2010/main" val="555422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90600"/>
            <a:ext cx="7886700" cy="700089"/>
          </a:xfrm>
        </p:spPr>
        <p:txBody>
          <a:bodyPr/>
          <a:lstStyle/>
          <a:p>
            <a:r>
              <a:rPr lang="en-US" b="1" dirty="0" smtClean="0"/>
              <a:t>Why </a:t>
            </a:r>
            <a:r>
              <a:rPr lang="en-US" b="1" dirty="0" err="1" smtClean="0"/>
              <a:t>DeviceMapper</a:t>
            </a:r>
            <a:endParaRPr lang="en-US" b="1" dirty="0"/>
          </a:p>
        </p:txBody>
      </p:sp>
      <p:sp>
        <p:nvSpPr>
          <p:cNvPr id="3" name="Content Placeholder 2"/>
          <p:cNvSpPr>
            <a:spLocks noGrp="1"/>
          </p:cNvSpPr>
          <p:nvPr>
            <p:ph idx="1"/>
          </p:nvPr>
        </p:nvSpPr>
        <p:spPr/>
        <p:txBody>
          <a:bodyPr/>
          <a:lstStyle/>
          <a:p>
            <a:r>
              <a:rPr lang="en-US" dirty="0"/>
              <a:t>Device mapper is kernel based framework.</a:t>
            </a:r>
          </a:p>
          <a:p>
            <a:endParaRPr lang="en-US" dirty="0"/>
          </a:p>
          <a:p>
            <a:r>
              <a:rPr lang="en-US" dirty="0" err="1"/>
              <a:t>RedHat</a:t>
            </a:r>
            <a:r>
              <a:rPr lang="en-US" dirty="0"/>
              <a:t> collaborated with </a:t>
            </a:r>
            <a:r>
              <a:rPr lang="en-US" dirty="0" err="1"/>
              <a:t>docker</a:t>
            </a:r>
            <a:r>
              <a:rPr lang="en-US" dirty="0"/>
              <a:t> to come up with this backend. As a result, </a:t>
            </a:r>
            <a:r>
              <a:rPr lang="en-US" dirty="0" err="1"/>
              <a:t>docker</a:t>
            </a:r>
            <a:r>
              <a:rPr lang="en-US" dirty="0"/>
              <a:t> engine was re-engineered to make the storage </a:t>
            </a:r>
            <a:r>
              <a:rPr lang="en-US" dirty="0" err="1"/>
              <a:t>backends</a:t>
            </a:r>
            <a:r>
              <a:rPr lang="en-US" dirty="0"/>
              <a:t> pluggable. So, device mapper became the second storage driver </a:t>
            </a:r>
            <a:r>
              <a:rPr lang="en-US" dirty="0" err="1"/>
              <a:t>docker</a:t>
            </a:r>
            <a:r>
              <a:rPr lang="en-US" dirty="0"/>
              <a:t> supported.</a:t>
            </a:r>
          </a:p>
        </p:txBody>
      </p:sp>
    </p:spTree>
    <p:extLst>
      <p:ext uri="{BB962C8B-B14F-4D97-AF65-F5344CB8AC3E}">
        <p14:creationId xmlns:p14="http://schemas.microsoft.com/office/powerpoint/2010/main" val="386996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85800"/>
            <a:ext cx="7886700" cy="1325563"/>
          </a:xfrm>
        </p:spPr>
        <p:txBody>
          <a:bodyPr/>
          <a:lstStyle/>
          <a:p>
            <a:r>
              <a:rPr lang="en-US" dirty="0" smtClean="0"/>
              <a:t>Outline</a:t>
            </a:r>
            <a:endParaRPr lang="en-US" dirty="0"/>
          </a:p>
        </p:txBody>
      </p:sp>
      <p:sp>
        <p:nvSpPr>
          <p:cNvPr id="3" name="Content Placeholder 2"/>
          <p:cNvSpPr>
            <a:spLocks noGrp="1"/>
          </p:cNvSpPr>
          <p:nvPr>
            <p:ph idx="1"/>
          </p:nvPr>
        </p:nvSpPr>
        <p:spPr>
          <a:xfrm>
            <a:off x="628650" y="1676400"/>
            <a:ext cx="7886700" cy="4351338"/>
          </a:xfrm>
        </p:spPr>
        <p:txBody>
          <a:bodyPr>
            <a:normAutofit/>
          </a:bodyPr>
          <a:lstStyle/>
          <a:p>
            <a:pPr>
              <a:lnSpc>
                <a:spcPct val="150000"/>
              </a:lnSpc>
            </a:pPr>
            <a:r>
              <a:rPr lang="en-US" dirty="0" smtClean="0"/>
              <a:t>    </a:t>
            </a:r>
            <a:r>
              <a:rPr lang="en-US" dirty="0"/>
              <a:t>Extremely short intro to </a:t>
            </a:r>
            <a:r>
              <a:rPr lang="en-US" dirty="0" smtClean="0"/>
              <a:t>Docker</a:t>
            </a:r>
            <a:endParaRPr lang="en-US" dirty="0"/>
          </a:p>
          <a:p>
            <a:pPr>
              <a:lnSpc>
                <a:spcPct val="150000"/>
              </a:lnSpc>
            </a:pPr>
            <a:r>
              <a:rPr lang="en-US" dirty="0"/>
              <a:t>    Short intro to </a:t>
            </a:r>
            <a:r>
              <a:rPr lang="en-US" dirty="0" smtClean="0"/>
              <a:t>copy-on-write</a:t>
            </a:r>
            <a:endParaRPr lang="en-US" dirty="0"/>
          </a:p>
          <a:p>
            <a:pPr>
              <a:lnSpc>
                <a:spcPct val="150000"/>
              </a:lnSpc>
            </a:pPr>
            <a:r>
              <a:rPr lang="en-US" dirty="0"/>
              <a:t>    History of Docker storage </a:t>
            </a:r>
            <a:r>
              <a:rPr lang="en-US" dirty="0" smtClean="0"/>
              <a:t>drivers</a:t>
            </a:r>
            <a:endParaRPr lang="en-US" dirty="0"/>
          </a:p>
          <a:p>
            <a:pPr>
              <a:lnSpc>
                <a:spcPct val="150000"/>
              </a:lnSpc>
            </a:pPr>
            <a:r>
              <a:rPr lang="en-US" dirty="0"/>
              <a:t>    AUFS, BTRFS, Device Mapper, Overlayfs, </a:t>
            </a:r>
            <a:r>
              <a:rPr lang="en-US" dirty="0" smtClean="0"/>
              <a:t>VFS</a:t>
            </a:r>
            <a:endParaRPr lang="en-US" dirty="0"/>
          </a:p>
          <a:p>
            <a:pPr>
              <a:lnSpc>
                <a:spcPct val="150000"/>
              </a:lnSpc>
            </a:pPr>
            <a:r>
              <a:rPr lang="en-US" dirty="0"/>
              <a:t>    Our Approach to Performance </a:t>
            </a:r>
            <a:r>
              <a:rPr lang="en-US" dirty="0" smtClean="0"/>
              <a:t>Analysis</a:t>
            </a:r>
            <a:endParaRPr lang="en-US" dirty="0"/>
          </a:p>
          <a:p>
            <a:pPr>
              <a:lnSpc>
                <a:spcPct val="150000"/>
              </a:lnSpc>
            </a:pPr>
            <a:r>
              <a:rPr lang="en-US" dirty="0"/>
              <a:t>    Performance Analysis results	</a:t>
            </a:r>
          </a:p>
          <a:p>
            <a:pPr>
              <a:lnSpc>
                <a:spcPct val="150000"/>
              </a:lnSpc>
            </a:pPr>
            <a:r>
              <a:rPr lang="en-US" dirty="0"/>
              <a:t>    Conclusions</a:t>
            </a:r>
          </a:p>
        </p:txBody>
      </p:sp>
    </p:spTree>
    <p:extLst>
      <p:ext uri="{BB962C8B-B14F-4D97-AF65-F5344CB8AC3E}">
        <p14:creationId xmlns:p14="http://schemas.microsoft.com/office/powerpoint/2010/main" val="48405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0"/>
            <a:ext cx="7886700" cy="928689"/>
          </a:xfrm>
        </p:spPr>
        <p:txBody>
          <a:bodyPr/>
          <a:lstStyle/>
          <a:p>
            <a:r>
              <a:rPr lang="en-US" b="1" dirty="0" smtClean="0"/>
              <a:t>The device mapper backend</a:t>
            </a:r>
            <a:endParaRPr lang="en-US" b="1" dirty="0"/>
          </a:p>
        </p:txBody>
      </p:sp>
      <p:sp>
        <p:nvSpPr>
          <p:cNvPr id="3" name="Content Placeholder 2"/>
          <p:cNvSpPr>
            <a:spLocks noGrp="1"/>
          </p:cNvSpPr>
          <p:nvPr>
            <p:ph idx="1"/>
          </p:nvPr>
        </p:nvSpPr>
        <p:spPr/>
        <p:txBody>
          <a:bodyPr/>
          <a:lstStyle/>
          <a:p>
            <a:r>
              <a:rPr lang="en-US" dirty="0" smtClean="0"/>
              <a:t> </a:t>
            </a:r>
            <a:r>
              <a:rPr lang="en-US" dirty="0"/>
              <a:t>U</a:t>
            </a:r>
            <a:r>
              <a:rPr lang="en-US" dirty="0" smtClean="0"/>
              <a:t>ses </a:t>
            </a:r>
            <a:r>
              <a:rPr lang="en-US" dirty="0"/>
              <a:t>the device-mapper thin provisioning module (</a:t>
            </a:r>
            <a:r>
              <a:rPr lang="en-US" dirty="0" err="1"/>
              <a:t>dm-thinp</a:t>
            </a:r>
            <a:r>
              <a:rPr lang="en-US" dirty="0"/>
              <a:t>) to implement layers. </a:t>
            </a:r>
            <a:endParaRPr lang="en-US" dirty="0" smtClean="0"/>
          </a:p>
          <a:p>
            <a:r>
              <a:rPr lang="en-US" dirty="0" smtClean="0"/>
              <a:t>Device</a:t>
            </a:r>
            <a:r>
              <a:rPr lang="en-US" dirty="0"/>
              <a:t>-mapper is the kernel part of the LVM2 logical volumes system, so this is is a block-level copy-on-write system.</a:t>
            </a:r>
          </a:p>
          <a:p>
            <a:r>
              <a:rPr lang="en-US" dirty="0"/>
              <a:t>The thin provisioning module takes two block devices (the data and the metadata devices) and creates </a:t>
            </a:r>
            <a:r>
              <a:rPr lang="en-US" dirty="0" err="1"/>
              <a:t>a“pool</a:t>
            </a:r>
            <a:r>
              <a:rPr lang="en-US" dirty="0"/>
              <a:t>” of space that can be used to create other block devices from</a:t>
            </a:r>
            <a:r>
              <a:rPr lang="en-US" dirty="0" smtClean="0"/>
              <a:t>.</a:t>
            </a:r>
          </a:p>
          <a:p>
            <a:r>
              <a:rPr lang="en-US" dirty="0" smtClean="0"/>
              <a:t> </a:t>
            </a:r>
            <a:r>
              <a:rPr lang="en-US" dirty="0"/>
              <a:t>Such block devices are “thinly provisioned” meaning they start out empty, and the parts that are unused are not allocated. Additionally it is possible to take a copy-on-write snapshot of a device, producing a new device.</a:t>
            </a:r>
          </a:p>
        </p:txBody>
      </p:sp>
    </p:spTree>
    <p:extLst>
      <p:ext uri="{BB962C8B-B14F-4D97-AF65-F5344CB8AC3E}">
        <p14:creationId xmlns:p14="http://schemas.microsoft.com/office/powerpoint/2010/main" val="1166089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76289"/>
          </a:xfrm>
        </p:spPr>
        <p:txBody>
          <a:bodyPr/>
          <a:lstStyle/>
          <a:p>
            <a:r>
              <a:rPr lang="en-US" b="1" dirty="0" err="1" smtClean="0"/>
              <a:t>OverLayFS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Modern Union file system similar to AUFS. In comparison to AUFS, </a:t>
            </a:r>
            <a:r>
              <a:rPr lang="en-US" dirty="0" err="1" smtClean="0"/>
              <a:t>OverLayFS</a:t>
            </a:r>
            <a:r>
              <a:rPr lang="en-US" dirty="0" smtClean="0"/>
              <a:t> has simpler design and potentially faster.</a:t>
            </a:r>
          </a:p>
          <a:p>
            <a:r>
              <a:rPr lang="en-US" dirty="0" err="1"/>
              <a:t>OverlayFS</a:t>
            </a:r>
            <a:r>
              <a:rPr lang="en-US" dirty="0"/>
              <a:t> takes two directories on a single Linux host, layers one on top of the other, and provides a single unified </a:t>
            </a:r>
            <a:r>
              <a:rPr lang="en-US" dirty="0" smtClean="0"/>
              <a:t>view.</a:t>
            </a:r>
          </a:p>
          <a:p>
            <a:r>
              <a:rPr lang="en-US" dirty="0" smtClean="0"/>
              <a:t>  </a:t>
            </a:r>
            <a:r>
              <a:rPr lang="en-US" dirty="0"/>
              <a:t>The </a:t>
            </a:r>
            <a:r>
              <a:rPr lang="en-US" dirty="0" err="1"/>
              <a:t>OverlayFS</a:t>
            </a:r>
            <a:r>
              <a:rPr lang="en-US" dirty="0"/>
              <a:t> terminology is “</a:t>
            </a:r>
            <a:r>
              <a:rPr lang="en-US" dirty="0" err="1"/>
              <a:t>lowerdir</a:t>
            </a:r>
            <a:r>
              <a:rPr lang="en-US" dirty="0"/>
              <a:t>” for the bottom layer and “</a:t>
            </a:r>
            <a:r>
              <a:rPr lang="en-US" dirty="0" err="1"/>
              <a:t>upperdir</a:t>
            </a:r>
            <a:r>
              <a:rPr lang="en-US" dirty="0"/>
              <a:t>” for the top layer. The unified view is exposed through its own directory called “merged”.</a:t>
            </a:r>
            <a:endParaRPr lang="en-US" dirty="0" smtClean="0"/>
          </a:p>
          <a:p>
            <a:endParaRPr lang="en-US" dirty="0" smtClean="0"/>
          </a:p>
        </p:txBody>
      </p:sp>
    </p:spTree>
    <p:extLst>
      <p:ext uri="{BB962C8B-B14F-4D97-AF65-F5344CB8AC3E}">
        <p14:creationId xmlns:p14="http://schemas.microsoft.com/office/powerpoint/2010/main" val="1092185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76289"/>
          </a:xfrm>
        </p:spPr>
        <p:txBody>
          <a:bodyPr/>
          <a:lstStyle/>
          <a:p>
            <a:r>
              <a:rPr lang="en-US" b="1" dirty="0" smtClean="0"/>
              <a:t>Container Read with overlay</a:t>
            </a:r>
            <a:endParaRPr lang="en-US" b="1" dirty="0"/>
          </a:p>
        </p:txBody>
      </p:sp>
      <p:sp>
        <p:nvSpPr>
          <p:cNvPr id="3" name="Content Placeholder 2"/>
          <p:cNvSpPr>
            <a:spLocks noGrp="1"/>
          </p:cNvSpPr>
          <p:nvPr>
            <p:ph idx="1"/>
          </p:nvPr>
        </p:nvSpPr>
        <p:spPr/>
        <p:txBody>
          <a:bodyPr/>
          <a:lstStyle/>
          <a:p>
            <a:endParaRPr lang="en-US" dirty="0"/>
          </a:p>
          <a:p>
            <a:r>
              <a:rPr lang="en-US" b="1" dirty="0"/>
              <a:t>The file does not exist in the container layer</a:t>
            </a:r>
            <a:r>
              <a:rPr lang="en-US" dirty="0"/>
              <a:t>. If a container opens a file for read access and the file does not already exist in the container (“</a:t>
            </a:r>
            <a:r>
              <a:rPr lang="en-US" dirty="0" err="1"/>
              <a:t>upperdir</a:t>
            </a:r>
            <a:r>
              <a:rPr lang="en-US" dirty="0"/>
              <a:t>”) it is read from the image (“</a:t>
            </a:r>
            <a:r>
              <a:rPr lang="en-US" dirty="0" err="1"/>
              <a:t>lowerdir</a:t>
            </a:r>
            <a:r>
              <a:rPr lang="en-US" dirty="0"/>
              <a:t>”). This should incur very little performance overhead.</a:t>
            </a:r>
          </a:p>
          <a:p>
            <a:r>
              <a:rPr lang="en-US" b="1" dirty="0"/>
              <a:t>The file only exists in the container layer</a:t>
            </a:r>
            <a:r>
              <a:rPr lang="en-US" dirty="0"/>
              <a:t>. If a container opens a file for read access and the file exists in the container (“</a:t>
            </a:r>
            <a:r>
              <a:rPr lang="en-US" dirty="0" err="1"/>
              <a:t>upperdir</a:t>
            </a:r>
            <a:r>
              <a:rPr lang="en-US" dirty="0"/>
              <a:t>”) and not in the image (“</a:t>
            </a:r>
            <a:r>
              <a:rPr lang="en-US" dirty="0" err="1"/>
              <a:t>lowerdir</a:t>
            </a:r>
            <a:r>
              <a:rPr lang="en-US" dirty="0"/>
              <a:t>”), it is read directly from the container.</a:t>
            </a:r>
          </a:p>
          <a:p>
            <a:r>
              <a:rPr lang="en-US" b="1" dirty="0"/>
              <a:t>The file exists in the container layer and the image layer</a:t>
            </a:r>
            <a:r>
              <a:rPr lang="en-US" dirty="0"/>
              <a:t>. If a container opens a file for read access and the file exists in the image layer and the container layer, the file’s version in the container layer is read. This is because files in the container layer (“</a:t>
            </a:r>
            <a:r>
              <a:rPr lang="en-US" dirty="0" err="1"/>
              <a:t>upperdir</a:t>
            </a:r>
            <a:r>
              <a:rPr lang="en-US" dirty="0"/>
              <a:t>”) obscure files with the same name in the image layer (“</a:t>
            </a:r>
            <a:r>
              <a:rPr lang="en-US" dirty="0" err="1"/>
              <a:t>lowerdir</a:t>
            </a:r>
            <a:r>
              <a:rPr lang="en-US" dirty="0"/>
              <a:t>”).</a:t>
            </a:r>
          </a:p>
        </p:txBody>
      </p:sp>
    </p:spTree>
    <p:extLst>
      <p:ext uri="{BB962C8B-B14F-4D97-AF65-F5344CB8AC3E}">
        <p14:creationId xmlns:p14="http://schemas.microsoft.com/office/powerpoint/2010/main" val="3378044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76289"/>
          </a:xfrm>
        </p:spPr>
        <p:txBody>
          <a:bodyPr/>
          <a:lstStyle/>
          <a:p>
            <a:r>
              <a:rPr lang="en-US" b="1" dirty="0" err="1" smtClean="0"/>
              <a:t>OverLayFS</a:t>
            </a:r>
            <a:r>
              <a:rPr lang="en-US" b="1" dirty="0" smtClean="0"/>
              <a:t> and Docker Performance</a:t>
            </a:r>
            <a:endParaRPr lang="en-US" b="1" dirty="0"/>
          </a:p>
        </p:txBody>
      </p:sp>
      <p:sp>
        <p:nvSpPr>
          <p:cNvPr id="3" name="Content Placeholder 2"/>
          <p:cNvSpPr>
            <a:spLocks noGrp="1"/>
          </p:cNvSpPr>
          <p:nvPr>
            <p:ph idx="1"/>
          </p:nvPr>
        </p:nvSpPr>
        <p:spPr/>
        <p:txBody>
          <a:bodyPr/>
          <a:lstStyle/>
          <a:p>
            <a:r>
              <a:rPr lang="en-US" b="1" dirty="0"/>
              <a:t>Page Caching</a:t>
            </a:r>
            <a:r>
              <a:rPr lang="en-US" dirty="0"/>
              <a:t>. </a:t>
            </a:r>
            <a:r>
              <a:rPr lang="en-US" dirty="0" err="1"/>
              <a:t>OverlayFS</a:t>
            </a:r>
            <a:r>
              <a:rPr lang="en-US" dirty="0"/>
              <a:t> supports page cache sharing. This means multiple containers accessing the same file can share a single page cache entry (or entries). This makes the overlay driver efficient with memory and a good option for </a:t>
            </a:r>
            <a:r>
              <a:rPr lang="en-US" dirty="0" err="1"/>
              <a:t>PaaS</a:t>
            </a:r>
            <a:r>
              <a:rPr lang="en-US" dirty="0"/>
              <a:t> and other high density use cases</a:t>
            </a:r>
            <a:r>
              <a:rPr lang="en-US" dirty="0" smtClean="0"/>
              <a:t>.</a:t>
            </a:r>
            <a:endParaRPr lang="en-US" dirty="0"/>
          </a:p>
          <a:p>
            <a:r>
              <a:rPr lang="en-US" b="1" dirty="0" err="1"/>
              <a:t>copy_up</a:t>
            </a:r>
            <a:r>
              <a:rPr lang="en-US" dirty="0"/>
              <a:t>. As with AUFS, </a:t>
            </a:r>
            <a:r>
              <a:rPr lang="en-US" dirty="0" err="1"/>
              <a:t>OverlayFS</a:t>
            </a:r>
            <a:r>
              <a:rPr lang="en-US" dirty="0"/>
              <a:t> has to perform copy-up operations any time a container writes to a file for the first </a:t>
            </a:r>
            <a:r>
              <a:rPr lang="en-US" dirty="0" err="1"/>
              <a:t>time.The</a:t>
            </a:r>
            <a:r>
              <a:rPr lang="en-US" dirty="0"/>
              <a:t> </a:t>
            </a:r>
            <a:r>
              <a:rPr lang="en-US" dirty="0" err="1"/>
              <a:t>OverlayFS</a:t>
            </a:r>
            <a:r>
              <a:rPr lang="en-US" dirty="0"/>
              <a:t> </a:t>
            </a:r>
            <a:r>
              <a:rPr lang="en-US" dirty="0" err="1"/>
              <a:t>copy_up</a:t>
            </a:r>
            <a:r>
              <a:rPr lang="en-US" dirty="0"/>
              <a:t> operation should be faster than the same operation with </a:t>
            </a:r>
            <a:r>
              <a:rPr lang="en-US" dirty="0" smtClean="0"/>
              <a:t>AUFS</a:t>
            </a:r>
          </a:p>
          <a:p>
            <a:r>
              <a:rPr lang="en-US" b="1" dirty="0" err="1"/>
              <a:t>Inode</a:t>
            </a:r>
            <a:r>
              <a:rPr lang="en-US" b="1" dirty="0"/>
              <a:t> limits</a:t>
            </a:r>
            <a:r>
              <a:rPr lang="en-US" dirty="0"/>
              <a:t>. Use of the overlay storage driver can cause excessive </a:t>
            </a:r>
            <a:r>
              <a:rPr lang="en-US" dirty="0" err="1"/>
              <a:t>inode</a:t>
            </a:r>
            <a:r>
              <a:rPr lang="en-US" dirty="0"/>
              <a:t> consumption. </a:t>
            </a:r>
          </a:p>
        </p:txBody>
      </p:sp>
    </p:spTree>
    <p:extLst>
      <p:ext uri="{BB962C8B-B14F-4D97-AF65-F5344CB8AC3E}">
        <p14:creationId xmlns:p14="http://schemas.microsoft.com/office/powerpoint/2010/main" val="906860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852489"/>
          </a:xfrm>
        </p:spPr>
        <p:txBody>
          <a:bodyPr/>
          <a:lstStyle/>
          <a:p>
            <a:r>
              <a:rPr lang="en-US" b="1" dirty="0" smtClean="0"/>
              <a:t>BTRFS</a:t>
            </a:r>
            <a:endParaRPr lang="en-US" b="1" dirty="0"/>
          </a:p>
        </p:txBody>
      </p:sp>
      <p:sp>
        <p:nvSpPr>
          <p:cNvPr id="3" name="Content Placeholder 2"/>
          <p:cNvSpPr>
            <a:spLocks noGrp="1"/>
          </p:cNvSpPr>
          <p:nvPr>
            <p:ph idx="1"/>
          </p:nvPr>
        </p:nvSpPr>
        <p:spPr/>
        <p:txBody>
          <a:bodyPr/>
          <a:lstStyle/>
          <a:p>
            <a:r>
              <a:rPr lang="en-US" dirty="0" err="1"/>
              <a:t>Btrfs</a:t>
            </a:r>
            <a:r>
              <a:rPr lang="en-US" dirty="0"/>
              <a:t> is a next generation copy-on-write filesystem </a:t>
            </a:r>
            <a:endParaRPr lang="en-US" dirty="0" smtClean="0"/>
          </a:p>
          <a:p>
            <a:r>
              <a:rPr lang="en-US" dirty="0" smtClean="0"/>
              <a:t>Leverages </a:t>
            </a:r>
            <a:r>
              <a:rPr lang="en-US" dirty="0"/>
              <a:t>many </a:t>
            </a:r>
            <a:r>
              <a:rPr lang="en-US" dirty="0" err="1"/>
              <a:t>Btrfs</a:t>
            </a:r>
            <a:r>
              <a:rPr lang="en-US" dirty="0"/>
              <a:t> features for image and container </a:t>
            </a:r>
            <a:r>
              <a:rPr lang="en-US" dirty="0" smtClean="0"/>
              <a:t>management </a:t>
            </a:r>
            <a:endParaRPr lang="en-US" dirty="0"/>
          </a:p>
          <a:p>
            <a:pPr lvl="2">
              <a:buFont typeface="Wingdings" panose="05000000000000000000" pitchFamily="2" charset="2"/>
              <a:buChar char="Ø"/>
            </a:pPr>
            <a:r>
              <a:rPr lang="en-US" sz="2000" dirty="0" smtClean="0"/>
              <a:t>T</a:t>
            </a:r>
            <a:r>
              <a:rPr lang="en-US" sz="2000" dirty="0" smtClean="0"/>
              <a:t>hin </a:t>
            </a:r>
            <a:r>
              <a:rPr lang="en-US" sz="2000" dirty="0" smtClean="0"/>
              <a:t>provisioning</a:t>
            </a:r>
          </a:p>
          <a:p>
            <a:pPr lvl="2">
              <a:buFont typeface="Wingdings" panose="05000000000000000000" pitchFamily="2" charset="2"/>
              <a:buChar char="Ø"/>
            </a:pPr>
            <a:r>
              <a:rPr lang="en-US" sz="2000" dirty="0" smtClean="0"/>
              <a:t>Copy-on-Write</a:t>
            </a:r>
            <a:endParaRPr lang="en-US" sz="2000" dirty="0"/>
          </a:p>
          <a:p>
            <a:pPr lvl="2">
              <a:buFont typeface="Wingdings" panose="05000000000000000000" pitchFamily="2" charset="2"/>
              <a:buChar char="Ø"/>
            </a:pPr>
            <a:r>
              <a:rPr lang="en-US" sz="2000" dirty="0" smtClean="0"/>
              <a:t>Snapshotting</a:t>
            </a:r>
          </a:p>
          <a:p>
            <a:pPr lvl="2">
              <a:buFont typeface="Wingdings" panose="05000000000000000000" pitchFamily="2" charset="2"/>
              <a:buChar char="Ø"/>
            </a:pPr>
            <a:r>
              <a:rPr lang="en-US" sz="2000" dirty="0" smtClean="0"/>
              <a:t>Pooling</a:t>
            </a:r>
            <a:endParaRPr lang="en-US" sz="2000" dirty="0"/>
          </a:p>
          <a:p>
            <a:r>
              <a:rPr lang="en-US" dirty="0" smtClean="0"/>
              <a:t>Potential </a:t>
            </a:r>
            <a:r>
              <a:rPr lang="en-US" dirty="0"/>
              <a:t>long-term replacement for the </a:t>
            </a:r>
            <a:r>
              <a:rPr lang="en-US" dirty="0" smtClean="0"/>
              <a:t>device mapper storage </a:t>
            </a:r>
            <a:r>
              <a:rPr lang="en-US" dirty="0"/>
              <a:t>driver</a:t>
            </a:r>
          </a:p>
        </p:txBody>
      </p:sp>
    </p:spTree>
    <p:extLst>
      <p:ext uri="{BB962C8B-B14F-4D97-AF65-F5344CB8AC3E}">
        <p14:creationId xmlns:p14="http://schemas.microsoft.com/office/powerpoint/2010/main" val="1435482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BTRFS Sub Volumes</a:t>
            </a:r>
            <a:endParaRPr lang="en-US" b="1" dirty="0"/>
          </a:p>
        </p:txBody>
      </p:sp>
      <p:sp>
        <p:nvSpPr>
          <p:cNvPr id="9" name="Content Placeholder 8"/>
          <p:cNvSpPr>
            <a:spLocks noGrp="1"/>
          </p:cNvSpPr>
          <p:nvPr>
            <p:ph idx="1"/>
          </p:nvPr>
        </p:nvSpPr>
        <p:spPr/>
        <p:txBody>
          <a:bodyPr/>
          <a:lstStyle/>
          <a:p>
            <a:r>
              <a:rPr lang="en-US" dirty="0" err="1" smtClean="0"/>
              <a:t>Btrfs</a:t>
            </a:r>
            <a:r>
              <a:rPr lang="en-US" dirty="0"/>
              <a:t> </a:t>
            </a:r>
            <a:r>
              <a:rPr lang="en-US" i="1" dirty="0" err="1"/>
              <a:t>subvolumes</a:t>
            </a:r>
            <a:r>
              <a:rPr lang="en-US" dirty="0"/>
              <a:t> and </a:t>
            </a:r>
            <a:r>
              <a:rPr lang="en-US" i="1" dirty="0"/>
              <a:t>snapshots</a:t>
            </a:r>
            <a:r>
              <a:rPr lang="en-US" dirty="0"/>
              <a:t> for managing the on-disk components of image and container layers.</a:t>
            </a:r>
          </a:p>
          <a:p>
            <a:r>
              <a:rPr lang="en-US" dirty="0" err="1"/>
              <a:t>Subvolumes</a:t>
            </a:r>
            <a:r>
              <a:rPr lang="en-US" dirty="0"/>
              <a:t> are natively </a:t>
            </a:r>
            <a:r>
              <a:rPr lang="en-US" dirty="0" err="1" smtClean="0"/>
              <a:t>CoW</a:t>
            </a:r>
            <a:r>
              <a:rPr lang="en-US" dirty="0" smtClean="0"/>
              <a:t> </a:t>
            </a:r>
            <a:r>
              <a:rPr lang="en-US" dirty="0"/>
              <a:t>and have space allocated to them on-demand from an underlying storage pool. </a:t>
            </a:r>
            <a:endParaRPr lang="en-US" dirty="0" smtClean="0"/>
          </a:p>
          <a:p>
            <a:r>
              <a:rPr lang="en-US" dirty="0" smtClean="0"/>
              <a:t>Do not have a fixed size</a:t>
            </a:r>
            <a:endParaRPr lang="en-US" dirty="0"/>
          </a:p>
        </p:txBody>
      </p:sp>
      <p:pic>
        <p:nvPicPr>
          <p:cNvPr id="10" name="Picture 9"/>
          <p:cNvPicPr>
            <a:picLocks noChangeAspect="1"/>
          </p:cNvPicPr>
          <p:nvPr/>
        </p:nvPicPr>
        <p:blipFill>
          <a:blip r:embed="rId3"/>
          <a:stretch>
            <a:fillRect/>
          </a:stretch>
        </p:blipFill>
        <p:spPr>
          <a:xfrm>
            <a:off x="762000" y="3811998"/>
            <a:ext cx="7886700" cy="2352675"/>
          </a:xfrm>
          <a:prstGeom prst="rect">
            <a:avLst/>
          </a:prstGeom>
        </p:spPr>
      </p:pic>
    </p:spTree>
    <p:extLst>
      <p:ext uri="{BB962C8B-B14F-4D97-AF65-F5344CB8AC3E}">
        <p14:creationId xmlns:p14="http://schemas.microsoft.com/office/powerpoint/2010/main" val="2356864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850" y="1066800"/>
            <a:ext cx="4191000" cy="5110163"/>
          </a:xfrm>
        </p:spPr>
        <p:txBody>
          <a:bodyPr/>
          <a:lstStyle/>
          <a:p>
            <a:pPr marL="0" indent="0">
              <a:buNone/>
            </a:pPr>
            <a:r>
              <a:rPr lang="en-US" b="1" dirty="0"/>
              <a:t>Sub Volumes</a:t>
            </a:r>
            <a:endParaRPr lang="en-US" b="1" dirty="0" smtClean="0"/>
          </a:p>
          <a:p>
            <a:r>
              <a:rPr lang="en-US" dirty="0" smtClean="0"/>
              <a:t>The </a:t>
            </a:r>
            <a:r>
              <a:rPr lang="en-US" dirty="0"/>
              <a:t>unit of allocation is referred to as a </a:t>
            </a:r>
            <a:r>
              <a:rPr lang="en-US" i="1" dirty="0" smtClean="0"/>
              <a:t>chunk </a:t>
            </a:r>
            <a:r>
              <a:rPr lang="en-US" dirty="0" smtClean="0"/>
              <a:t>~</a:t>
            </a:r>
            <a:r>
              <a:rPr lang="en-US" dirty="0"/>
              <a:t>1GB in size</a:t>
            </a:r>
            <a:r>
              <a:rPr lang="en-US" dirty="0" smtClean="0"/>
              <a:t>.</a:t>
            </a:r>
          </a:p>
          <a:p>
            <a:pPr marL="0" indent="0">
              <a:buNone/>
            </a:pPr>
            <a:endParaRPr lang="en-US" dirty="0"/>
          </a:p>
        </p:txBody>
      </p:sp>
      <p:sp>
        <p:nvSpPr>
          <p:cNvPr id="5" name="Content Placeholder 4"/>
          <p:cNvSpPr>
            <a:spLocks noGrp="1"/>
          </p:cNvSpPr>
          <p:nvPr>
            <p:ph sz="half" idx="2"/>
          </p:nvPr>
        </p:nvSpPr>
        <p:spPr>
          <a:xfrm>
            <a:off x="4629150" y="1143000"/>
            <a:ext cx="3886200" cy="5033963"/>
          </a:xfrm>
        </p:spPr>
        <p:txBody>
          <a:bodyPr/>
          <a:lstStyle/>
          <a:p>
            <a:pPr marL="0" indent="0">
              <a:buNone/>
            </a:pPr>
            <a:r>
              <a:rPr lang="en-US" b="1" dirty="0" smtClean="0"/>
              <a:t>Snapshots</a:t>
            </a:r>
          </a:p>
          <a:p>
            <a:r>
              <a:rPr lang="en-US" dirty="0" smtClean="0"/>
              <a:t>It </a:t>
            </a:r>
            <a:r>
              <a:rPr lang="en-US" dirty="0"/>
              <a:t>is a copy of a </a:t>
            </a:r>
            <a:r>
              <a:rPr lang="en-US" dirty="0" err="1"/>
              <a:t>subvolume</a:t>
            </a:r>
            <a:r>
              <a:rPr lang="en-US" dirty="0"/>
              <a:t>, without the parent or child </a:t>
            </a:r>
            <a:r>
              <a:rPr lang="en-US" dirty="0" err="1" smtClean="0"/>
              <a:t>subvolumes</a:t>
            </a:r>
            <a:endParaRPr lang="en-US" dirty="0" smtClean="0"/>
          </a:p>
          <a:p>
            <a:r>
              <a:rPr lang="en-US" dirty="0"/>
              <a:t> </a:t>
            </a:r>
            <a:r>
              <a:rPr lang="en-US" dirty="0" smtClean="0"/>
              <a:t>No copies </a:t>
            </a:r>
            <a:r>
              <a:rPr lang="en-US" dirty="0"/>
              <a:t>of files, but shares the data and metadata of the original </a:t>
            </a:r>
            <a:r>
              <a:rPr lang="en-US" dirty="0" err="1" smtClean="0"/>
              <a:t>subvolume</a:t>
            </a:r>
            <a:endParaRPr lang="en-US" dirty="0" smtClean="0"/>
          </a:p>
          <a:p>
            <a:endParaRPr lang="en-US" dirty="0" smtClean="0"/>
          </a:p>
          <a:p>
            <a:endParaRPr lang="en-US" b="1" dirty="0"/>
          </a:p>
        </p:txBody>
      </p:sp>
      <p:pic>
        <p:nvPicPr>
          <p:cNvPr id="4" name="Picture 3"/>
          <p:cNvPicPr>
            <a:picLocks noChangeAspect="1"/>
          </p:cNvPicPr>
          <p:nvPr/>
        </p:nvPicPr>
        <p:blipFill>
          <a:blip r:embed="rId3"/>
          <a:stretch>
            <a:fillRect/>
          </a:stretch>
        </p:blipFill>
        <p:spPr>
          <a:xfrm>
            <a:off x="428318" y="2895600"/>
            <a:ext cx="4191000" cy="3048000"/>
          </a:xfrm>
          <a:prstGeom prst="rect">
            <a:avLst/>
          </a:prstGeom>
        </p:spPr>
      </p:pic>
      <p:pic>
        <p:nvPicPr>
          <p:cNvPr id="6" name="Picture 5"/>
          <p:cNvPicPr>
            <a:picLocks noChangeAspect="1"/>
          </p:cNvPicPr>
          <p:nvPr/>
        </p:nvPicPr>
        <p:blipFill>
          <a:blip r:embed="rId4"/>
          <a:stretch>
            <a:fillRect/>
          </a:stretch>
        </p:blipFill>
        <p:spPr>
          <a:xfrm>
            <a:off x="5029200" y="3886200"/>
            <a:ext cx="3276600" cy="2665071"/>
          </a:xfrm>
          <a:prstGeom prst="rect">
            <a:avLst/>
          </a:prstGeom>
        </p:spPr>
      </p:pic>
    </p:spTree>
    <p:extLst>
      <p:ext uri="{BB962C8B-B14F-4D97-AF65-F5344CB8AC3E}">
        <p14:creationId xmlns:p14="http://schemas.microsoft.com/office/powerpoint/2010/main" val="3234527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0"/>
            <a:ext cx="7886700" cy="928689"/>
          </a:xfrm>
        </p:spPr>
        <p:txBody>
          <a:bodyPr/>
          <a:lstStyle/>
          <a:p>
            <a:r>
              <a:rPr lang="en-US" b="1" dirty="0" smtClean="0"/>
              <a:t>BTRFS and Docker Performance</a:t>
            </a:r>
            <a:endParaRPr lang="en-US" b="1" dirty="0"/>
          </a:p>
        </p:txBody>
      </p:sp>
      <p:sp>
        <p:nvSpPr>
          <p:cNvPr id="3" name="Content Placeholder 2"/>
          <p:cNvSpPr>
            <a:spLocks noGrp="1"/>
          </p:cNvSpPr>
          <p:nvPr>
            <p:ph idx="1"/>
          </p:nvPr>
        </p:nvSpPr>
        <p:spPr/>
        <p:txBody>
          <a:bodyPr>
            <a:normAutofit/>
          </a:bodyPr>
          <a:lstStyle/>
          <a:p>
            <a:r>
              <a:rPr lang="en-US" b="1" dirty="0"/>
              <a:t>Page </a:t>
            </a:r>
            <a:r>
              <a:rPr lang="en-US" b="1" dirty="0" smtClean="0"/>
              <a:t>caching</a:t>
            </a:r>
            <a:r>
              <a:rPr lang="en-US" dirty="0"/>
              <a:t>:</a:t>
            </a:r>
            <a:r>
              <a:rPr lang="en-US" dirty="0" smtClean="0"/>
              <a:t> </a:t>
            </a:r>
            <a:r>
              <a:rPr lang="en-US" dirty="0" err="1"/>
              <a:t>Btrfs</a:t>
            </a:r>
            <a:r>
              <a:rPr lang="en-US" dirty="0"/>
              <a:t> does not support page cache sharing. This means that </a:t>
            </a:r>
            <a:r>
              <a:rPr lang="en-US" i="1" dirty="0"/>
              <a:t>n</a:t>
            </a:r>
            <a:r>
              <a:rPr lang="en-US" dirty="0"/>
              <a:t> containers accessing the same file require </a:t>
            </a:r>
            <a:r>
              <a:rPr lang="en-US" i="1" dirty="0"/>
              <a:t>n</a:t>
            </a:r>
            <a:r>
              <a:rPr lang="en-US" dirty="0"/>
              <a:t> copies to be cached. </a:t>
            </a:r>
            <a:endParaRPr lang="en-US" dirty="0" smtClean="0"/>
          </a:p>
          <a:p>
            <a:r>
              <a:rPr lang="en-US" b="1" dirty="0" smtClean="0"/>
              <a:t>Small writes</a:t>
            </a:r>
            <a:r>
              <a:rPr lang="en-US" dirty="0"/>
              <a:t>:</a:t>
            </a:r>
            <a:r>
              <a:rPr lang="en-US" dirty="0" smtClean="0"/>
              <a:t> </a:t>
            </a:r>
            <a:r>
              <a:rPr lang="en-US" dirty="0"/>
              <a:t>Containers performing lots of small writes </a:t>
            </a:r>
            <a:r>
              <a:rPr lang="en-US" dirty="0" smtClean="0"/>
              <a:t>can </a:t>
            </a:r>
            <a:r>
              <a:rPr lang="en-US" dirty="0"/>
              <a:t>lead to poor use of </a:t>
            </a:r>
            <a:r>
              <a:rPr lang="en-US" dirty="0" err="1"/>
              <a:t>Btrfs</a:t>
            </a:r>
            <a:r>
              <a:rPr lang="en-US" dirty="0"/>
              <a:t> chunks. This can ultimately lead to out-of-space conditions on your Docker host and stop it working. </a:t>
            </a:r>
          </a:p>
          <a:p>
            <a:r>
              <a:rPr lang="en-US" b="1" dirty="0" smtClean="0"/>
              <a:t>Sequential writes</a:t>
            </a:r>
            <a:r>
              <a:rPr lang="en-US" dirty="0" smtClean="0"/>
              <a:t>: </a:t>
            </a:r>
            <a:r>
              <a:rPr lang="en-US" dirty="0" err="1" smtClean="0"/>
              <a:t>Btrfs</a:t>
            </a:r>
            <a:r>
              <a:rPr lang="en-US" dirty="0" smtClean="0"/>
              <a:t> </a:t>
            </a:r>
            <a:r>
              <a:rPr lang="en-US" dirty="0"/>
              <a:t>writes data to disk via journaling technique. This can impact sequential writes, where performance can be up to half.</a:t>
            </a:r>
          </a:p>
          <a:p>
            <a:r>
              <a:rPr lang="en-US" b="1" dirty="0" smtClean="0"/>
              <a:t>Fragmentation</a:t>
            </a:r>
            <a:r>
              <a:rPr lang="en-US" dirty="0"/>
              <a:t>:</a:t>
            </a:r>
            <a:r>
              <a:rPr lang="en-US" dirty="0" smtClean="0"/>
              <a:t> </a:t>
            </a:r>
            <a:r>
              <a:rPr lang="en-US" dirty="0"/>
              <a:t>Fragmentation is a natural byproduct of copy-on-write filesystems like </a:t>
            </a:r>
            <a:r>
              <a:rPr lang="en-US" dirty="0" err="1"/>
              <a:t>Btrfs</a:t>
            </a:r>
            <a:r>
              <a:rPr lang="en-US" dirty="0"/>
              <a:t>. This results in poor performance.</a:t>
            </a:r>
          </a:p>
        </p:txBody>
      </p:sp>
    </p:spTree>
    <p:extLst>
      <p:ext uri="{BB962C8B-B14F-4D97-AF65-F5344CB8AC3E}">
        <p14:creationId xmlns:p14="http://schemas.microsoft.com/office/powerpoint/2010/main" val="2503067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660223857"/>
              </p:ext>
            </p:extLst>
          </p:nvPr>
        </p:nvGraphicFramePr>
        <p:xfrm>
          <a:off x="838200" y="2057400"/>
          <a:ext cx="7010400"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5882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1149202576"/>
              </p:ext>
            </p:extLst>
          </p:nvPr>
        </p:nvGraphicFramePr>
        <p:xfrm>
          <a:off x="1066800" y="1600200"/>
          <a:ext cx="73152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4989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0"/>
            <a:ext cx="7886700" cy="928689"/>
          </a:xfrm>
        </p:spPr>
        <p:txBody>
          <a:bodyPr/>
          <a:lstStyle/>
          <a:p>
            <a:r>
              <a:rPr lang="en-US" b="1" dirty="0" smtClean="0"/>
              <a:t>Docker </a:t>
            </a:r>
            <a:r>
              <a:rPr lang="en-US" b="1" dirty="0" smtClean="0"/>
              <a:t>Storage drivers</a:t>
            </a:r>
            <a:endParaRPr lang="en-US" b="1" dirty="0"/>
          </a:p>
        </p:txBody>
      </p:sp>
      <p:sp>
        <p:nvSpPr>
          <p:cNvPr id="3" name="Content Placeholder 2"/>
          <p:cNvSpPr>
            <a:spLocks noGrp="1"/>
          </p:cNvSpPr>
          <p:nvPr>
            <p:ph idx="1"/>
          </p:nvPr>
        </p:nvSpPr>
        <p:spPr/>
        <p:txBody>
          <a:bodyPr/>
          <a:lstStyle/>
          <a:p>
            <a:r>
              <a:rPr lang="en-US" dirty="0"/>
              <a:t>A storage driver is responsible for enabling and managing both the image layers and the writeable container layer. </a:t>
            </a:r>
          </a:p>
          <a:p>
            <a:r>
              <a:rPr lang="en-US" dirty="0"/>
              <a:t>Two key technologies behind Docker image and container management are:</a:t>
            </a:r>
          </a:p>
          <a:p>
            <a:pPr lvl="1"/>
            <a:r>
              <a:rPr lang="en-US" dirty="0"/>
              <a:t>Stackable image layers </a:t>
            </a:r>
          </a:p>
          <a:p>
            <a:pPr lvl="1"/>
            <a:r>
              <a:rPr lang="en-US" dirty="0"/>
              <a:t>Copy-on-write (</a:t>
            </a:r>
            <a:r>
              <a:rPr lang="en-US" dirty="0" err="1"/>
              <a:t>CoW</a:t>
            </a:r>
            <a:r>
              <a:rPr lang="en-US" dirty="0"/>
              <a:t>).</a:t>
            </a:r>
          </a:p>
          <a:p>
            <a:r>
              <a:rPr lang="en-US" dirty="0" smtClean="0"/>
              <a:t>Docker </a:t>
            </a:r>
            <a:r>
              <a:rPr lang="en-US" dirty="0"/>
              <a:t>images are a series of read-only layers that are stacked on top of each other to form a single unified view</a:t>
            </a:r>
            <a:r>
              <a:rPr lang="en-US" dirty="0" smtClean="0"/>
              <a:t>.</a:t>
            </a:r>
          </a:p>
          <a:p>
            <a:r>
              <a:rPr lang="en-US" dirty="0" smtClean="0"/>
              <a:t> </a:t>
            </a:r>
            <a:r>
              <a:rPr lang="en-US" dirty="0"/>
              <a:t>The first image in the stack is called a </a:t>
            </a:r>
            <a:r>
              <a:rPr lang="en-US" i="1" dirty="0"/>
              <a:t>base image</a:t>
            </a:r>
            <a:r>
              <a:rPr lang="en-US" dirty="0"/>
              <a:t> and all the other layers are stacked on top of this layer.</a:t>
            </a:r>
          </a:p>
        </p:txBody>
      </p:sp>
    </p:spTree>
    <p:extLst>
      <p:ext uri="{BB962C8B-B14F-4D97-AF65-F5344CB8AC3E}">
        <p14:creationId xmlns:p14="http://schemas.microsoft.com/office/powerpoint/2010/main" val="1117757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3022074713"/>
              </p:ext>
            </p:extLst>
          </p:nvPr>
        </p:nvGraphicFramePr>
        <p:xfrm>
          <a:off x="1066800" y="1690689"/>
          <a:ext cx="69342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8583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1782623648"/>
              </p:ext>
            </p:extLst>
          </p:nvPr>
        </p:nvGraphicFramePr>
        <p:xfrm>
          <a:off x="1066800" y="1828800"/>
          <a:ext cx="6934200"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655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3171882642"/>
              </p:ext>
            </p:extLst>
          </p:nvPr>
        </p:nvGraphicFramePr>
        <p:xfrm>
          <a:off x="762000" y="2057400"/>
          <a:ext cx="74676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1668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2107341014"/>
              </p:ext>
            </p:extLst>
          </p:nvPr>
        </p:nvGraphicFramePr>
        <p:xfrm>
          <a:off x="762000" y="2057400"/>
          <a:ext cx="74676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5378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1737851957"/>
              </p:ext>
            </p:extLst>
          </p:nvPr>
        </p:nvGraphicFramePr>
        <p:xfrm>
          <a:off x="1295400" y="2057400"/>
          <a:ext cx="70104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223773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2515501378"/>
              </p:ext>
            </p:extLst>
          </p:nvPr>
        </p:nvGraphicFramePr>
        <p:xfrm>
          <a:off x="1066800" y="2057400"/>
          <a:ext cx="73152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81845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2625863827"/>
              </p:ext>
            </p:extLst>
          </p:nvPr>
        </p:nvGraphicFramePr>
        <p:xfrm>
          <a:off x="990600" y="2057400"/>
          <a:ext cx="752475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1712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108115372"/>
              </p:ext>
            </p:extLst>
          </p:nvPr>
        </p:nvGraphicFramePr>
        <p:xfrm>
          <a:off x="1524000" y="2057400"/>
          <a:ext cx="63246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16868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2717251129"/>
              </p:ext>
            </p:extLst>
          </p:nvPr>
        </p:nvGraphicFramePr>
        <p:xfrm>
          <a:off x="1600200" y="2057400"/>
          <a:ext cx="601980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1639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1566331561"/>
              </p:ext>
            </p:extLst>
          </p:nvPr>
        </p:nvGraphicFramePr>
        <p:xfrm>
          <a:off x="1295400" y="2057400"/>
          <a:ext cx="6934200"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612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28800" y="1828800"/>
            <a:ext cx="5068973" cy="4378779"/>
          </a:xfrm>
          <a:prstGeom prst="rect">
            <a:avLst/>
          </a:prstGeom>
        </p:spPr>
      </p:pic>
    </p:spTree>
    <p:extLst>
      <p:ext uri="{BB962C8B-B14F-4D97-AF65-F5344CB8AC3E}">
        <p14:creationId xmlns:p14="http://schemas.microsoft.com/office/powerpoint/2010/main" val="28633792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3" name="Chart 2"/>
          <p:cNvGraphicFramePr>
            <a:graphicFrameLocks/>
          </p:cNvGraphicFramePr>
          <p:nvPr>
            <p:extLst>
              <p:ext uri="{D42A27DB-BD31-4B8C-83A1-F6EECF244321}">
                <p14:modId xmlns:p14="http://schemas.microsoft.com/office/powerpoint/2010/main" val="2056184394"/>
              </p:ext>
            </p:extLst>
          </p:nvPr>
        </p:nvGraphicFramePr>
        <p:xfrm>
          <a:off x="990600" y="2057400"/>
          <a:ext cx="67056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5523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descr="Screenshot 2015-11-29 22.53.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371600"/>
            <a:ext cx="8864600" cy="4102100"/>
          </a:xfrm>
          <a:prstGeom prst="rect">
            <a:avLst/>
          </a:prstGeom>
        </p:spPr>
      </p:pic>
    </p:spTree>
    <p:extLst>
      <p:ext uri="{BB962C8B-B14F-4D97-AF65-F5344CB8AC3E}">
        <p14:creationId xmlns:p14="http://schemas.microsoft.com/office/powerpoint/2010/main" val="27090692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76289"/>
          </a:xfrm>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a:hlinkClick r:id="rId2"/>
              </a:rPr>
              <a:t>https://docs.docker.com/engine/userguide/storagedriver/imagesandcontainers</a:t>
            </a:r>
            <a:r>
              <a:rPr lang="en-US" dirty="0" smtClean="0">
                <a:hlinkClick r:id="rId2"/>
              </a:rPr>
              <a:t>/</a:t>
            </a:r>
          </a:p>
          <a:p>
            <a:r>
              <a:rPr lang="en-US" dirty="0">
                <a:hlinkClick r:id="rId2"/>
              </a:rPr>
              <a:t>https://docs.docker.com/engine/userguide/storagedriver/btrfs-driver</a:t>
            </a:r>
            <a:r>
              <a:rPr lang="en-US" dirty="0" smtClean="0">
                <a:hlinkClick r:id="rId2"/>
              </a:rPr>
              <a:t>/</a:t>
            </a:r>
          </a:p>
          <a:p>
            <a:r>
              <a:rPr lang="en-US" dirty="0">
                <a:hlinkClick r:id="rId2"/>
              </a:rPr>
              <a:t>https://docs.docker.com/engine/userguide/storagedriver/aufs-driver</a:t>
            </a:r>
            <a:r>
              <a:rPr lang="en-US" dirty="0" smtClean="0">
                <a:hlinkClick r:id="rId2"/>
              </a:rPr>
              <a:t>/</a:t>
            </a:r>
          </a:p>
          <a:p>
            <a:r>
              <a:rPr lang="en-US" dirty="0">
                <a:hlinkClick r:id="rId2"/>
              </a:rPr>
              <a:t>https://docs.docker.com/engine/userguide/storagedriver/device-mapper-driver/</a:t>
            </a:r>
            <a:endParaRPr lang="en-US" dirty="0" smtClean="0">
              <a:hlinkClick r:id="rId2"/>
            </a:endParaRPr>
          </a:p>
          <a:p>
            <a:r>
              <a:rPr lang="en-US" dirty="0">
                <a:hlinkClick r:id="rId2"/>
              </a:rPr>
              <a:t>https://docs.docker.com/engine/userguide/storagedriver/overlayfs-driver/</a:t>
            </a:r>
          </a:p>
          <a:p>
            <a:r>
              <a:rPr lang="en-US" dirty="0" smtClean="0">
                <a:hlinkClick r:id="rId3"/>
              </a:rPr>
              <a:t>http</a:t>
            </a:r>
            <a:r>
              <a:rPr lang="en-US" dirty="0">
                <a:hlinkClick r:id="rId3"/>
              </a:rPr>
              <a:t>://www.thegeekstuff.com/2011/05/iozone-examples</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650741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6632" y="2967335"/>
            <a:ext cx="3630738"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THANK YOU</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722931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76289"/>
          </a:xfrm>
        </p:spPr>
        <p:txBody>
          <a:bodyPr>
            <a:normAutofit/>
          </a:bodyPr>
          <a:lstStyle/>
          <a:p>
            <a:pPr lvl="1" algn="l" defTabSz="685800" rtl="0">
              <a:lnSpc>
                <a:spcPct val="90000"/>
              </a:lnSpc>
              <a:spcBef>
                <a:spcPct val="0"/>
              </a:spcBef>
            </a:pPr>
            <a:r>
              <a:rPr lang="en-US" sz="3300" b="1" kern="1200" dirty="0">
                <a:solidFill>
                  <a:schemeClr val="tx1"/>
                </a:solidFill>
                <a:latin typeface="+mj-lt"/>
                <a:ea typeface="+mj-ea"/>
                <a:cs typeface="+mj-cs"/>
              </a:rPr>
              <a:t>Stackable image layers </a:t>
            </a:r>
            <a:endParaRPr lang="en-US" sz="3300" b="1" kern="1200" dirty="0">
              <a:solidFill>
                <a:schemeClr val="tx1"/>
              </a:solidFill>
              <a:latin typeface="+mj-lt"/>
              <a:ea typeface="+mj-ea"/>
              <a:cs typeface="+mj-cs"/>
            </a:endParaRPr>
          </a:p>
        </p:txBody>
      </p:sp>
      <p:sp>
        <p:nvSpPr>
          <p:cNvPr id="3" name="Content Placeholder 2"/>
          <p:cNvSpPr>
            <a:spLocks noGrp="1"/>
          </p:cNvSpPr>
          <p:nvPr>
            <p:ph idx="1"/>
          </p:nvPr>
        </p:nvSpPr>
        <p:spPr/>
        <p:txBody>
          <a:bodyPr/>
          <a:lstStyle/>
          <a:p>
            <a:r>
              <a:rPr lang="en-US" dirty="0" smtClean="0"/>
              <a:t>The </a:t>
            </a:r>
            <a:r>
              <a:rPr lang="en-US" dirty="0" err="1" smtClean="0"/>
              <a:t>ubuntu</a:t>
            </a:r>
            <a:r>
              <a:rPr lang="en-US" dirty="0" smtClean="0"/>
              <a:t> image contains  four stacked image layers.</a:t>
            </a:r>
          </a:p>
          <a:p>
            <a:r>
              <a:rPr lang="en-US" dirty="0"/>
              <a:t>When you make a change inside a container by, for example, adding a new file to the Ubuntu 15.04 image, you add a new layer on top of the underlying image stack. </a:t>
            </a:r>
            <a:endParaRPr lang="en-US" dirty="0" smtClean="0"/>
          </a:p>
          <a:p>
            <a:r>
              <a:rPr lang="en-US" dirty="0" smtClean="0"/>
              <a:t>This </a:t>
            </a:r>
            <a:r>
              <a:rPr lang="en-US" dirty="0"/>
              <a:t>change creates a new image layer containing the newly added file. Each image layer has its own universal unique identifier (UUID) and each successive image layer builds on top of the image layer below it</a:t>
            </a:r>
            <a:r>
              <a:rPr lang="en-US" dirty="0" smtClean="0"/>
              <a:t>.</a:t>
            </a:r>
          </a:p>
          <a:p>
            <a:r>
              <a:rPr lang="en-US" dirty="0"/>
              <a:t>Containers (in the storage context) are a combination of a Docker image with a thin writable layer added to the top known as the </a:t>
            </a:r>
            <a:r>
              <a:rPr lang="en-US" i="1" dirty="0"/>
              <a:t>container layer</a:t>
            </a:r>
            <a:r>
              <a:rPr lang="en-US" dirty="0"/>
              <a:t>.</a:t>
            </a:r>
          </a:p>
        </p:txBody>
      </p:sp>
    </p:spTree>
    <p:extLst>
      <p:ext uri="{BB962C8B-B14F-4D97-AF65-F5344CB8AC3E}">
        <p14:creationId xmlns:p14="http://schemas.microsoft.com/office/powerpoint/2010/main" val="1754838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0"/>
            <a:ext cx="7886700" cy="928689"/>
          </a:xfrm>
        </p:spPr>
        <p:txBody>
          <a:bodyPr/>
          <a:lstStyle/>
          <a:p>
            <a:r>
              <a:rPr lang="en-US" b="1" dirty="0" smtClean="0"/>
              <a:t>Container</a:t>
            </a:r>
            <a:endParaRPr lang="en-US" b="1" dirty="0"/>
          </a:p>
        </p:txBody>
      </p:sp>
      <p:pic>
        <p:nvPicPr>
          <p:cNvPr id="11" name="Picture 10"/>
          <p:cNvPicPr>
            <a:picLocks noChangeAspect="1"/>
          </p:cNvPicPr>
          <p:nvPr/>
        </p:nvPicPr>
        <p:blipFill>
          <a:blip r:embed="rId3"/>
          <a:stretch>
            <a:fillRect/>
          </a:stretch>
        </p:blipFill>
        <p:spPr>
          <a:xfrm>
            <a:off x="1981200" y="1981200"/>
            <a:ext cx="5483475" cy="3810000"/>
          </a:xfrm>
          <a:prstGeom prst="rect">
            <a:avLst/>
          </a:prstGeom>
        </p:spPr>
      </p:pic>
    </p:spTree>
    <p:extLst>
      <p:ext uri="{BB962C8B-B14F-4D97-AF65-F5344CB8AC3E}">
        <p14:creationId xmlns:p14="http://schemas.microsoft.com/office/powerpoint/2010/main" val="420916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852489"/>
          </a:xfrm>
        </p:spPr>
        <p:txBody>
          <a:bodyPr/>
          <a:lstStyle/>
          <a:p>
            <a:r>
              <a:rPr lang="en-US" b="1" dirty="0" smtClean="0"/>
              <a:t>Copy on Write </a:t>
            </a:r>
            <a:endParaRPr lang="en-US" b="1" dirty="0"/>
          </a:p>
        </p:txBody>
      </p:sp>
      <p:sp>
        <p:nvSpPr>
          <p:cNvPr id="3" name="Content Placeholder 2"/>
          <p:cNvSpPr>
            <a:spLocks noGrp="1"/>
          </p:cNvSpPr>
          <p:nvPr>
            <p:ph idx="1"/>
          </p:nvPr>
        </p:nvSpPr>
        <p:spPr/>
        <p:txBody>
          <a:bodyPr/>
          <a:lstStyle/>
          <a:p>
            <a:r>
              <a:rPr lang="en-US" dirty="0"/>
              <a:t>f</a:t>
            </a:r>
            <a:r>
              <a:rPr lang="en-US" dirty="0" smtClean="0"/>
              <a:t>ork() and exec()</a:t>
            </a:r>
          </a:p>
          <a:p>
            <a:r>
              <a:rPr lang="en-US" dirty="0" smtClean="0"/>
              <a:t>Sharing </a:t>
            </a:r>
            <a:r>
              <a:rPr lang="en-US" dirty="0" smtClean="0"/>
              <a:t>and Copying</a:t>
            </a:r>
          </a:p>
          <a:p>
            <a:r>
              <a:rPr lang="en-US" dirty="0"/>
              <a:t>Copy of data is made only when the data is modified or written</a:t>
            </a:r>
          </a:p>
          <a:p>
            <a:r>
              <a:rPr lang="en-US" dirty="0"/>
              <a:t>Copy of data is </a:t>
            </a:r>
            <a:r>
              <a:rPr lang="en-US" dirty="0" smtClean="0"/>
              <a:t>accessible only </a:t>
            </a:r>
            <a:r>
              <a:rPr lang="en-US" dirty="0"/>
              <a:t>to the </a:t>
            </a:r>
            <a:r>
              <a:rPr lang="en-US" dirty="0" smtClean="0"/>
              <a:t>process that created </a:t>
            </a:r>
            <a:r>
              <a:rPr lang="en-US" dirty="0" smtClean="0"/>
              <a:t>it</a:t>
            </a:r>
          </a:p>
          <a:p>
            <a:r>
              <a:rPr lang="en-US" dirty="0"/>
              <a:t>Docker uses a copy-on-write technology with both images and containers</a:t>
            </a:r>
            <a:endParaRPr lang="en-US" dirty="0" smtClean="0"/>
          </a:p>
          <a:p>
            <a:r>
              <a:rPr lang="en-US" dirty="0" smtClean="0"/>
              <a:t>Optimizes </a:t>
            </a:r>
            <a:r>
              <a:rPr lang="en-US" dirty="0"/>
              <a:t>both image disk space usage </a:t>
            </a:r>
            <a:endParaRPr lang="en-US" dirty="0" smtClean="0"/>
          </a:p>
          <a:p>
            <a:r>
              <a:rPr lang="en-US" dirty="0" smtClean="0"/>
              <a:t>Improves </a:t>
            </a:r>
            <a:r>
              <a:rPr lang="en-US" dirty="0" smtClean="0"/>
              <a:t>performance </a:t>
            </a:r>
            <a:r>
              <a:rPr lang="en-US" dirty="0"/>
              <a:t>of container start </a:t>
            </a:r>
            <a:r>
              <a:rPr lang="en-US" dirty="0" smtClean="0"/>
              <a:t>times</a:t>
            </a:r>
          </a:p>
          <a:p>
            <a:endParaRPr lang="en-US" b="1" dirty="0"/>
          </a:p>
        </p:txBody>
      </p:sp>
    </p:spTree>
    <p:extLst>
      <p:ext uri="{BB962C8B-B14F-4D97-AF65-F5344CB8AC3E}">
        <p14:creationId xmlns:p14="http://schemas.microsoft.com/office/powerpoint/2010/main" val="1567508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66799"/>
            <a:ext cx="7886700" cy="457201"/>
          </a:xfrm>
        </p:spPr>
        <p:txBody>
          <a:bodyPr>
            <a:normAutofit fontScale="90000"/>
          </a:bodyPr>
          <a:lstStyle/>
          <a:p>
            <a:r>
              <a:rPr lang="en-US" b="1" dirty="0" smtClean="0"/>
              <a:t>Advantages of </a:t>
            </a:r>
            <a:r>
              <a:rPr lang="en-US" b="1" dirty="0" err="1" smtClean="0"/>
              <a:t>CoW</a:t>
            </a:r>
            <a:r>
              <a:rPr lang="en-US" b="1" dirty="0"/>
              <a:t/>
            </a:r>
            <a:br>
              <a:rPr lang="en-US" b="1" dirty="0"/>
            </a:br>
            <a:endParaRPr lang="en-US" dirty="0"/>
          </a:p>
        </p:txBody>
      </p:sp>
      <p:sp>
        <p:nvSpPr>
          <p:cNvPr id="6" name="Content Placeholder 5"/>
          <p:cNvSpPr>
            <a:spLocks noGrp="1"/>
          </p:cNvSpPr>
          <p:nvPr>
            <p:ph idx="1"/>
          </p:nvPr>
        </p:nvSpPr>
        <p:spPr>
          <a:xfrm>
            <a:off x="381000" y="1600200"/>
            <a:ext cx="8134350" cy="4576763"/>
          </a:xfrm>
        </p:spPr>
        <p:txBody>
          <a:bodyPr/>
          <a:lstStyle/>
          <a:p>
            <a:r>
              <a:rPr lang="en-US" dirty="0" smtClean="0"/>
              <a:t>Sharing </a:t>
            </a:r>
            <a:r>
              <a:rPr lang="en-US" dirty="0"/>
              <a:t>promotes smaller images</a:t>
            </a:r>
          </a:p>
          <a:p>
            <a:endParaRPr lang="en-US" dirty="0"/>
          </a:p>
        </p:txBody>
      </p:sp>
      <p:pic>
        <p:nvPicPr>
          <p:cNvPr id="10" name="Picture 9"/>
          <p:cNvPicPr>
            <a:picLocks noChangeAspect="1"/>
          </p:cNvPicPr>
          <p:nvPr/>
        </p:nvPicPr>
        <p:blipFill>
          <a:blip r:embed="rId2"/>
          <a:stretch>
            <a:fillRect/>
          </a:stretch>
        </p:blipFill>
        <p:spPr>
          <a:xfrm>
            <a:off x="304800" y="1981200"/>
            <a:ext cx="8534400" cy="2133600"/>
          </a:xfrm>
          <a:prstGeom prst="rect">
            <a:avLst/>
          </a:prstGeom>
        </p:spPr>
      </p:pic>
      <p:pic>
        <p:nvPicPr>
          <p:cNvPr id="12" name="Picture 11"/>
          <p:cNvPicPr>
            <a:picLocks noChangeAspect="1"/>
          </p:cNvPicPr>
          <p:nvPr/>
        </p:nvPicPr>
        <p:blipFill>
          <a:blip r:embed="rId3"/>
          <a:stretch>
            <a:fillRect/>
          </a:stretch>
        </p:blipFill>
        <p:spPr>
          <a:xfrm>
            <a:off x="180975" y="4191000"/>
            <a:ext cx="8534400" cy="2124075"/>
          </a:xfrm>
          <a:prstGeom prst="rect">
            <a:avLst/>
          </a:prstGeom>
        </p:spPr>
      </p:pic>
    </p:spTree>
    <p:extLst>
      <p:ext uri="{BB962C8B-B14F-4D97-AF65-F5344CB8AC3E}">
        <p14:creationId xmlns:p14="http://schemas.microsoft.com/office/powerpoint/2010/main" val="1688874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838201"/>
            <a:ext cx="7886700" cy="609600"/>
          </a:xfrm>
        </p:spPr>
        <p:txBody>
          <a:bodyPr>
            <a:normAutofit fontScale="90000"/>
          </a:bodyPr>
          <a:lstStyle/>
          <a:p>
            <a:r>
              <a:rPr lang="en-US" dirty="0" smtClean="0"/>
              <a:t/>
            </a:r>
            <a:br>
              <a:rPr lang="en-US" dirty="0" smtClean="0"/>
            </a:br>
            <a:r>
              <a:rPr lang="en-US" b="1" dirty="0" smtClean="0"/>
              <a:t>Copying </a:t>
            </a:r>
            <a:r>
              <a:rPr lang="en-US" b="1" dirty="0"/>
              <a:t>makes containers efficient</a:t>
            </a:r>
            <a:r>
              <a:rPr lang="en-US" dirty="0"/>
              <a:t/>
            </a:r>
            <a:br>
              <a:rPr lang="en-US" dirty="0"/>
            </a:br>
            <a:endParaRPr lang="en-US" dirty="0"/>
          </a:p>
        </p:txBody>
      </p:sp>
      <p:pic>
        <p:nvPicPr>
          <p:cNvPr id="7" name="Content Placeholder 6"/>
          <p:cNvPicPr>
            <a:picLocks noGrp="1" noChangeAspect="1"/>
          </p:cNvPicPr>
          <p:nvPr>
            <p:ph sz="half" idx="1"/>
          </p:nvPr>
        </p:nvPicPr>
        <p:blipFill>
          <a:blip r:embed="rId2"/>
          <a:stretch>
            <a:fillRect/>
          </a:stretch>
        </p:blipFill>
        <p:spPr>
          <a:xfrm>
            <a:off x="628650" y="1600201"/>
            <a:ext cx="3886200" cy="4114800"/>
          </a:xfrm>
          <a:prstGeom prst="rect">
            <a:avLst/>
          </a:prstGeom>
        </p:spPr>
      </p:pic>
      <p:sp>
        <p:nvSpPr>
          <p:cNvPr id="6" name="Content Placeholder 5"/>
          <p:cNvSpPr>
            <a:spLocks noGrp="1"/>
          </p:cNvSpPr>
          <p:nvPr>
            <p:ph sz="half" idx="2"/>
          </p:nvPr>
        </p:nvSpPr>
        <p:spPr>
          <a:xfrm>
            <a:off x="4629150" y="1752600"/>
            <a:ext cx="3886200" cy="4424363"/>
          </a:xfrm>
        </p:spPr>
        <p:txBody>
          <a:bodyPr/>
          <a:lstStyle/>
          <a:p>
            <a:r>
              <a:rPr lang="en-US" dirty="0"/>
              <a:t>Search through the layers for the file to </a:t>
            </a:r>
            <a:r>
              <a:rPr lang="en-US" dirty="0" smtClean="0"/>
              <a:t>update</a:t>
            </a:r>
          </a:p>
          <a:p>
            <a:r>
              <a:rPr lang="en-US" dirty="0"/>
              <a:t>Perform a “copy-up” operation on the first copy of the file that is </a:t>
            </a:r>
            <a:r>
              <a:rPr lang="en-US" dirty="0" smtClean="0"/>
              <a:t>found</a:t>
            </a:r>
          </a:p>
          <a:p>
            <a:r>
              <a:rPr lang="en-US" dirty="0"/>
              <a:t>Modify the </a:t>
            </a:r>
            <a:r>
              <a:rPr lang="en-US" i="1" dirty="0"/>
              <a:t>copy of the file</a:t>
            </a:r>
            <a:r>
              <a:rPr lang="en-US" dirty="0"/>
              <a:t> in container’s thin writable </a:t>
            </a:r>
            <a:r>
              <a:rPr lang="en-US" dirty="0" smtClean="0"/>
              <a:t>layer</a:t>
            </a:r>
          </a:p>
          <a:p>
            <a:r>
              <a:rPr lang="en-US" dirty="0"/>
              <a:t>T</a:t>
            </a:r>
            <a:r>
              <a:rPr lang="en-US" dirty="0" smtClean="0"/>
              <a:t>he </a:t>
            </a:r>
            <a:r>
              <a:rPr lang="en-US" dirty="0"/>
              <a:t>operation only occurs the first time any particular file is </a:t>
            </a:r>
            <a:r>
              <a:rPr lang="en-US" dirty="0" smtClean="0"/>
              <a:t>modified</a:t>
            </a:r>
          </a:p>
          <a:p>
            <a:r>
              <a:rPr lang="en-US" dirty="0"/>
              <a:t>Subsequent </a:t>
            </a:r>
            <a:r>
              <a:rPr lang="en-US" dirty="0" smtClean="0"/>
              <a:t>modifications on </a:t>
            </a:r>
            <a:r>
              <a:rPr lang="en-US" dirty="0"/>
              <a:t>the file’s existing copy</a:t>
            </a:r>
            <a:endParaRPr lang="en-US" dirty="0"/>
          </a:p>
        </p:txBody>
      </p:sp>
    </p:spTree>
    <p:extLst>
      <p:ext uri="{BB962C8B-B14F-4D97-AF65-F5344CB8AC3E}">
        <p14:creationId xmlns:p14="http://schemas.microsoft.com/office/powerpoint/2010/main" val="478137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8815</TotalTime>
  <Words>1499</Words>
  <Application>Microsoft Office PowerPoint</Application>
  <PresentationFormat>On-screen Show (4:3)</PresentationFormat>
  <Paragraphs>216</Paragraphs>
  <Slides>43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American Typewriter</vt:lpstr>
      <vt:lpstr>Arial</vt:lpstr>
      <vt:lpstr>Calibri</vt:lpstr>
      <vt:lpstr>Calibri Light</vt:lpstr>
      <vt:lpstr>Cambria</vt:lpstr>
      <vt:lpstr>Courier New</vt:lpstr>
      <vt:lpstr>Lato</vt:lpstr>
      <vt:lpstr>Wingdings</vt:lpstr>
      <vt:lpstr>Office Theme</vt:lpstr>
      <vt:lpstr>Analysis of Docker Storage Backends</vt:lpstr>
      <vt:lpstr>Outline</vt:lpstr>
      <vt:lpstr>Docker Storage drivers</vt:lpstr>
      <vt:lpstr>Image</vt:lpstr>
      <vt:lpstr>Stackable image layers </vt:lpstr>
      <vt:lpstr>Container</vt:lpstr>
      <vt:lpstr>Copy on Write </vt:lpstr>
      <vt:lpstr>Advantages of CoW </vt:lpstr>
      <vt:lpstr> Copying makes containers efficient </vt:lpstr>
      <vt:lpstr>Selecting a Storage Driver</vt:lpstr>
      <vt:lpstr>Supported Storage drivers</vt:lpstr>
      <vt:lpstr>AUFS</vt:lpstr>
      <vt:lpstr>When opening a file </vt:lpstr>
      <vt:lpstr>In Practice</vt:lpstr>
      <vt:lpstr>Data volumes and the storage driver </vt:lpstr>
      <vt:lpstr>Performance Analysis</vt:lpstr>
      <vt:lpstr>PowerPoint Presentation</vt:lpstr>
      <vt:lpstr>DeviceMapper</vt:lpstr>
      <vt:lpstr>Why DeviceMapper</vt:lpstr>
      <vt:lpstr>The device mapper backend</vt:lpstr>
      <vt:lpstr>OverLayFS </vt:lpstr>
      <vt:lpstr>Container Read with overlay</vt:lpstr>
      <vt:lpstr>OverLayFS and Docker Performance</vt:lpstr>
      <vt:lpstr>BTRFS</vt:lpstr>
      <vt:lpstr>BTRFS Sub Volumes</vt:lpstr>
      <vt:lpstr>PowerPoint Presentation</vt:lpstr>
      <vt:lpstr>BTRFS and Docker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OPENFLOW PROTOCOL</dc:title>
  <dc:creator>Vikram Sai Arsid</dc:creator>
  <cp:keywords>cmpe 284</cp:keywords>
  <cp:lastModifiedBy>Shilpa Murali</cp:lastModifiedBy>
  <cp:revision>222</cp:revision>
  <dcterms:created xsi:type="dcterms:W3CDTF">2006-08-16T00:00:00Z</dcterms:created>
  <dcterms:modified xsi:type="dcterms:W3CDTF">2015-12-01T02:52:41Z</dcterms:modified>
</cp:coreProperties>
</file>