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86" r:id="rId4"/>
    <p:sldId id="274" r:id="rId5"/>
    <p:sldId id="279" r:id="rId6"/>
    <p:sldId id="280" r:id="rId7"/>
    <p:sldId id="281" r:id="rId8"/>
    <p:sldId id="282" r:id="rId9"/>
    <p:sldId id="275" r:id="rId10"/>
    <p:sldId id="285" r:id="rId11"/>
    <p:sldId id="277" r:id="rId12"/>
    <p:sldId id="278" r:id="rId13"/>
    <p:sldId id="27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6CC"/>
          </a:solidFill>
        </a:fill>
      </a:tcStyle>
    </a:wholeTbl>
    <a:band2H>
      <a:tcTxStyle/>
      <a:tcStyle>
        <a:tcBdr/>
        <a:fill>
          <a:solidFill>
            <a:srgbClr val="FC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8" autoAdjust="0"/>
    <p:restoredTop sz="94694"/>
  </p:normalViewPr>
  <p:slideViewPr>
    <p:cSldViewPr snapToGrid="0" snapToObjects="1">
      <p:cViewPr varScale="1">
        <p:scale>
          <a:sx n="120" d="100"/>
          <a:sy n="120"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niya\Documents\SJSU\DATA_225_DatabaseSystems\Project\Book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shilpashivarudraiah\Desktop\Book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for Data Loading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Cassandra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Sheet1!$A$10:$A$13</c:f>
              <c:strCache>
                <c:ptCount val="4"/>
                <c:pt idx="0">
                  <c:v>Team_analysis</c:v>
                </c:pt>
                <c:pt idx="1">
                  <c:v>Player_analysis</c:v>
                </c:pt>
                <c:pt idx="2">
                  <c:v>Game_analysis</c:v>
                </c:pt>
                <c:pt idx="3">
                  <c:v>Basketball_analysis</c:v>
                </c:pt>
              </c:strCache>
            </c:strRef>
          </c:cat>
          <c:val>
            <c:numRef>
              <c:f>Sheet1!$B$10:$B$13</c:f>
              <c:numCache>
                <c:formatCode>General</c:formatCode>
                <c:ptCount val="4"/>
                <c:pt idx="0">
                  <c:v>398</c:v>
                </c:pt>
                <c:pt idx="1">
                  <c:v>659</c:v>
                </c:pt>
                <c:pt idx="2">
                  <c:v>4275</c:v>
                </c:pt>
                <c:pt idx="3">
                  <c:v>103549</c:v>
                </c:pt>
              </c:numCache>
            </c:numRef>
          </c:val>
          <c:smooth val="0"/>
          <c:extLst>
            <c:ext xmlns:c16="http://schemas.microsoft.com/office/drawing/2014/chart" uri="{C3380CC4-5D6E-409C-BE32-E72D297353CC}">
              <c16:uniqueId val="{00000000-DF20-D94A-AFFF-E61BE7780B18}"/>
            </c:ext>
          </c:extLst>
        </c:ser>
        <c:ser>
          <c:idx val="1"/>
          <c:order val="1"/>
          <c:tx>
            <c:v>MongoDB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Sheet1!$A$10:$A$13</c:f>
              <c:strCache>
                <c:ptCount val="4"/>
                <c:pt idx="0">
                  <c:v>Team_analysis</c:v>
                </c:pt>
                <c:pt idx="1">
                  <c:v>Player_analysis</c:v>
                </c:pt>
                <c:pt idx="2">
                  <c:v>Game_analysis</c:v>
                </c:pt>
                <c:pt idx="3">
                  <c:v>Basketball_analysis</c:v>
                </c:pt>
              </c:strCache>
            </c:strRef>
          </c:cat>
          <c:val>
            <c:numRef>
              <c:f>Sheet1!$C$10:$C$13</c:f>
              <c:numCache>
                <c:formatCode>General</c:formatCode>
                <c:ptCount val="4"/>
                <c:pt idx="0">
                  <c:v>1</c:v>
                </c:pt>
                <c:pt idx="1">
                  <c:v>0</c:v>
                </c:pt>
                <c:pt idx="2">
                  <c:v>4</c:v>
                </c:pt>
                <c:pt idx="3">
                  <c:v>26</c:v>
                </c:pt>
              </c:numCache>
            </c:numRef>
          </c:val>
          <c:smooth val="0"/>
          <c:extLst>
            <c:ext xmlns:c16="http://schemas.microsoft.com/office/drawing/2014/chart" uri="{C3380CC4-5D6E-409C-BE32-E72D297353CC}">
              <c16:uniqueId val="{00000001-DF20-D94A-AFFF-E61BE7780B18}"/>
            </c:ext>
          </c:extLst>
        </c:ser>
        <c:dLbls>
          <c:showLegendKey val="0"/>
          <c:showVal val="0"/>
          <c:showCatName val="0"/>
          <c:showSerName val="0"/>
          <c:showPercent val="0"/>
          <c:showBubbleSize val="0"/>
        </c:dLbls>
        <c:marker val="1"/>
        <c:smooth val="0"/>
        <c:axId val="572456368"/>
        <c:axId val="572457680"/>
      </c:lineChart>
      <c:catAx>
        <c:axId val="572456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records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457680"/>
        <c:crosses val="autoZero"/>
        <c:auto val="1"/>
        <c:lblAlgn val="ctr"/>
        <c:lblOffset val="100"/>
        <c:noMultiLvlLbl val="0"/>
      </c:catAx>
      <c:valAx>
        <c:axId val="57245768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Data loading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4563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Execution time for CRUD</a:t>
            </a:r>
            <a:r>
              <a:rPr lang="en-US" b="1" baseline="0"/>
              <a:t> operations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Sheet2!$B$7</c:f>
              <c:strCache>
                <c:ptCount val="1"/>
                <c:pt idx="0">
                  <c:v>Cassandra</c:v>
                </c:pt>
              </c:strCache>
            </c:strRef>
          </c:tx>
          <c:spPr>
            <a:solidFill>
              <a:schemeClr val="accent1"/>
            </a:solidFill>
            <a:ln>
              <a:noFill/>
            </a:ln>
            <a:effectLst/>
          </c:spPr>
          <c:invertIfNegative val="0"/>
          <c:cat>
            <c:strRef>
              <c:f>Sheet2!$A$8:$A$11</c:f>
              <c:strCache>
                <c:ptCount val="4"/>
                <c:pt idx="0">
                  <c:v>Insert</c:v>
                </c:pt>
                <c:pt idx="1">
                  <c:v>Read</c:v>
                </c:pt>
                <c:pt idx="2">
                  <c:v>Update</c:v>
                </c:pt>
                <c:pt idx="3">
                  <c:v>Delete</c:v>
                </c:pt>
              </c:strCache>
            </c:strRef>
          </c:cat>
          <c:val>
            <c:numRef>
              <c:f>Sheet2!$B$8:$B$11</c:f>
              <c:numCache>
                <c:formatCode>General</c:formatCode>
                <c:ptCount val="4"/>
                <c:pt idx="0">
                  <c:v>41.616</c:v>
                </c:pt>
                <c:pt idx="1">
                  <c:v>15.403</c:v>
                </c:pt>
                <c:pt idx="2">
                  <c:v>54.02</c:v>
                </c:pt>
                <c:pt idx="3">
                  <c:v>33.122</c:v>
                </c:pt>
              </c:numCache>
            </c:numRef>
          </c:val>
          <c:extLst>
            <c:ext xmlns:c16="http://schemas.microsoft.com/office/drawing/2014/chart" uri="{C3380CC4-5D6E-409C-BE32-E72D297353CC}">
              <c16:uniqueId val="{00000000-B8BD-BC4A-87C2-B1A489F2A929}"/>
            </c:ext>
          </c:extLst>
        </c:ser>
        <c:ser>
          <c:idx val="1"/>
          <c:order val="1"/>
          <c:tx>
            <c:strRef>
              <c:f>Sheet2!$C$7</c:f>
              <c:strCache>
                <c:ptCount val="1"/>
                <c:pt idx="0">
                  <c:v>MongoDB</c:v>
                </c:pt>
              </c:strCache>
            </c:strRef>
          </c:tx>
          <c:spPr>
            <a:solidFill>
              <a:schemeClr val="accent2"/>
            </a:solidFill>
            <a:ln>
              <a:noFill/>
            </a:ln>
            <a:effectLst/>
          </c:spPr>
          <c:invertIfNegative val="0"/>
          <c:cat>
            <c:strRef>
              <c:f>Sheet2!$A$8:$A$11</c:f>
              <c:strCache>
                <c:ptCount val="4"/>
                <c:pt idx="0">
                  <c:v>Insert</c:v>
                </c:pt>
                <c:pt idx="1">
                  <c:v>Read</c:v>
                </c:pt>
                <c:pt idx="2">
                  <c:v>Update</c:v>
                </c:pt>
                <c:pt idx="3">
                  <c:v>Delete</c:v>
                </c:pt>
              </c:strCache>
            </c:strRef>
          </c:cat>
          <c:val>
            <c:numRef>
              <c:f>Sheet2!$C$8:$C$11</c:f>
              <c:numCache>
                <c:formatCode>General</c:formatCode>
                <c:ptCount val="4"/>
                <c:pt idx="0">
                  <c:v>42</c:v>
                </c:pt>
                <c:pt idx="1">
                  <c:v>7</c:v>
                </c:pt>
                <c:pt idx="2">
                  <c:v>63</c:v>
                </c:pt>
                <c:pt idx="3">
                  <c:v>5</c:v>
                </c:pt>
              </c:numCache>
            </c:numRef>
          </c:val>
          <c:extLst>
            <c:ext xmlns:c16="http://schemas.microsoft.com/office/drawing/2014/chart" uri="{C3380CC4-5D6E-409C-BE32-E72D297353CC}">
              <c16:uniqueId val="{00000001-B8BD-BC4A-87C2-B1A489F2A929}"/>
            </c:ext>
          </c:extLst>
        </c:ser>
        <c:dLbls>
          <c:showLegendKey val="0"/>
          <c:showVal val="0"/>
          <c:showCatName val="0"/>
          <c:showSerName val="0"/>
          <c:showPercent val="0"/>
          <c:showBubbleSize val="0"/>
        </c:dLbls>
        <c:gapWidth val="219"/>
        <c:overlap val="-27"/>
        <c:axId val="575853120"/>
        <c:axId val="575853776"/>
      </c:barChart>
      <c:catAx>
        <c:axId val="575853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CRUD operations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853776"/>
        <c:crosses val="autoZero"/>
        <c:auto val="1"/>
        <c:lblAlgn val="ctr"/>
        <c:lblOffset val="100"/>
        <c:noMultiLvlLbl val="0"/>
      </c:catAx>
      <c:valAx>
        <c:axId val="575853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Execution</a:t>
                </a:r>
                <a:r>
                  <a:rPr lang="en-US" b="1" baseline="0"/>
                  <a:t> time (ms)</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8531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Consistency levels</a:t>
            </a:r>
            <a:r>
              <a:rPr lang="en-US" b="1" baseline="0"/>
              <a:t> for </a:t>
            </a:r>
            <a:r>
              <a:rPr lang="en-US" b="1"/>
              <a:t>Cassandra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Sheet3!$B$9</c:f>
              <c:strCache>
                <c:ptCount val="1"/>
                <c:pt idx="0">
                  <c:v>one</c:v>
                </c:pt>
              </c:strCache>
            </c:strRef>
          </c:tx>
          <c:spPr>
            <a:solidFill>
              <a:schemeClr val="accent1"/>
            </a:solidFill>
            <a:ln>
              <a:noFill/>
            </a:ln>
            <a:effectLst/>
          </c:spPr>
          <c:invertIfNegative val="0"/>
          <c:cat>
            <c:strRef>
              <c:f>Sheet3!$A$10:$A$12</c:f>
              <c:strCache>
                <c:ptCount val="3"/>
                <c:pt idx="0">
                  <c:v>Read</c:v>
                </c:pt>
                <c:pt idx="1">
                  <c:v>Update</c:v>
                </c:pt>
                <c:pt idx="2">
                  <c:v>Insert</c:v>
                </c:pt>
              </c:strCache>
            </c:strRef>
          </c:cat>
          <c:val>
            <c:numRef>
              <c:f>Sheet3!$B$10:$B$12</c:f>
              <c:numCache>
                <c:formatCode>General</c:formatCode>
                <c:ptCount val="3"/>
                <c:pt idx="0">
                  <c:v>225.15</c:v>
                </c:pt>
                <c:pt idx="1">
                  <c:v>108.95</c:v>
                </c:pt>
                <c:pt idx="2">
                  <c:v>85.302999999999997</c:v>
                </c:pt>
              </c:numCache>
            </c:numRef>
          </c:val>
          <c:extLst>
            <c:ext xmlns:c16="http://schemas.microsoft.com/office/drawing/2014/chart" uri="{C3380CC4-5D6E-409C-BE32-E72D297353CC}">
              <c16:uniqueId val="{00000000-F02F-564A-A641-E37955257E87}"/>
            </c:ext>
          </c:extLst>
        </c:ser>
        <c:ser>
          <c:idx val="1"/>
          <c:order val="1"/>
          <c:tx>
            <c:strRef>
              <c:f>Sheet3!$C$9</c:f>
              <c:strCache>
                <c:ptCount val="1"/>
                <c:pt idx="0">
                  <c:v>Quorum</c:v>
                </c:pt>
              </c:strCache>
            </c:strRef>
          </c:tx>
          <c:spPr>
            <a:solidFill>
              <a:schemeClr val="accent2"/>
            </a:solidFill>
            <a:ln>
              <a:noFill/>
            </a:ln>
            <a:effectLst/>
          </c:spPr>
          <c:invertIfNegative val="0"/>
          <c:cat>
            <c:strRef>
              <c:f>Sheet3!$A$10:$A$12</c:f>
              <c:strCache>
                <c:ptCount val="3"/>
                <c:pt idx="0">
                  <c:v>Read</c:v>
                </c:pt>
                <c:pt idx="1">
                  <c:v>Update</c:v>
                </c:pt>
                <c:pt idx="2">
                  <c:v>Insert</c:v>
                </c:pt>
              </c:strCache>
            </c:strRef>
          </c:cat>
          <c:val>
            <c:numRef>
              <c:f>Sheet3!$C$10:$C$12</c:f>
              <c:numCache>
                <c:formatCode>General</c:formatCode>
                <c:ptCount val="3"/>
                <c:pt idx="0">
                  <c:v>288.76</c:v>
                </c:pt>
                <c:pt idx="1">
                  <c:v>162.4</c:v>
                </c:pt>
                <c:pt idx="2">
                  <c:v>111.23</c:v>
                </c:pt>
              </c:numCache>
            </c:numRef>
          </c:val>
          <c:extLst>
            <c:ext xmlns:c16="http://schemas.microsoft.com/office/drawing/2014/chart" uri="{C3380CC4-5D6E-409C-BE32-E72D297353CC}">
              <c16:uniqueId val="{00000001-F02F-564A-A641-E37955257E87}"/>
            </c:ext>
          </c:extLst>
        </c:ser>
        <c:dLbls>
          <c:showLegendKey val="0"/>
          <c:showVal val="0"/>
          <c:showCatName val="0"/>
          <c:showSerName val="0"/>
          <c:showPercent val="0"/>
          <c:showBubbleSize val="0"/>
        </c:dLbls>
        <c:gapWidth val="219"/>
        <c:overlap val="-27"/>
        <c:axId val="479858928"/>
        <c:axId val="479859256"/>
      </c:barChart>
      <c:catAx>
        <c:axId val="479858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CRUD operations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859256"/>
        <c:crosses val="autoZero"/>
        <c:auto val="1"/>
        <c:lblAlgn val="ctr"/>
        <c:lblOffset val="100"/>
        <c:noMultiLvlLbl val="0"/>
      </c:catAx>
      <c:valAx>
        <c:axId val="479859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a:t>
                </a:r>
                <a:r>
                  <a:rPr lang="en-US" b="1"/>
                  <a:t>Execution</a:t>
                </a:r>
                <a:r>
                  <a:rPr lang="en-US" b="1" baseline="0"/>
                  <a:t> time (ms)</a:t>
                </a:r>
                <a:endParaRPr lang="en-US" b="1"/>
              </a:p>
            </c:rich>
          </c:tx>
          <c:layout>
            <c:manualLayout>
              <c:xMode val="edge"/>
              <c:yMode val="edge"/>
              <c:x val="3.0707710514874007E-2"/>
              <c:y val="0.1988386254547191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858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Consistency levels for MongoDB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32022684391495"/>
          <c:y val="0.22623244455856226"/>
          <c:w val="0.88573195738541155"/>
          <c:h val="0.59628522482913504"/>
        </c:manualLayout>
      </c:layout>
      <c:barChart>
        <c:barDir val="col"/>
        <c:grouping val="clustered"/>
        <c:varyColors val="0"/>
        <c:ser>
          <c:idx val="0"/>
          <c:order val="0"/>
          <c:tx>
            <c:strRef>
              <c:f>Sheet3!$B$15</c:f>
              <c:strCache>
                <c:ptCount val="1"/>
                <c:pt idx="0">
                  <c:v>One</c:v>
                </c:pt>
              </c:strCache>
            </c:strRef>
          </c:tx>
          <c:spPr>
            <a:solidFill>
              <a:schemeClr val="accent1"/>
            </a:solidFill>
            <a:ln>
              <a:noFill/>
            </a:ln>
            <a:effectLst/>
          </c:spPr>
          <c:invertIfNegative val="0"/>
          <c:cat>
            <c:strRef>
              <c:f>Sheet3!$A$16:$A$18</c:f>
              <c:strCache>
                <c:ptCount val="3"/>
                <c:pt idx="0">
                  <c:v>Read</c:v>
                </c:pt>
                <c:pt idx="1">
                  <c:v>Update</c:v>
                </c:pt>
                <c:pt idx="2">
                  <c:v>Insert</c:v>
                </c:pt>
              </c:strCache>
            </c:strRef>
          </c:cat>
          <c:val>
            <c:numRef>
              <c:f>Sheet3!$B$16:$B$18</c:f>
              <c:numCache>
                <c:formatCode>General</c:formatCode>
                <c:ptCount val="3"/>
                <c:pt idx="0">
                  <c:v>1</c:v>
                </c:pt>
                <c:pt idx="1">
                  <c:v>70</c:v>
                </c:pt>
                <c:pt idx="2">
                  <c:v>2</c:v>
                </c:pt>
              </c:numCache>
            </c:numRef>
          </c:val>
          <c:extLst>
            <c:ext xmlns:c16="http://schemas.microsoft.com/office/drawing/2014/chart" uri="{C3380CC4-5D6E-409C-BE32-E72D297353CC}">
              <c16:uniqueId val="{00000000-9362-EA4C-879A-92324EB25474}"/>
            </c:ext>
          </c:extLst>
        </c:ser>
        <c:ser>
          <c:idx val="1"/>
          <c:order val="1"/>
          <c:tx>
            <c:strRef>
              <c:f>Sheet3!$C$15</c:f>
              <c:strCache>
                <c:ptCount val="1"/>
                <c:pt idx="0">
                  <c:v>Quorum</c:v>
                </c:pt>
              </c:strCache>
            </c:strRef>
          </c:tx>
          <c:spPr>
            <a:solidFill>
              <a:schemeClr val="accent2"/>
            </a:solidFill>
            <a:ln>
              <a:noFill/>
            </a:ln>
            <a:effectLst/>
          </c:spPr>
          <c:invertIfNegative val="0"/>
          <c:cat>
            <c:strRef>
              <c:f>Sheet3!$A$16:$A$18</c:f>
              <c:strCache>
                <c:ptCount val="3"/>
                <c:pt idx="0">
                  <c:v>Read</c:v>
                </c:pt>
                <c:pt idx="1">
                  <c:v>Update</c:v>
                </c:pt>
                <c:pt idx="2">
                  <c:v>Insert</c:v>
                </c:pt>
              </c:strCache>
            </c:strRef>
          </c:cat>
          <c:val>
            <c:numRef>
              <c:f>Sheet3!$C$16:$C$18</c:f>
              <c:numCache>
                <c:formatCode>General</c:formatCode>
                <c:ptCount val="3"/>
                <c:pt idx="0">
                  <c:v>5</c:v>
                </c:pt>
                <c:pt idx="1">
                  <c:v>566</c:v>
                </c:pt>
                <c:pt idx="2">
                  <c:v>36</c:v>
                </c:pt>
              </c:numCache>
            </c:numRef>
          </c:val>
          <c:extLst>
            <c:ext xmlns:c16="http://schemas.microsoft.com/office/drawing/2014/chart" uri="{C3380CC4-5D6E-409C-BE32-E72D297353CC}">
              <c16:uniqueId val="{00000001-9362-EA4C-879A-92324EB25474}"/>
            </c:ext>
          </c:extLst>
        </c:ser>
        <c:dLbls>
          <c:showLegendKey val="0"/>
          <c:showVal val="0"/>
          <c:showCatName val="0"/>
          <c:showSerName val="0"/>
          <c:showPercent val="0"/>
          <c:showBubbleSize val="0"/>
        </c:dLbls>
        <c:gapWidth val="219"/>
        <c:overlap val="-27"/>
        <c:axId val="580372296"/>
        <c:axId val="580373280"/>
      </c:barChart>
      <c:catAx>
        <c:axId val="580372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CRUD</a:t>
                </a:r>
                <a:r>
                  <a:rPr lang="en-US" b="1" baseline="0"/>
                  <a:t> operations</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373280"/>
        <c:crosses val="autoZero"/>
        <c:auto val="1"/>
        <c:lblAlgn val="ctr"/>
        <c:lblOffset val="100"/>
        <c:noMultiLvlLbl val="0"/>
      </c:catAx>
      <c:valAx>
        <c:axId val="580373280"/>
        <c:scaling>
          <c:orientation val="minMax"/>
          <c:max val="9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Execution time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372296"/>
        <c:crosses val="autoZero"/>
        <c:crossBetween val="between"/>
        <c:majorUnit val="8"/>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Read Latency for Cassandra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Sheet5!$C$10</c:f>
              <c:strCache>
                <c:ptCount val="1"/>
                <c:pt idx="0">
                  <c:v>Read Latency</c:v>
                </c:pt>
              </c:strCache>
            </c:strRef>
          </c:tx>
          <c:spPr>
            <a:ln w="28575" cap="rnd">
              <a:solidFill>
                <a:schemeClr val="accent2"/>
              </a:solidFill>
              <a:round/>
            </a:ln>
            <a:effectLst/>
          </c:spPr>
          <c:marker>
            <c:symbol val="none"/>
          </c:marker>
          <c:cat>
            <c:numRef>
              <c:f>Sheet5!$B$11:$B$13</c:f>
              <c:numCache>
                <c:formatCode>General</c:formatCode>
                <c:ptCount val="3"/>
                <c:pt idx="0">
                  <c:v>5</c:v>
                </c:pt>
                <c:pt idx="1">
                  <c:v>9</c:v>
                </c:pt>
                <c:pt idx="2">
                  <c:v>14</c:v>
                </c:pt>
              </c:numCache>
            </c:numRef>
          </c:cat>
          <c:val>
            <c:numRef>
              <c:f>Sheet5!$C$11:$C$13</c:f>
              <c:numCache>
                <c:formatCode>General</c:formatCode>
                <c:ptCount val="3"/>
                <c:pt idx="0">
                  <c:v>10.532</c:v>
                </c:pt>
                <c:pt idx="1">
                  <c:v>11.994</c:v>
                </c:pt>
                <c:pt idx="2">
                  <c:v>10.311</c:v>
                </c:pt>
              </c:numCache>
            </c:numRef>
          </c:val>
          <c:smooth val="0"/>
          <c:extLst>
            <c:ext xmlns:c16="http://schemas.microsoft.com/office/drawing/2014/chart" uri="{C3380CC4-5D6E-409C-BE32-E72D297353CC}">
              <c16:uniqueId val="{00000000-3384-DE46-8D9A-16CD6A5D225D}"/>
            </c:ext>
          </c:extLst>
        </c:ser>
        <c:dLbls>
          <c:showLegendKey val="0"/>
          <c:showVal val="0"/>
          <c:showCatName val="0"/>
          <c:showSerName val="0"/>
          <c:showPercent val="0"/>
          <c:showBubbleSize val="0"/>
        </c:dLbls>
        <c:smooth val="0"/>
        <c:axId val="654139464"/>
        <c:axId val="654138152"/>
      </c:lineChart>
      <c:catAx>
        <c:axId val="654139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Write Count</a:t>
                </a:r>
              </a:p>
            </c:rich>
          </c:tx>
          <c:layout>
            <c:manualLayout>
              <c:xMode val="edge"/>
              <c:yMode val="edge"/>
              <c:x val="0.5146377952755905"/>
              <c:y val="0.870014685664291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138152"/>
        <c:crosses val="autoZero"/>
        <c:auto val="1"/>
        <c:lblAlgn val="ctr"/>
        <c:lblOffset val="100"/>
        <c:noMultiLvlLbl val="0"/>
      </c:catAx>
      <c:valAx>
        <c:axId val="65413815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Latency</a:t>
                </a:r>
                <a:r>
                  <a:rPr lang="en-US" b="1" baseline="0"/>
                  <a:t> (ms</a:t>
                </a:r>
                <a:r>
                  <a:rPr lang="en-US" baseline="0"/>
                  <a: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139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Write</a:t>
            </a:r>
            <a:r>
              <a:rPr lang="en-US" b="1" baseline="0"/>
              <a:t> Latency for Cassandra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1"/>
          <c:order val="0"/>
          <c:tx>
            <c:strRef>
              <c:f>Sheet5!$E$10</c:f>
              <c:strCache>
                <c:ptCount val="1"/>
                <c:pt idx="0">
                  <c:v>write latency</c:v>
                </c:pt>
              </c:strCache>
            </c:strRef>
          </c:tx>
          <c:spPr>
            <a:ln w="28575" cap="rnd">
              <a:solidFill>
                <a:schemeClr val="accent2"/>
              </a:solidFill>
              <a:round/>
            </a:ln>
            <a:effectLst/>
          </c:spPr>
          <c:marker>
            <c:symbol val="none"/>
          </c:marker>
          <c:cat>
            <c:numRef>
              <c:f>Sheet5!$D$11:$D$13</c:f>
              <c:numCache>
                <c:formatCode>General</c:formatCode>
                <c:ptCount val="3"/>
                <c:pt idx="0">
                  <c:v>2</c:v>
                </c:pt>
                <c:pt idx="1">
                  <c:v>3</c:v>
                </c:pt>
                <c:pt idx="2">
                  <c:v>10</c:v>
                </c:pt>
              </c:numCache>
            </c:numRef>
          </c:cat>
          <c:val>
            <c:numRef>
              <c:f>Sheet5!$E$11:$E$13</c:f>
              <c:numCache>
                <c:formatCode>General</c:formatCode>
                <c:ptCount val="3"/>
                <c:pt idx="0">
                  <c:v>0.11799999999999999</c:v>
                </c:pt>
                <c:pt idx="1">
                  <c:v>0.23899999999999999</c:v>
                </c:pt>
                <c:pt idx="2">
                  <c:v>0.84150000000000003</c:v>
                </c:pt>
              </c:numCache>
            </c:numRef>
          </c:val>
          <c:smooth val="0"/>
          <c:extLst>
            <c:ext xmlns:c16="http://schemas.microsoft.com/office/drawing/2014/chart" uri="{C3380CC4-5D6E-409C-BE32-E72D297353CC}">
              <c16:uniqueId val="{00000000-6B1D-408E-85DD-27E39623AA27}"/>
            </c:ext>
          </c:extLst>
        </c:ser>
        <c:dLbls>
          <c:showLegendKey val="0"/>
          <c:showVal val="0"/>
          <c:showCatName val="0"/>
          <c:showSerName val="0"/>
          <c:showPercent val="0"/>
          <c:showBubbleSize val="0"/>
        </c:dLbls>
        <c:smooth val="0"/>
        <c:axId val="573942112"/>
        <c:axId val="573942440"/>
      </c:lineChart>
      <c:catAx>
        <c:axId val="573942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942440"/>
        <c:crosses val="autoZero"/>
        <c:auto val="1"/>
        <c:lblAlgn val="ctr"/>
        <c:lblOffset val="100"/>
        <c:noMultiLvlLbl val="0"/>
      </c:catAx>
      <c:valAx>
        <c:axId val="573942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Latency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942112"/>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Read and Write latency for MongoDB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Read latency</c:v>
          </c:tx>
          <c:spPr>
            <a:ln w="28575" cap="rnd">
              <a:solidFill>
                <a:schemeClr val="accent1"/>
              </a:solidFill>
              <a:round/>
            </a:ln>
            <a:effectLst/>
          </c:spPr>
          <c:marker>
            <c:symbol val="none"/>
          </c:marker>
          <c:cat>
            <c:numRef>
              <c:f>Sheet4!$B$13:$B$18</c:f>
              <c:numCache>
                <c:formatCode>General</c:formatCode>
                <c:ptCount val="6"/>
                <c:pt idx="0">
                  <c:v>2</c:v>
                </c:pt>
                <c:pt idx="1">
                  <c:v>4</c:v>
                </c:pt>
                <c:pt idx="2">
                  <c:v>6</c:v>
                </c:pt>
                <c:pt idx="3">
                  <c:v>8</c:v>
                </c:pt>
                <c:pt idx="4">
                  <c:v>10</c:v>
                </c:pt>
                <c:pt idx="5">
                  <c:v>20</c:v>
                </c:pt>
              </c:numCache>
            </c:numRef>
          </c:cat>
          <c:val>
            <c:numRef>
              <c:f>Sheet4!$C$13:$C$18</c:f>
              <c:numCache>
                <c:formatCode>General</c:formatCode>
                <c:ptCount val="6"/>
                <c:pt idx="0">
                  <c:v>0.64</c:v>
                </c:pt>
                <c:pt idx="1">
                  <c:v>1.28</c:v>
                </c:pt>
                <c:pt idx="2">
                  <c:v>1.28</c:v>
                </c:pt>
                <c:pt idx="3">
                  <c:v>1.024</c:v>
                </c:pt>
                <c:pt idx="4">
                  <c:v>5.12</c:v>
                </c:pt>
                <c:pt idx="5">
                  <c:v>5.4340000000000002</c:v>
                </c:pt>
              </c:numCache>
            </c:numRef>
          </c:val>
          <c:smooth val="0"/>
          <c:extLst>
            <c:ext xmlns:c16="http://schemas.microsoft.com/office/drawing/2014/chart" uri="{C3380CC4-5D6E-409C-BE32-E72D297353CC}">
              <c16:uniqueId val="{00000000-B7DE-3541-A207-057B3F4660B3}"/>
            </c:ext>
          </c:extLst>
        </c:ser>
        <c:ser>
          <c:idx val="1"/>
          <c:order val="1"/>
          <c:tx>
            <c:v>Write latency</c:v>
          </c:tx>
          <c:spPr>
            <a:ln w="28575" cap="rnd">
              <a:solidFill>
                <a:schemeClr val="accent2"/>
              </a:solidFill>
              <a:round/>
            </a:ln>
            <a:effectLst/>
          </c:spPr>
          <c:marker>
            <c:symbol val="none"/>
          </c:marker>
          <c:cat>
            <c:numRef>
              <c:f>Sheet4!$B$13:$B$18</c:f>
              <c:numCache>
                <c:formatCode>General</c:formatCode>
                <c:ptCount val="6"/>
                <c:pt idx="0">
                  <c:v>2</c:v>
                </c:pt>
                <c:pt idx="1">
                  <c:v>4</c:v>
                </c:pt>
                <c:pt idx="2">
                  <c:v>6</c:v>
                </c:pt>
                <c:pt idx="3">
                  <c:v>8</c:v>
                </c:pt>
                <c:pt idx="4">
                  <c:v>10</c:v>
                </c:pt>
                <c:pt idx="5">
                  <c:v>20</c:v>
                </c:pt>
              </c:numCache>
            </c:numRef>
          </c:cat>
          <c:val>
            <c:numRef>
              <c:f>Sheet4!$D$13:$D$18</c:f>
              <c:numCache>
                <c:formatCode>General</c:formatCode>
                <c:ptCount val="6"/>
                <c:pt idx="0">
                  <c:v>2.048</c:v>
                </c:pt>
                <c:pt idx="1">
                  <c:v>2.56</c:v>
                </c:pt>
                <c:pt idx="2">
                  <c:v>49.152000000000001</c:v>
                </c:pt>
                <c:pt idx="3">
                  <c:v>98.304000000000002</c:v>
                </c:pt>
                <c:pt idx="4">
                  <c:v>166.64400000000001</c:v>
                </c:pt>
                <c:pt idx="5">
                  <c:v>148.93600000000001</c:v>
                </c:pt>
              </c:numCache>
            </c:numRef>
          </c:val>
          <c:smooth val="0"/>
          <c:extLst>
            <c:ext xmlns:c16="http://schemas.microsoft.com/office/drawing/2014/chart" uri="{C3380CC4-5D6E-409C-BE32-E72D297353CC}">
              <c16:uniqueId val="{00000001-B7DE-3541-A207-057B3F4660B3}"/>
            </c:ext>
          </c:extLst>
        </c:ser>
        <c:dLbls>
          <c:showLegendKey val="0"/>
          <c:showVal val="0"/>
          <c:showCatName val="0"/>
          <c:showSerName val="0"/>
          <c:showPercent val="0"/>
          <c:showBubbleSize val="0"/>
        </c:dLbls>
        <c:smooth val="0"/>
        <c:axId val="577254408"/>
        <c:axId val="577252112"/>
      </c:lineChart>
      <c:catAx>
        <c:axId val="577254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252112"/>
        <c:crosses val="autoZero"/>
        <c:auto val="1"/>
        <c:lblAlgn val="ctr"/>
        <c:lblOffset val="100"/>
        <c:noMultiLvlLbl val="0"/>
      </c:catAx>
      <c:valAx>
        <c:axId val="577252112"/>
        <c:scaling>
          <c:orientation val="minMax"/>
          <c:max val="18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Latency </a:t>
                </a:r>
                <a:r>
                  <a:rPr lang="en-US" b="1" baseline="0"/>
                  <a:t>(ms)</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2544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5444E-D79E-4FE6-BD79-172F3011CC10}" type="doc">
      <dgm:prSet loTypeId="urn:microsoft.com/office/officeart/2005/8/layout/vList2" loCatId="list" qsTypeId="urn:microsoft.com/office/officeart/2005/8/quickstyle/simple3" qsCatId="simple" csTypeId="urn:microsoft.com/office/officeart/2005/8/colors/accent2_5" csCatId="accent2" phldr="1"/>
      <dgm:spPr/>
      <dgm:t>
        <a:bodyPr/>
        <a:lstStyle/>
        <a:p>
          <a:endParaRPr lang="en-US"/>
        </a:p>
      </dgm:t>
    </dgm:pt>
    <dgm:pt modelId="{5E421F7C-D3F9-4CCA-B324-60E71539C50B}">
      <dgm:prSet custT="1"/>
      <dgm:spPr/>
      <dgm:t>
        <a:bodyPr/>
        <a:lstStyle/>
        <a:p>
          <a:r>
            <a:rPr lang="en-US" sz="2200" b="1" i="0" baseline="0" dirty="0">
              <a:latin typeface="Calibri" panose="020F0502020204030204" pitchFamily="34" charset="0"/>
              <a:cs typeface="Calibri" panose="020F0502020204030204" pitchFamily="34" charset="0"/>
            </a:rPr>
            <a:t>Hypothesis 1 : </a:t>
          </a:r>
          <a:r>
            <a:rPr lang="en-US" sz="2200" b="0" i="0" baseline="0" dirty="0">
              <a:latin typeface="Calibri" panose="020F0502020204030204" pitchFamily="34" charset="0"/>
              <a:cs typeface="Calibri" panose="020F0502020204030204" pitchFamily="34" charset="0"/>
            </a:rPr>
            <a:t>“To test and verify if MongoDB performs better in CRUD operations and Cassandra performs better in write operations”</a:t>
          </a:r>
          <a:endParaRPr lang="en-US" sz="2200" dirty="0">
            <a:latin typeface="Calibri" panose="020F0502020204030204" pitchFamily="34" charset="0"/>
            <a:cs typeface="Calibri" panose="020F0502020204030204" pitchFamily="34" charset="0"/>
          </a:endParaRPr>
        </a:p>
      </dgm:t>
    </dgm:pt>
    <dgm:pt modelId="{84A6EB4E-5A50-4FE7-86EF-8002E6AEEA1A}" type="parTrans" cxnId="{78896EFD-5E82-41A4-9415-1E5D7A186339}">
      <dgm:prSet/>
      <dgm:spPr/>
      <dgm:t>
        <a:bodyPr/>
        <a:lstStyle/>
        <a:p>
          <a:endParaRPr lang="en-US"/>
        </a:p>
      </dgm:t>
    </dgm:pt>
    <dgm:pt modelId="{2735017E-2FC5-4A0B-8D2F-33053224ED24}" type="sibTrans" cxnId="{78896EFD-5E82-41A4-9415-1E5D7A186339}">
      <dgm:prSet/>
      <dgm:spPr/>
      <dgm:t>
        <a:bodyPr/>
        <a:lstStyle/>
        <a:p>
          <a:endParaRPr lang="en-US"/>
        </a:p>
      </dgm:t>
    </dgm:pt>
    <dgm:pt modelId="{516A50BE-307F-4368-A0BF-CCB4EC7660D4}">
      <dgm:prSet custT="1"/>
      <dgm:spPr/>
      <dgm:t>
        <a:bodyPr/>
        <a:lstStyle/>
        <a:p>
          <a:r>
            <a:rPr lang="en-US" sz="1800" b="0" i="0" baseline="0" dirty="0">
              <a:latin typeface="Calibri" panose="020F0502020204030204" pitchFamily="34" charset="0"/>
              <a:cs typeface="Calibri" panose="020F0502020204030204" pitchFamily="34" charset="0"/>
            </a:rPr>
            <a:t>As per our analysis, we observe that MongoDB is better for READ and DELETE operation</a:t>
          </a:r>
          <a:endParaRPr lang="en-US" sz="1800" dirty="0">
            <a:latin typeface="Calibri" panose="020F0502020204030204" pitchFamily="34" charset="0"/>
            <a:cs typeface="Calibri" panose="020F0502020204030204" pitchFamily="34" charset="0"/>
          </a:endParaRPr>
        </a:p>
      </dgm:t>
    </dgm:pt>
    <dgm:pt modelId="{7FE97B92-8A60-4B6E-AD37-488CCE122D4C}" type="parTrans" cxnId="{B26019B1-FF60-49CC-AB1A-0BF853930A3B}">
      <dgm:prSet/>
      <dgm:spPr/>
      <dgm:t>
        <a:bodyPr/>
        <a:lstStyle/>
        <a:p>
          <a:endParaRPr lang="en-US"/>
        </a:p>
      </dgm:t>
    </dgm:pt>
    <dgm:pt modelId="{3E8C9273-2E3A-4C77-9E28-EA2FE97A6BC3}" type="sibTrans" cxnId="{B26019B1-FF60-49CC-AB1A-0BF853930A3B}">
      <dgm:prSet/>
      <dgm:spPr/>
      <dgm:t>
        <a:bodyPr/>
        <a:lstStyle/>
        <a:p>
          <a:endParaRPr lang="en-US"/>
        </a:p>
      </dgm:t>
    </dgm:pt>
    <dgm:pt modelId="{ADF48C7F-D3DA-4CC5-8EDF-7A5D191C5FB6}">
      <dgm:prSet custT="1"/>
      <dgm:spPr/>
      <dgm:t>
        <a:bodyPr/>
        <a:lstStyle/>
        <a:p>
          <a:r>
            <a:rPr lang="en-US" sz="1800" b="0" i="0" baseline="0" dirty="0">
              <a:latin typeface="Calibri" panose="020F0502020204030204" pitchFamily="34" charset="0"/>
              <a:cs typeface="Calibri" panose="020F0502020204030204" pitchFamily="34" charset="0"/>
            </a:rPr>
            <a:t>Execution time for INSERT operation is almost similar for both the databases whereas Cassandra performs better for UPDATE operation</a:t>
          </a:r>
          <a:endParaRPr lang="en-US" sz="1800" dirty="0">
            <a:latin typeface="Calibri" panose="020F0502020204030204" pitchFamily="34" charset="0"/>
            <a:cs typeface="Calibri" panose="020F0502020204030204" pitchFamily="34" charset="0"/>
          </a:endParaRPr>
        </a:p>
      </dgm:t>
    </dgm:pt>
    <dgm:pt modelId="{2D43FA87-0329-485E-A1A3-FB29FF0BE6D9}" type="parTrans" cxnId="{B57A22B0-D7A3-4029-8CF8-58C0246954D6}">
      <dgm:prSet/>
      <dgm:spPr/>
      <dgm:t>
        <a:bodyPr/>
        <a:lstStyle/>
        <a:p>
          <a:endParaRPr lang="en-US"/>
        </a:p>
      </dgm:t>
    </dgm:pt>
    <dgm:pt modelId="{09E2743D-E702-4E8D-B0B9-D6C336B1BE14}" type="sibTrans" cxnId="{B57A22B0-D7A3-4029-8CF8-58C0246954D6}">
      <dgm:prSet/>
      <dgm:spPr/>
      <dgm:t>
        <a:bodyPr/>
        <a:lstStyle/>
        <a:p>
          <a:endParaRPr lang="en-US"/>
        </a:p>
      </dgm:t>
    </dgm:pt>
    <dgm:pt modelId="{A84DEDEB-5AD0-4180-B561-C586D41D4AE0}">
      <dgm:prSet custT="1"/>
      <dgm:spPr/>
      <dgm:t>
        <a:bodyPr/>
        <a:lstStyle/>
        <a:p>
          <a:r>
            <a:rPr lang="en-US" sz="2200" b="1" i="0" baseline="0" dirty="0">
              <a:latin typeface="Calibri" panose="020F0502020204030204" pitchFamily="34" charset="0"/>
              <a:cs typeface="Calibri" panose="020F0502020204030204" pitchFamily="34" charset="0"/>
            </a:rPr>
            <a:t>Hypothesis 2 : </a:t>
          </a:r>
          <a:r>
            <a:rPr lang="en-US" sz="2200" b="0" i="0" baseline="0" dirty="0">
              <a:latin typeface="Calibri" panose="020F0502020204030204" pitchFamily="34" charset="0"/>
              <a:cs typeface="Calibri" panose="020F0502020204030204" pitchFamily="34" charset="0"/>
            </a:rPr>
            <a:t>“To test and verify if Cassandra has low update and read latency as compared to MongoDB, when the load increases”</a:t>
          </a:r>
          <a:endParaRPr lang="en-US" sz="2200" dirty="0">
            <a:latin typeface="Calibri" panose="020F0502020204030204" pitchFamily="34" charset="0"/>
            <a:cs typeface="Calibri" panose="020F0502020204030204" pitchFamily="34" charset="0"/>
          </a:endParaRPr>
        </a:p>
      </dgm:t>
    </dgm:pt>
    <dgm:pt modelId="{7DF097F1-7919-439E-A2A9-6CB81707777D}" type="parTrans" cxnId="{D26D6270-55E4-4B5D-A248-37A016457A8F}">
      <dgm:prSet/>
      <dgm:spPr/>
      <dgm:t>
        <a:bodyPr/>
        <a:lstStyle/>
        <a:p>
          <a:endParaRPr lang="en-US"/>
        </a:p>
      </dgm:t>
    </dgm:pt>
    <dgm:pt modelId="{7186085F-FB0E-41C3-9704-0187AB660D97}" type="sibTrans" cxnId="{D26D6270-55E4-4B5D-A248-37A016457A8F}">
      <dgm:prSet/>
      <dgm:spPr/>
      <dgm:t>
        <a:bodyPr/>
        <a:lstStyle/>
        <a:p>
          <a:endParaRPr lang="en-US"/>
        </a:p>
      </dgm:t>
    </dgm:pt>
    <dgm:pt modelId="{7980A2E7-D957-44B8-9614-1D8F1450A4DF}">
      <dgm:prSet custT="1"/>
      <dgm:spPr/>
      <dgm:t>
        <a:bodyPr/>
        <a:lstStyle/>
        <a:p>
          <a:r>
            <a:rPr lang="en-US" sz="1800" b="0" i="0" baseline="0" dirty="0">
              <a:latin typeface="Calibri" panose="020F0502020204030204" pitchFamily="34" charset="0"/>
              <a:cs typeface="Calibri" panose="020F0502020204030204" pitchFamily="34" charset="0"/>
            </a:rPr>
            <a:t>There is not a significant increase in read and write latency for Cassandra as the number of counts increases. However, for MongoDB, the write latency increases significantly with the increase in the number of write counts whereas there was a minimalistic increase in  latency for read operation with the increase in number of counts</a:t>
          </a:r>
          <a:endParaRPr lang="en-US" sz="1800" dirty="0">
            <a:latin typeface="Calibri" panose="020F0502020204030204" pitchFamily="34" charset="0"/>
            <a:cs typeface="Calibri" panose="020F0502020204030204" pitchFamily="34" charset="0"/>
          </a:endParaRPr>
        </a:p>
      </dgm:t>
    </dgm:pt>
    <dgm:pt modelId="{84D5FC29-E441-4645-A645-26954C7BA874}" type="parTrans" cxnId="{BFE903A0-F914-489D-8682-5966A012E624}">
      <dgm:prSet/>
      <dgm:spPr/>
      <dgm:t>
        <a:bodyPr/>
        <a:lstStyle/>
        <a:p>
          <a:endParaRPr lang="en-US"/>
        </a:p>
      </dgm:t>
    </dgm:pt>
    <dgm:pt modelId="{EE9F2611-32C3-4004-9082-2757A39046DE}" type="sibTrans" cxnId="{BFE903A0-F914-489D-8682-5966A012E624}">
      <dgm:prSet/>
      <dgm:spPr/>
      <dgm:t>
        <a:bodyPr/>
        <a:lstStyle/>
        <a:p>
          <a:endParaRPr lang="en-US"/>
        </a:p>
      </dgm:t>
    </dgm:pt>
    <dgm:pt modelId="{555013CF-97FA-4CB4-85EE-E743EE73FAB5}" type="pres">
      <dgm:prSet presAssocID="{0DB5444E-D79E-4FE6-BD79-172F3011CC10}" presName="linear" presStyleCnt="0">
        <dgm:presLayoutVars>
          <dgm:animLvl val="lvl"/>
          <dgm:resizeHandles val="exact"/>
        </dgm:presLayoutVars>
      </dgm:prSet>
      <dgm:spPr/>
    </dgm:pt>
    <dgm:pt modelId="{7BF51B55-3A5E-47BF-A658-CBE2EDE23DC7}" type="pres">
      <dgm:prSet presAssocID="{5E421F7C-D3F9-4CCA-B324-60E71539C50B}" presName="parentText" presStyleLbl="node1" presStyleIdx="0" presStyleCnt="2" custScaleY="76273">
        <dgm:presLayoutVars>
          <dgm:chMax val="0"/>
          <dgm:bulletEnabled val="1"/>
        </dgm:presLayoutVars>
      </dgm:prSet>
      <dgm:spPr/>
    </dgm:pt>
    <dgm:pt modelId="{F03FF43D-0474-4718-BF5C-95479C952CFC}" type="pres">
      <dgm:prSet presAssocID="{5E421F7C-D3F9-4CCA-B324-60E71539C50B}" presName="childText" presStyleLbl="revTx" presStyleIdx="0" presStyleCnt="2" custLinFactNeighborX="0" custLinFactNeighborY="8025">
        <dgm:presLayoutVars>
          <dgm:bulletEnabled val="1"/>
        </dgm:presLayoutVars>
      </dgm:prSet>
      <dgm:spPr/>
    </dgm:pt>
    <dgm:pt modelId="{D05841AD-4049-4CDD-BFA3-E2FE34C49D1F}" type="pres">
      <dgm:prSet presAssocID="{A84DEDEB-5AD0-4180-B561-C586D41D4AE0}" presName="parentText" presStyleLbl="node1" presStyleIdx="1" presStyleCnt="2" custScaleY="75376">
        <dgm:presLayoutVars>
          <dgm:chMax val="0"/>
          <dgm:bulletEnabled val="1"/>
        </dgm:presLayoutVars>
      </dgm:prSet>
      <dgm:spPr/>
    </dgm:pt>
    <dgm:pt modelId="{30BD2399-8AF2-4E94-B313-8B8D579380A3}" type="pres">
      <dgm:prSet presAssocID="{A84DEDEB-5AD0-4180-B561-C586D41D4AE0}" presName="childText" presStyleLbl="revTx" presStyleIdx="1" presStyleCnt="2" custLinFactNeighborY="7144">
        <dgm:presLayoutVars>
          <dgm:bulletEnabled val="1"/>
        </dgm:presLayoutVars>
      </dgm:prSet>
      <dgm:spPr/>
    </dgm:pt>
  </dgm:ptLst>
  <dgm:cxnLst>
    <dgm:cxn modelId="{83FBF059-9F87-4EE4-A123-6824965D476E}" type="presOf" srcId="{5E421F7C-D3F9-4CCA-B324-60E71539C50B}" destId="{7BF51B55-3A5E-47BF-A658-CBE2EDE23DC7}" srcOrd="0" destOrd="0" presId="urn:microsoft.com/office/officeart/2005/8/layout/vList2"/>
    <dgm:cxn modelId="{DEF3C16D-C6E0-41E4-BF41-F18ADE71D7E5}" type="presOf" srcId="{A84DEDEB-5AD0-4180-B561-C586D41D4AE0}" destId="{D05841AD-4049-4CDD-BFA3-E2FE34C49D1F}" srcOrd="0" destOrd="0" presId="urn:microsoft.com/office/officeart/2005/8/layout/vList2"/>
    <dgm:cxn modelId="{D26D6270-55E4-4B5D-A248-37A016457A8F}" srcId="{0DB5444E-D79E-4FE6-BD79-172F3011CC10}" destId="{A84DEDEB-5AD0-4180-B561-C586D41D4AE0}" srcOrd="1" destOrd="0" parTransId="{7DF097F1-7919-439E-A2A9-6CB81707777D}" sibTransId="{7186085F-FB0E-41C3-9704-0187AB660D97}"/>
    <dgm:cxn modelId="{E587419D-7AD7-4657-8A1E-B2E2A8B807EF}" type="presOf" srcId="{0DB5444E-D79E-4FE6-BD79-172F3011CC10}" destId="{555013CF-97FA-4CB4-85EE-E743EE73FAB5}" srcOrd="0" destOrd="0" presId="urn:microsoft.com/office/officeart/2005/8/layout/vList2"/>
    <dgm:cxn modelId="{BFE903A0-F914-489D-8682-5966A012E624}" srcId="{A84DEDEB-5AD0-4180-B561-C586D41D4AE0}" destId="{7980A2E7-D957-44B8-9614-1D8F1450A4DF}" srcOrd="0" destOrd="0" parTransId="{84D5FC29-E441-4645-A645-26954C7BA874}" sibTransId="{EE9F2611-32C3-4004-9082-2757A39046DE}"/>
    <dgm:cxn modelId="{B57A22B0-D7A3-4029-8CF8-58C0246954D6}" srcId="{5E421F7C-D3F9-4CCA-B324-60E71539C50B}" destId="{ADF48C7F-D3DA-4CC5-8EDF-7A5D191C5FB6}" srcOrd="1" destOrd="0" parTransId="{2D43FA87-0329-485E-A1A3-FB29FF0BE6D9}" sibTransId="{09E2743D-E702-4E8D-B0B9-D6C336B1BE14}"/>
    <dgm:cxn modelId="{B26019B1-FF60-49CC-AB1A-0BF853930A3B}" srcId="{5E421F7C-D3F9-4CCA-B324-60E71539C50B}" destId="{516A50BE-307F-4368-A0BF-CCB4EC7660D4}" srcOrd="0" destOrd="0" parTransId="{7FE97B92-8A60-4B6E-AD37-488CCE122D4C}" sibTransId="{3E8C9273-2E3A-4C77-9E28-EA2FE97A6BC3}"/>
    <dgm:cxn modelId="{C40EF2C4-D0CF-4A91-BC22-CBA244A10072}" type="presOf" srcId="{7980A2E7-D957-44B8-9614-1D8F1450A4DF}" destId="{30BD2399-8AF2-4E94-B313-8B8D579380A3}" srcOrd="0" destOrd="0" presId="urn:microsoft.com/office/officeart/2005/8/layout/vList2"/>
    <dgm:cxn modelId="{1638BFD5-A20E-4E9A-BBB5-6B7867939AE9}" type="presOf" srcId="{516A50BE-307F-4368-A0BF-CCB4EC7660D4}" destId="{F03FF43D-0474-4718-BF5C-95479C952CFC}" srcOrd="0" destOrd="0" presId="urn:microsoft.com/office/officeart/2005/8/layout/vList2"/>
    <dgm:cxn modelId="{6056E9F3-646C-4CD1-8596-23FA14F6CA7D}" type="presOf" srcId="{ADF48C7F-D3DA-4CC5-8EDF-7A5D191C5FB6}" destId="{F03FF43D-0474-4718-BF5C-95479C952CFC}" srcOrd="0" destOrd="1" presId="urn:microsoft.com/office/officeart/2005/8/layout/vList2"/>
    <dgm:cxn modelId="{78896EFD-5E82-41A4-9415-1E5D7A186339}" srcId="{0DB5444E-D79E-4FE6-BD79-172F3011CC10}" destId="{5E421F7C-D3F9-4CCA-B324-60E71539C50B}" srcOrd="0" destOrd="0" parTransId="{84A6EB4E-5A50-4FE7-86EF-8002E6AEEA1A}" sibTransId="{2735017E-2FC5-4A0B-8D2F-33053224ED24}"/>
    <dgm:cxn modelId="{8A8AA0DA-93CB-4FCC-BE29-D4448B40F10D}" type="presParOf" srcId="{555013CF-97FA-4CB4-85EE-E743EE73FAB5}" destId="{7BF51B55-3A5E-47BF-A658-CBE2EDE23DC7}" srcOrd="0" destOrd="0" presId="urn:microsoft.com/office/officeart/2005/8/layout/vList2"/>
    <dgm:cxn modelId="{71706137-D696-4B1D-974B-F4CBF8D0F50E}" type="presParOf" srcId="{555013CF-97FA-4CB4-85EE-E743EE73FAB5}" destId="{F03FF43D-0474-4718-BF5C-95479C952CFC}" srcOrd="1" destOrd="0" presId="urn:microsoft.com/office/officeart/2005/8/layout/vList2"/>
    <dgm:cxn modelId="{CF700FE8-88DD-4D43-B820-F00868A0EED8}" type="presParOf" srcId="{555013CF-97FA-4CB4-85EE-E743EE73FAB5}" destId="{D05841AD-4049-4CDD-BFA3-E2FE34C49D1F}" srcOrd="2" destOrd="0" presId="urn:microsoft.com/office/officeart/2005/8/layout/vList2"/>
    <dgm:cxn modelId="{C97C913D-8A49-4463-9073-43AD7ADB3EEA}" type="presParOf" srcId="{555013CF-97FA-4CB4-85EE-E743EE73FAB5}" destId="{30BD2399-8AF2-4E94-B313-8B8D579380A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1B55-3A5E-47BF-A658-CBE2EDE23DC7}">
      <dsp:nvSpPr>
        <dsp:cNvPr id="0" name=""/>
        <dsp:cNvSpPr/>
      </dsp:nvSpPr>
      <dsp:spPr>
        <a:xfrm>
          <a:off x="0" y="396989"/>
          <a:ext cx="9827580" cy="928089"/>
        </a:xfrm>
        <a:prstGeom prst="roundRect">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dirty="0">
              <a:latin typeface="Calibri" panose="020F0502020204030204" pitchFamily="34" charset="0"/>
              <a:cs typeface="Calibri" panose="020F0502020204030204" pitchFamily="34" charset="0"/>
            </a:rPr>
            <a:t>Hypothesis 1 : </a:t>
          </a:r>
          <a:r>
            <a:rPr lang="en-US" sz="2200" b="0" i="0" kern="1200" baseline="0" dirty="0">
              <a:latin typeface="Calibri" panose="020F0502020204030204" pitchFamily="34" charset="0"/>
              <a:cs typeface="Calibri" panose="020F0502020204030204" pitchFamily="34" charset="0"/>
            </a:rPr>
            <a:t>“To test and verify if MongoDB performs better in CRUD operations and Cassandra performs better in write operations”</a:t>
          </a:r>
          <a:endParaRPr lang="en-US" sz="2200" kern="1200" dirty="0">
            <a:latin typeface="Calibri" panose="020F0502020204030204" pitchFamily="34" charset="0"/>
            <a:cs typeface="Calibri" panose="020F0502020204030204" pitchFamily="34" charset="0"/>
          </a:endParaRPr>
        </a:p>
      </dsp:txBody>
      <dsp:txXfrm>
        <a:off x="45306" y="442295"/>
        <a:ext cx="9736968" cy="837477"/>
      </dsp:txXfrm>
    </dsp:sp>
    <dsp:sp modelId="{F03FF43D-0474-4718-BF5C-95479C952CFC}">
      <dsp:nvSpPr>
        <dsp:cNvPr id="0" name=""/>
        <dsp:cNvSpPr/>
      </dsp:nvSpPr>
      <dsp:spPr>
        <a:xfrm>
          <a:off x="0" y="1422727"/>
          <a:ext cx="982758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02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dirty="0">
              <a:latin typeface="Calibri" panose="020F0502020204030204" pitchFamily="34" charset="0"/>
              <a:cs typeface="Calibri" panose="020F0502020204030204" pitchFamily="34" charset="0"/>
            </a:rPr>
            <a:t>As per our analysis, we observe that MongoDB is better for READ and DELETE operation</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20000"/>
            </a:spcAft>
            <a:buChar char="•"/>
          </a:pPr>
          <a:r>
            <a:rPr lang="en-US" sz="1800" b="0" i="0" kern="1200" baseline="0" dirty="0">
              <a:latin typeface="Calibri" panose="020F0502020204030204" pitchFamily="34" charset="0"/>
              <a:cs typeface="Calibri" panose="020F0502020204030204" pitchFamily="34" charset="0"/>
            </a:rPr>
            <a:t>Execution time for INSERT operation is almost similar for both the databases whereas Cassandra performs better for UPDATE operation</a:t>
          </a:r>
          <a:endParaRPr lang="en-US" sz="1800" kern="1200" dirty="0">
            <a:latin typeface="Calibri" panose="020F0502020204030204" pitchFamily="34" charset="0"/>
            <a:cs typeface="Calibri" panose="020F0502020204030204" pitchFamily="34" charset="0"/>
          </a:endParaRPr>
        </a:p>
      </dsp:txBody>
      <dsp:txXfrm>
        <a:off x="0" y="1422727"/>
        <a:ext cx="9827580" cy="1076400"/>
      </dsp:txXfrm>
    </dsp:sp>
    <dsp:sp modelId="{D05841AD-4049-4CDD-BFA3-E2FE34C49D1F}">
      <dsp:nvSpPr>
        <dsp:cNvPr id="0" name=""/>
        <dsp:cNvSpPr/>
      </dsp:nvSpPr>
      <dsp:spPr>
        <a:xfrm>
          <a:off x="0" y="2401479"/>
          <a:ext cx="9827580" cy="917175"/>
        </a:xfrm>
        <a:prstGeom prst="roundRect">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dirty="0">
              <a:latin typeface="Calibri" panose="020F0502020204030204" pitchFamily="34" charset="0"/>
              <a:cs typeface="Calibri" panose="020F0502020204030204" pitchFamily="34" charset="0"/>
            </a:rPr>
            <a:t>Hypothesis 2 : </a:t>
          </a:r>
          <a:r>
            <a:rPr lang="en-US" sz="2200" b="0" i="0" kern="1200" baseline="0" dirty="0">
              <a:latin typeface="Calibri" panose="020F0502020204030204" pitchFamily="34" charset="0"/>
              <a:cs typeface="Calibri" panose="020F0502020204030204" pitchFamily="34" charset="0"/>
            </a:rPr>
            <a:t>“To test and verify if Cassandra has low update and read latency as compared to MongoDB, when the load increases”</a:t>
          </a:r>
          <a:endParaRPr lang="en-US" sz="2200" kern="1200" dirty="0">
            <a:latin typeface="Calibri" panose="020F0502020204030204" pitchFamily="34" charset="0"/>
            <a:cs typeface="Calibri" panose="020F0502020204030204" pitchFamily="34" charset="0"/>
          </a:endParaRPr>
        </a:p>
      </dsp:txBody>
      <dsp:txXfrm>
        <a:off x="44773" y="2446252"/>
        <a:ext cx="9738034" cy="827629"/>
      </dsp:txXfrm>
    </dsp:sp>
    <dsp:sp modelId="{30BD2399-8AF2-4E94-B313-8B8D579380A3}">
      <dsp:nvSpPr>
        <dsp:cNvPr id="0" name=""/>
        <dsp:cNvSpPr/>
      </dsp:nvSpPr>
      <dsp:spPr>
        <a:xfrm>
          <a:off x="0" y="3405582"/>
          <a:ext cx="982758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02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dirty="0">
              <a:latin typeface="Calibri" panose="020F0502020204030204" pitchFamily="34" charset="0"/>
              <a:cs typeface="Calibri" panose="020F0502020204030204" pitchFamily="34" charset="0"/>
            </a:rPr>
            <a:t>There is not a significant increase in read and write latency for Cassandra as the number of counts increases. However, for MongoDB, the write latency increases significantly with the increase in the number of write counts whereas there was a minimalistic increase in  latency for read operation with the increase in number of counts</a:t>
          </a:r>
          <a:endParaRPr lang="en-US" sz="1800" kern="1200" dirty="0">
            <a:latin typeface="Calibri" panose="020F0502020204030204" pitchFamily="34" charset="0"/>
            <a:cs typeface="Calibri" panose="020F0502020204030204" pitchFamily="34" charset="0"/>
          </a:endParaRPr>
        </a:p>
      </dsp:txBody>
      <dsp:txXfrm>
        <a:off x="0" y="3405582"/>
        <a:ext cx="982758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247037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112178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213161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357268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19099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92460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297776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1933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t>This is the agenda for the presentation today.</a:t>
            </a:r>
          </a:p>
        </p:txBody>
      </p:sp>
    </p:spTree>
    <p:extLst>
      <p:ext uri="{BB962C8B-B14F-4D97-AF65-F5344CB8AC3E}">
        <p14:creationId xmlns:p14="http://schemas.microsoft.com/office/powerpoint/2010/main" val="159602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6" y="2057400"/>
            <a:ext cx="3932241"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2"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88;p1"/>
          <p:cNvSpPr/>
          <p:nvPr/>
        </p:nvSpPr>
        <p:spPr>
          <a:xfrm>
            <a:off x="1523999" y="0"/>
            <a:ext cx="914171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3" name="Google Shape;89;p1"/>
          <p:cNvSpPr/>
          <p:nvPr/>
        </p:nvSpPr>
        <p:spPr>
          <a:xfrm>
            <a:off x="0" y="5045528"/>
            <a:ext cx="12192000" cy="1812472"/>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4" name="Google Shape;90;p1"/>
          <p:cNvSpPr/>
          <p:nvPr/>
        </p:nvSpPr>
        <p:spPr>
          <a:xfrm>
            <a:off x="0" y="-279658"/>
            <a:ext cx="12192001" cy="6219828"/>
          </a:xfrm>
          <a:custGeom>
            <a:avLst/>
            <a:gdLst/>
            <a:ahLst/>
            <a:cxnLst>
              <a:cxn ang="0">
                <a:pos x="wd2" y="hd2"/>
              </a:cxn>
              <a:cxn ang="5400000">
                <a:pos x="wd2" y="hd2"/>
              </a:cxn>
              <a:cxn ang="10800000">
                <a:pos x="wd2" y="hd2"/>
              </a:cxn>
              <a:cxn ang="16200000">
                <a:pos x="wd2" y="hd2"/>
              </a:cxn>
            </a:cxnLst>
            <a:rect l="0" t="0" r="r" b="b"/>
            <a:pathLst>
              <a:path w="21600" h="21600" extrusionOk="0">
                <a:moveTo>
                  <a:pt x="12029" y="21363"/>
                </a:moveTo>
                <a:lnTo>
                  <a:pt x="12027" y="21363"/>
                </a:lnTo>
                <a:cubicBezTo>
                  <a:pt x="12027" y="21364"/>
                  <a:pt x="12027" y="21365"/>
                  <a:pt x="12027" y="21365"/>
                </a:cubicBezTo>
                <a:close/>
                <a:moveTo>
                  <a:pt x="17" y="0"/>
                </a:moveTo>
                <a:lnTo>
                  <a:pt x="21600" y="0"/>
                </a:lnTo>
                <a:lnTo>
                  <a:pt x="21600" y="17730"/>
                </a:lnTo>
                <a:lnTo>
                  <a:pt x="21599" y="17730"/>
                </a:lnTo>
                <a:lnTo>
                  <a:pt x="21600" y="18256"/>
                </a:lnTo>
                <a:lnTo>
                  <a:pt x="21368" y="18392"/>
                </a:lnTo>
                <a:cubicBezTo>
                  <a:pt x="21142" y="18518"/>
                  <a:pt x="20915" y="18638"/>
                  <a:pt x="20687" y="18752"/>
                </a:cubicBezTo>
                <a:cubicBezTo>
                  <a:pt x="19954" y="19125"/>
                  <a:pt x="19214" y="19450"/>
                  <a:pt x="18470" y="19737"/>
                </a:cubicBezTo>
                <a:cubicBezTo>
                  <a:pt x="17881" y="19963"/>
                  <a:pt x="17290" y="20166"/>
                  <a:pt x="16696" y="20345"/>
                </a:cubicBezTo>
                <a:cubicBezTo>
                  <a:pt x="16127" y="20518"/>
                  <a:pt x="15557" y="20673"/>
                  <a:pt x="14985" y="20810"/>
                </a:cubicBezTo>
                <a:cubicBezTo>
                  <a:pt x="14548" y="20915"/>
                  <a:pt x="14109" y="21004"/>
                  <a:pt x="13670" y="21088"/>
                </a:cubicBezTo>
                <a:lnTo>
                  <a:pt x="12316" y="21316"/>
                </a:lnTo>
                <a:lnTo>
                  <a:pt x="12289" y="21323"/>
                </a:lnTo>
                <a:lnTo>
                  <a:pt x="12030" y="21363"/>
                </a:lnTo>
                <a:lnTo>
                  <a:pt x="12047" y="21369"/>
                </a:lnTo>
                <a:cubicBezTo>
                  <a:pt x="12068" y="21371"/>
                  <a:pt x="12089" y="21363"/>
                  <a:pt x="12110" y="21363"/>
                </a:cubicBezTo>
                <a:cubicBezTo>
                  <a:pt x="12139" y="21363"/>
                  <a:pt x="12167" y="21354"/>
                  <a:pt x="12196" y="21353"/>
                </a:cubicBezTo>
                <a:cubicBezTo>
                  <a:pt x="12607" y="21334"/>
                  <a:pt x="13017" y="21292"/>
                  <a:pt x="13427" y="21240"/>
                </a:cubicBezTo>
                <a:cubicBezTo>
                  <a:pt x="14045" y="21162"/>
                  <a:pt x="14662" y="21064"/>
                  <a:pt x="15278" y="20938"/>
                </a:cubicBezTo>
                <a:cubicBezTo>
                  <a:pt x="15785" y="20836"/>
                  <a:pt x="16291" y="20716"/>
                  <a:pt x="16795" y="20577"/>
                </a:cubicBezTo>
                <a:cubicBezTo>
                  <a:pt x="17477" y="20388"/>
                  <a:pt x="18156" y="20163"/>
                  <a:pt x="18831" y="19902"/>
                </a:cubicBezTo>
                <a:cubicBezTo>
                  <a:pt x="19648" y="19586"/>
                  <a:pt x="20457" y="19212"/>
                  <a:pt x="21257" y="18770"/>
                </a:cubicBezTo>
                <a:lnTo>
                  <a:pt x="21600" y="18572"/>
                </a:lnTo>
                <a:lnTo>
                  <a:pt x="21600" y="18762"/>
                </a:lnTo>
                <a:lnTo>
                  <a:pt x="20957" y="19128"/>
                </a:lnTo>
                <a:cubicBezTo>
                  <a:pt x="20436" y="19405"/>
                  <a:pt x="19910" y="19651"/>
                  <a:pt x="19380" y="19873"/>
                </a:cubicBezTo>
                <a:cubicBezTo>
                  <a:pt x="18820" y="20109"/>
                  <a:pt x="18257" y="20317"/>
                  <a:pt x="17691" y="20498"/>
                </a:cubicBezTo>
                <a:cubicBezTo>
                  <a:pt x="17221" y="20649"/>
                  <a:pt x="16749" y="20784"/>
                  <a:pt x="16276" y="20901"/>
                </a:cubicBezTo>
                <a:cubicBezTo>
                  <a:pt x="15917" y="20990"/>
                  <a:pt x="15558" y="21074"/>
                  <a:pt x="15198" y="21143"/>
                </a:cubicBezTo>
                <a:lnTo>
                  <a:pt x="13933" y="21356"/>
                </a:lnTo>
                <a:cubicBezTo>
                  <a:pt x="13385" y="21434"/>
                  <a:pt x="12837" y="21496"/>
                  <a:pt x="12287" y="21535"/>
                </a:cubicBezTo>
                <a:lnTo>
                  <a:pt x="11476" y="21583"/>
                </a:lnTo>
                <a:cubicBezTo>
                  <a:pt x="11408" y="21576"/>
                  <a:pt x="11340" y="21582"/>
                  <a:pt x="11272" y="21600"/>
                </a:cubicBezTo>
                <a:lnTo>
                  <a:pt x="10731" y="21600"/>
                </a:lnTo>
                <a:lnTo>
                  <a:pt x="10591" y="21584"/>
                </a:lnTo>
                <a:lnTo>
                  <a:pt x="9328" y="21458"/>
                </a:lnTo>
                <a:cubicBezTo>
                  <a:pt x="8784" y="21415"/>
                  <a:pt x="8241" y="21344"/>
                  <a:pt x="7700" y="21242"/>
                </a:cubicBezTo>
                <a:lnTo>
                  <a:pt x="5976" y="20900"/>
                </a:lnTo>
                <a:cubicBezTo>
                  <a:pt x="5378" y="20781"/>
                  <a:pt x="4781" y="20643"/>
                  <a:pt x="4185" y="20487"/>
                </a:cubicBezTo>
                <a:cubicBezTo>
                  <a:pt x="3516" y="20313"/>
                  <a:pt x="2849" y="20112"/>
                  <a:pt x="2185" y="19885"/>
                </a:cubicBezTo>
                <a:cubicBezTo>
                  <a:pt x="1492" y="19646"/>
                  <a:pt x="804" y="19374"/>
                  <a:pt x="121" y="19052"/>
                </a:cubicBezTo>
                <a:lnTo>
                  <a:pt x="0" y="18992"/>
                </a:lnTo>
                <a:lnTo>
                  <a:pt x="0" y="18796"/>
                </a:lnTo>
                <a:lnTo>
                  <a:pt x="128" y="18861"/>
                </a:lnTo>
                <a:cubicBezTo>
                  <a:pt x="439" y="19008"/>
                  <a:pt x="751" y="19144"/>
                  <a:pt x="1064" y="19272"/>
                </a:cubicBezTo>
                <a:cubicBezTo>
                  <a:pt x="1751" y="19553"/>
                  <a:pt x="2442" y="19792"/>
                  <a:pt x="3135" y="20002"/>
                </a:cubicBezTo>
                <a:cubicBezTo>
                  <a:pt x="3636" y="20154"/>
                  <a:pt x="4138" y="20293"/>
                  <a:pt x="4630" y="20409"/>
                </a:cubicBezTo>
                <a:cubicBezTo>
                  <a:pt x="4616" y="20418"/>
                  <a:pt x="4597" y="20383"/>
                  <a:pt x="4573" y="20374"/>
                </a:cubicBezTo>
                <a:cubicBezTo>
                  <a:pt x="3698" y="20055"/>
                  <a:pt x="2831" y="19670"/>
                  <a:pt x="1971" y="19218"/>
                </a:cubicBezTo>
                <a:cubicBezTo>
                  <a:pt x="1560" y="19003"/>
                  <a:pt x="1151" y="18772"/>
                  <a:pt x="745" y="18526"/>
                </a:cubicBezTo>
                <a:lnTo>
                  <a:pt x="0" y="18043"/>
                </a:lnTo>
                <a:lnTo>
                  <a:pt x="0" y="0"/>
                </a:lnTo>
                <a:lnTo>
                  <a:pt x="17" y="0"/>
                </a:lnTo>
                <a:close/>
              </a:path>
            </a:pathLst>
          </a:custGeom>
          <a:solidFill>
            <a:srgbClr val="FFFFFF"/>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sp>
        <p:nvSpPr>
          <p:cNvPr id="115" name="Google Shape;92;p1"/>
          <p:cNvSpPr txBox="1"/>
          <p:nvPr/>
        </p:nvSpPr>
        <p:spPr>
          <a:xfrm>
            <a:off x="578734" y="1549646"/>
            <a:ext cx="10787606" cy="954999"/>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sz="2800">
                <a:latin typeface="Calibri Light"/>
                <a:ea typeface="Calibri Light"/>
                <a:cs typeface="Calibri Light"/>
                <a:sym typeface="Calibri Light"/>
              </a:defRPr>
            </a:lvl1pPr>
          </a:lstStyle>
          <a:p>
            <a:r>
              <a:rPr b="1" dirty="0"/>
              <a:t>Comparative Performance Analysis between Cassandra and MongoDB in </a:t>
            </a:r>
            <a:r>
              <a:rPr lang="en-US" b="1" dirty="0"/>
              <a:t>T</a:t>
            </a:r>
            <a:r>
              <a:rPr b="1" dirty="0"/>
              <a:t>racking </a:t>
            </a:r>
            <a:r>
              <a:rPr lang="en-US" b="1" dirty="0"/>
              <a:t>E</a:t>
            </a:r>
            <a:r>
              <a:rPr b="1" dirty="0"/>
              <a:t>fficiency of  NBA Players </a:t>
            </a:r>
          </a:p>
        </p:txBody>
      </p:sp>
      <p:sp>
        <p:nvSpPr>
          <p:cNvPr id="116" name="Google Shape;93;p1"/>
          <p:cNvSpPr txBox="1"/>
          <p:nvPr/>
        </p:nvSpPr>
        <p:spPr>
          <a:xfrm>
            <a:off x="2555800" y="3083411"/>
            <a:ext cx="7078113" cy="2529799"/>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p>
            <a:pPr algn="ctr">
              <a:defRPr sz="2000">
                <a:latin typeface="Calibri Light"/>
                <a:ea typeface="Calibri Light"/>
                <a:cs typeface="Calibri Light"/>
                <a:sym typeface="Calibri Light"/>
              </a:defRPr>
            </a:pPr>
            <a:r>
              <a:rPr b="1" dirty="0"/>
              <a:t>DATA 225 – </a:t>
            </a:r>
            <a:r>
              <a:rPr lang="en-US" b="1" dirty="0"/>
              <a:t>Defense</a:t>
            </a:r>
            <a:r>
              <a:rPr b="1" dirty="0"/>
              <a:t> Presentation</a:t>
            </a:r>
          </a:p>
          <a:p>
            <a:pPr algn="ctr">
              <a:defRPr sz="2000">
                <a:latin typeface="Calibri Light"/>
                <a:ea typeface="Calibri Light"/>
                <a:cs typeface="Calibri Light"/>
                <a:sym typeface="Calibri Light"/>
              </a:defRPr>
            </a:pPr>
            <a:endParaRPr b="1" dirty="0"/>
          </a:p>
          <a:p>
            <a:pPr algn="ctr">
              <a:defRPr sz="2000">
                <a:latin typeface="Calibri Light"/>
                <a:ea typeface="Calibri Light"/>
                <a:cs typeface="Calibri Light"/>
                <a:sym typeface="Calibri Light"/>
              </a:defRPr>
            </a:pPr>
            <a:r>
              <a:rPr b="1" dirty="0"/>
              <a:t>Professor: Ming-Hwa Wang</a:t>
            </a:r>
          </a:p>
          <a:p>
            <a:pPr algn="ctr">
              <a:defRPr sz="2000">
                <a:latin typeface="Calibri Light"/>
                <a:ea typeface="Calibri Light"/>
                <a:cs typeface="Calibri Light"/>
                <a:sym typeface="Calibri Light"/>
              </a:defRPr>
            </a:pPr>
            <a:r>
              <a:rPr b="1" dirty="0"/>
              <a:t>San Jose State University</a:t>
            </a:r>
          </a:p>
          <a:p>
            <a:pPr algn="ctr">
              <a:defRPr sz="2000">
                <a:latin typeface="Calibri Light"/>
                <a:ea typeface="Calibri Light"/>
                <a:cs typeface="Calibri Light"/>
                <a:sym typeface="Calibri Light"/>
              </a:defRPr>
            </a:pPr>
            <a:endParaRPr b="1" dirty="0"/>
          </a:p>
          <a:p>
            <a:pPr algn="ctr">
              <a:defRPr sz="2000">
                <a:latin typeface="Calibri Light"/>
                <a:ea typeface="Calibri Light"/>
                <a:cs typeface="Calibri Light"/>
                <a:sym typeface="Calibri Light"/>
              </a:defRPr>
            </a:pPr>
            <a:r>
              <a:rPr b="1" dirty="0" err="1"/>
              <a:t>Iqra</a:t>
            </a:r>
            <a:r>
              <a:rPr b="1" dirty="0"/>
              <a:t> </a:t>
            </a:r>
            <a:r>
              <a:rPr b="1" dirty="0" err="1"/>
              <a:t>Bismi</a:t>
            </a:r>
            <a:r>
              <a:rPr b="1" dirty="0"/>
              <a:t>, Saniya </a:t>
            </a:r>
            <a:r>
              <a:rPr b="1" dirty="0" err="1"/>
              <a:t>Lande</a:t>
            </a:r>
            <a:r>
              <a:rPr b="1" dirty="0"/>
              <a:t>, Shilpa </a:t>
            </a:r>
            <a:r>
              <a:rPr b="1" dirty="0" err="1"/>
              <a:t>Shivarudraiah</a:t>
            </a:r>
            <a:endParaRPr b="1" dirty="0"/>
          </a:p>
          <a:p>
            <a:pPr algn="ctr">
              <a:defRPr sz="2000">
                <a:latin typeface="Calibri Light"/>
                <a:ea typeface="Calibri Light"/>
                <a:cs typeface="Calibri Light"/>
                <a:sym typeface="Calibri Light"/>
              </a:defRPr>
            </a:pPr>
            <a:endParaRPr b="1" dirty="0"/>
          </a:p>
          <a:p>
            <a:pPr algn="ctr">
              <a:defRPr sz="2000">
                <a:latin typeface="Calibri Light"/>
                <a:ea typeface="Calibri Light"/>
                <a:cs typeface="Calibri Light"/>
                <a:sym typeface="Calibri Light"/>
              </a:defRPr>
            </a:pPr>
            <a:r>
              <a:rPr b="1" dirty="0"/>
              <a:t>(Project Group 4)</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5DC6-9CF1-4132-B74D-23FAAAFCC7CE}"/>
              </a:ext>
            </a:extLst>
          </p:cNvPr>
          <p:cNvSpPr>
            <a:spLocks noGrp="1"/>
          </p:cNvSpPr>
          <p:nvPr>
            <p:ph type="title"/>
          </p:nvPr>
        </p:nvSpPr>
        <p:spPr>
          <a:xfrm>
            <a:off x="941033" y="302305"/>
            <a:ext cx="10315112" cy="1047102"/>
          </a:xfrm>
        </p:spPr>
        <p:txBody>
          <a:bodyPr/>
          <a:lstStyle/>
          <a:p>
            <a:r>
              <a:rPr lang="en-US" b="1" dirty="0"/>
              <a:t>Performance evaluation for NBA Players</a:t>
            </a:r>
          </a:p>
        </p:txBody>
      </p:sp>
      <p:pic>
        <p:nvPicPr>
          <p:cNvPr id="5" name="Picture 4" descr="Graphical user interface, table&#10;&#10;Description automatically generated">
            <a:extLst>
              <a:ext uri="{FF2B5EF4-FFF2-40B4-BE49-F238E27FC236}">
                <a16:creationId xmlns:a16="http://schemas.microsoft.com/office/drawing/2014/main" id="{01F4355D-5D70-5381-DC9F-87610535C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95738"/>
            <a:ext cx="9144000" cy="5271182"/>
          </a:xfrm>
          <a:prstGeom prst="rect">
            <a:avLst/>
          </a:prstGeom>
          <a:ln>
            <a:solidFill>
              <a:schemeClr val="tx1"/>
            </a:solidFill>
          </a:ln>
        </p:spPr>
      </p:pic>
    </p:spTree>
    <p:extLst>
      <p:ext uri="{BB962C8B-B14F-4D97-AF65-F5344CB8AC3E}">
        <p14:creationId xmlns:p14="http://schemas.microsoft.com/office/powerpoint/2010/main" val="57904108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a:t>Defence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Summary &amp; Conclusions</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179900"/>
            <a:ext cx="10515600" cy="5035077"/>
          </a:xfrm>
        </p:spPr>
        <p:txBody>
          <a:bodyPr>
            <a:normAutofit fontScale="92500" lnSpcReduction="20000"/>
          </a:bodyPr>
          <a:lstStyle/>
          <a:p>
            <a:pPr marL="866138" lvl="2" indent="-342900">
              <a:lnSpc>
                <a:spcPct val="100000"/>
              </a:lnSpc>
              <a:spcBef>
                <a:spcPts val="600"/>
              </a:spcBef>
              <a:buFont typeface="Wingdings" panose="05000000000000000000" pitchFamily="2" charset="2"/>
              <a:buChar char="v"/>
            </a:pPr>
            <a:r>
              <a:rPr lang="en-US" sz="2400" b="1" dirty="0"/>
              <a:t>CRUD Operation</a:t>
            </a:r>
          </a:p>
          <a:p>
            <a:pPr marL="866138" lvl="2" indent="-342900">
              <a:lnSpc>
                <a:spcPct val="100000"/>
              </a:lnSpc>
              <a:spcBef>
                <a:spcPts val="600"/>
              </a:spcBef>
            </a:pPr>
            <a:r>
              <a:rPr lang="en-US" sz="2000" dirty="0"/>
              <a:t>MongoDB loads the data faster in comparison to Cassandra</a:t>
            </a:r>
          </a:p>
          <a:p>
            <a:pPr marL="797876" lvl="2" indent="-274638">
              <a:lnSpc>
                <a:spcPct val="100000"/>
              </a:lnSpc>
              <a:spcBef>
                <a:spcPts val="600"/>
              </a:spcBef>
              <a:buFont typeface="Arial" panose="020B0604020202020204" pitchFamily="34" charset="0"/>
              <a:buChar char="•"/>
            </a:pPr>
            <a:r>
              <a:rPr lang="en-US" sz="2000" dirty="0"/>
              <a:t> Except for UPDATE operation, MongoDB is more efficient than Cassandra for READ and DELETE operations. </a:t>
            </a:r>
          </a:p>
          <a:p>
            <a:pPr marL="523238" lvl="2" indent="0">
              <a:lnSpc>
                <a:spcPct val="100000"/>
              </a:lnSpc>
              <a:spcBef>
                <a:spcPts val="600"/>
              </a:spcBef>
              <a:buNone/>
            </a:pPr>
            <a:endParaRPr lang="en-US" sz="2000" dirty="0"/>
          </a:p>
          <a:p>
            <a:pPr marL="866138" lvl="2" indent="-342900">
              <a:lnSpc>
                <a:spcPct val="100000"/>
              </a:lnSpc>
              <a:spcBef>
                <a:spcPts val="600"/>
              </a:spcBef>
              <a:buFont typeface="Wingdings" panose="05000000000000000000" pitchFamily="2" charset="2"/>
              <a:buChar char="v"/>
            </a:pPr>
            <a:r>
              <a:rPr lang="en-US" sz="2400" b="1" dirty="0"/>
              <a:t>Latency</a:t>
            </a:r>
          </a:p>
          <a:p>
            <a:pPr marL="797876" lvl="2" indent="-274638">
              <a:lnSpc>
                <a:spcPct val="100000"/>
              </a:lnSpc>
              <a:spcBef>
                <a:spcPts val="600"/>
              </a:spcBef>
              <a:buFont typeface="Arial" panose="020B0604020202020204" pitchFamily="34" charset="0"/>
              <a:buChar char="•"/>
            </a:pPr>
            <a:r>
              <a:rPr lang="en-US" sz="2000" dirty="0"/>
              <a:t>Cassandra performed much better in terms of latency (lower latency) as the workload increased</a:t>
            </a:r>
          </a:p>
          <a:p>
            <a:pPr marL="797876" lvl="2" indent="-274638">
              <a:lnSpc>
                <a:spcPct val="100000"/>
              </a:lnSpc>
              <a:spcBef>
                <a:spcPts val="600"/>
              </a:spcBef>
              <a:buFont typeface="Arial" panose="020B0604020202020204" pitchFamily="34" charset="0"/>
              <a:buChar char="•"/>
            </a:pPr>
            <a:r>
              <a:rPr lang="en-US" sz="2000" dirty="0"/>
              <a:t>Write latency for MongoDB increased significantly with increase in workload</a:t>
            </a:r>
          </a:p>
          <a:p>
            <a:pPr marL="523238" lvl="2" indent="0">
              <a:lnSpc>
                <a:spcPct val="100000"/>
              </a:lnSpc>
              <a:spcBef>
                <a:spcPts val="600"/>
              </a:spcBef>
              <a:buNone/>
            </a:pPr>
            <a:endParaRPr lang="en-US" sz="2000" dirty="0"/>
          </a:p>
          <a:p>
            <a:pPr marL="866138" lvl="2" indent="-342900">
              <a:lnSpc>
                <a:spcPct val="100000"/>
              </a:lnSpc>
              <a:spcBef>
                <a:spcPts val="600"/>
              </a:spcBef>
              <a:buFont typeface="Wingdings" panose="05000000000000000000" pitchFamily="2" charset="2"/>
              <a:buChar char="v"/>
            </a:pPr>
            <a:r>
              <a:rPr lang="en-US" sz="2400" b="1" dirty="0"/>
              <a:t>Consistency</a:t>
            </a:r>
          </a:p>
          <a:p>
            <a:pPr marL="866138" lvl="2" indent="-342900">
              <a:lnSpc>
                <a:spcPct val="100000"/>
              </a:lnSpc>
              <a:spcBef>
                <a:spcPts val="600"/>
              </a:spcBef>
            </a:pPr>
            <a:r>
              <a:rPr lang="en-US" sz="2000" dirty="0"/>
              <a:t>Cassandra and MongoDB: At consistency level one, the time required for each CRUD operation to be executed is low as compared to the time required for Quorum consistency</a:t>
            </a:r>
          </a:p>
          <a:p>
            <a:pPr marL="523238" lvl="2" indent="0">
              <a:lnSpc>
                <a:spcPct val="100000"/>
              </a:lnSpc>
              <a:spcBef>
                <a:spcPts val="600"/>
              </a:spcBef>
              <a:buNone/>
            </a:pPr>
            <a:endParaRPr lang="en-US" sz="2000" dirty="0"/>
          </a:p>
          <a:p>
            <a:pPr marL="866138" lvl="2" indent="-342900">
              <a:lnSpc>
                <a:spcPct val="100000"/>
              </a:lnSpc>
              <a:spcBef>
                <a:spcPts val="600"/>
              </a:spcBef>
              <a:buFont typeface="Wingdings" panose="05000000000000000000" pitchFamily="2" charset="2"/>
              <a:buChar char="v"/>
            </a:pPr>
            <a:r>
              <a:rPr lang="en-US" sz="2400" b="1" dirty="0"/>
              <a:t>Data Visualization</a:t>
            </a:r>
          </a:p>
          <a:p>
            <a:pPr marL="866138" lvl="2" indent="-342900">
              <a:lnSpc>
                <a:spcPct val="100000"/>
              </a:lnSpc>
              <a:spcBef>
                <a:spcPts val="600"/>
              </a:spcBef>
              <a:buFont typeface="Arial" panose="020B0604020202020204" pitchFamily="34" charset="0"/>
              <a:buChar char="•"/>
            </a:pPr>
            <a:r>
              <a:rPr lang="en-US" sz="2000" dirty="0"/>
              <a:t>Evaluated the performance of the NBA players using the MONGO charts in Atlas</a:t>
            </a:r>
            <a:endParaRPr lang="en-US" sz="2200" dirty="0"/>
          </a:p>
          <a:p>
            <a:pPr marL="866138" lvl="2" indent="-342900">
              <a:lnSpc>
                <a:spcPct val="100000"/>
              </a:lnSpc>
              <a:spcBef>
                <a:spcPts val="600"/>
              </a:spcBef>
              <a:buFont typeface="Arial" panose="020B0604020202020204" pitchFamily="34" charset="0"/>
              <a:buChar char="•"/>
            </a:pPr>
            <a:r>
              <a:rPr lang="en-US" sz="2000" dirty="0"/>
              <a:t>Data analysis using mongo charts is more efficient as data is updated at regular intervals</a:t>
            </a:r>
            <a:endParaRPr lang="en-US" sz="2200" dirty="0"/>
          </a:p>
          <a:p>
            <a:pPr marL="797876" lvl="2" indent="-274638">
              <a:lnSpc>
                <a:spcPct val="100000"/>
              </a:lnSpc>
              <a:spcBef>
                <a:spcPts val="600"/>
              </a:spcBef>
              <a:buFont typeface="Arial" panose="020B0604020202020204" pitchFamily="34" charset="0"/>
              <a:buChar char="•"/>
            </a:pPr>
            <a:endParaRPr lang="en-US" sz="2000" dirty="0"/>
          </a:p>
          <a:p>
            <a:pPr marL="523238" lvl="2" indent="0">
              <a:buNone/>
            </a:pPr>
            <a:endParaRPr lang="en-US" sz="2000" dirty="0"/>
          </a:p>
          <a:p>
            <a:pPr marL="457200" lvl="1" indent="0">
              <a:buNone/>
            </a:pPr>
            <a:endParaRPr lang="en-US" sz="2000"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4450701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Recommendations</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153682"/>
            <a:ext cx="10515600" cy="5023281"/>
          </a:xfrm>
        </p:spPr>
        <p:txBody>
          <a:bodyPr>
            <a:normAutofit/>
          </a:bodyPr>
          <a:lstStyle/>
          <a:p>
            <a:pPr algn="just"/>
            <a:r>
              <a:rPr lang="en-US" sz="2400" dirty="0"/>
              <a:t>More number of read and write operations can be performed to better understand the latency patterns as well as the CRUD operations of Cassandra and MongoDB</a:t>
            </a:r>
          </a:p>
          <a:p>
            <a:pPr algn="just"/>
            <a:r>
              <a:rPr lang="en-US" sz="2400" dirty="0"/>
              <a:t>Analysis can be performed on larger datasets which shall help to get better understanding about performance of both the databases</a:t>
            </a:r>
          </a:p>
          <a:p>
            <a:pPr algn="just"/>
            <a:r>
              <a:rPr lang="en-US" sz="2400" dirty="0"/>
              <a:t>Comparison between Cassandra and MongoDB can be done on real time data such as for on-field game analytics to get better insights of their performance metrics in real time</a:t>
            </a:r>
          </a:p>
          <a:p>
            <a:pPr algn="just"/>
            <a:r>
              <a:rPr lang="en-US" sz="2400" dirty="0"/>
              <a:t>On-field game analytics can make use of Mongo charts for data analysis as the data is updated at regular interval </a:t>
            </a:r>
          </a:p>
          <a:p>
            <a:pPr algn="just"/>
            <a:r>
              <a:rPr lang="en-US" sz="2400" dirty="0"/>
              <a:t>Horizontal scalability can also be measured by increasing the number of nodes</a:t>
            </a:r>
          </a:p>
          <a:p>
            <a:pPr marL="0" indent="0">
              <a:buNone/>
            </a:pPr>
            <a:endParaRPr lang="en-US" sz="1200" dirty="0"/>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232998414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Footer Placeholder 3"/>
          <p:cNvSpPr txBox="1"/>
          <p:nvPr/>
        </p:nvSpPr>
        <p:spPr>
          <a:xfrm>
            <a:off x="4038600" y="645191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416" name="Google Shape;351;p16"/>
          <p:cNvSpPr/>
          <p:nvPr/>
        </p:nvSpPr>
        <p:spPr>
          <a:xfrm flipH="1">
            <a:off x="-2" y="0"/>
            <a:ext cx="6340295" cy="6858000"/>
          </a:xfrm>
          <a:prstGeom prst="rect">
            <a:avLst/>
          </a:prstGeom>
          <a:solidFill>
            <a:srgbClr val="FF863C"/>
          </a:solidFill>
          <a:ln w="12700">
            <a:miter lim="400000"/>
          </a:ln>
        </p:spPr>
        <p:txBody>
          <a:bodyPr lIns="45718" tIns="45718" rIns="45718" bIns="45718" anchor="ctr"/>
          <a:lstStyle/>
          <a:p>
            <a:pPr algn="ctr">
              <a:defRPr>
                <a:solidFill>
                  <a:srgbClr val="FFFFFF"/>
                </a:solidFill>
                <a:latin typeface="Calibri"/>
                <a:ea typeface="Calibri"/>
                <a:cs typeface="Calibri"/>
                <a:sym typeface="Calibri"/>
              </a:defRPr>
            </a:pPr>
            <a:endParaRPr/>
          </a:p>
        </p:txBody>
      </p:sp>
      <p:pic>
        <p:nvPicPr>
          <p:cNvPr id="417" name="Google Shape;352;p16" descr="Google Shape;352;p16"/>
          <p:cNvPicPr>
            <a:picLocks noChangeAspect="1"/>
          </p:cNvPicPr>
          <p:nvPr/>
        </p:nvPicPr>
        <p:blipFill>
          <a:blip r:embed="rId2"/>
          <a:stretch>
            <a:fillRect/>
          </a:stretch>
        </p:blipFill>
        <p:spPr>
          <a:xfrm>
            <a:off x="0" y="0"/>
            <a:ext cx="9803757" cy="6858000"/>
          </a:xfrm>
          <a:prstGeom prst="rect">
            <a:avLst/>
          </a:prstGeom>
          <a:ln w="12700">
            <a:miter lim="400000"/>
          </a:ln>
        </p:spPr>
      </p:pic>
      <p:sp>
        <p:nvSpPr>
          <p:cNvPr id="418" name="Google Shape;353;p16"/>
          <p:cNvSpPr txBox="1">
            <a:spLocks noGrp="1"/>
          </p:cNvSpPr>
          <p:nvPr>
            <p:ph type="title"/>
          </p:nvPr>
        </p:nvSpPr>
        <p:spPr>
          <a:xfrm>
            <a:off x="6340292" y="3071023"/>
            <a:ext cx="3604498" cy="1297117"/>
          </a:xfrm>
          <a:prstGeom prst="rect">
            <a:avLst/>
          </a:prstGeom>
        </p:spPr>
        <p:txBody>
          <a:bodyPr lIns="45699" tIns="45699" rIns="45699" bIns="45699" anchor="t"/>
          <a:lstStyle>
            <a:lvl1pPr>
              <a:defRPr sz="5400"/>
            </a:lvl1pPr>
          </a:lstStyle>
          <a:p>
            <a:r>
              <a:t>Thank you</a:t>
            </a:r>
          </a:p>
        </p:txBody>
      </p:sp>
      <p:sp>
        <p:nvSpPr>
          <p:cNvPr id="419" name="Slide Number Placeholder 2"/>
          <p:cNvSpPr txBox="1">
            <a:spLocks noGrp="1"/>
          </p:cNvSpPr>
          <p:nvPr>
            <p:ph type="sldNum" sz="quarter" idx="4294967295"/>
          </p:nvPr>
        </p:nvSpPr>
        <p:spPr>
          <a:xfrm>
            <a:off x="11089817" y="6519516"/>
            <a:ext cx="263981"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420" name="Google Shape;354;p16"/>
          <p:cNvSpPr/>
          <p:nvPr/>
        </p:nvSpPr>
        <p:spPr>
          <a:xfrm flipH="1">
            <a:off x="-30030" y="581160"/>
            <a:ext cx="4098662" cy="6276843"/>
          </a:xfrm>
          <a:custGeom>
            <a:avLst/>
            <a:gdLst/>
            <a:ahLst/>
            <a:cxnLst>
              <a:cxn ang="0">
                <a:pos x="wd2" y="hd2"/>
              </a:cxn>
              <a:cxn ang="5400000">
                <a:pos x="wd2" y="hd2"/>
              </a:cxn>
              <a:cxn ang="10800000">
                <a:pos x="wd2" y="hd2"/>
              </a:cxn>
              <a:cxn ang="16200000">
                <a:pos x="wd2" y="hd2"/>
              </a:cxn>
            </a:cxnLst>
            <a:rect l="0" t="0" r="r" b="b"/>
            <a:pathLst>
              <a:path w="21600" h="21600" extrusionOk="0">
                <a:moveTo>
                  <a:pt x="13043" y="0"/>
                </a:moveTo>
                <a:cubicBezTo>
                  <a:pt x="16195" y="0"/>
                  <a:pt x="19085" y="973"/>
                  <a:pt x="21340" y="2593"/>
                </a:cubicBezTo>
                <a:lnTo>
                  <a:pt x="21600" y="2799"/>
                </a:lnTo>
                <a:lnTo>
                  <a:pt x="21600" y="19912"/>
                </a:lnTo>
                <a:lnTo>
                  <a:pt x="21340" y="20118"/>
                </a:lnTo>
                <a:cubicBezTo>
                  <a:pt x="20695" y="20581"/>
                  <a:pt x="19999" y="20991"/>
                  <a:pt x="19260" y="21341"/>
                </a:cubicBezTo>
                <a:lnTo>
                  <a:pt x="18643" y="21600"/>
                </a:lnTo>
                <a:lnTo>
                  <a:pt x="7443" y="21600"/>
                </a:lnTo>
                <a:lnTo>
                  <a:pt x="6826" y="21341"/>
                </a:lnTo>
                <a:cubicBezTo>
                  <a:pt x="2760" y="19418"/>
                  <a:pt x="0" y="15668"/>
                  <a:pt x="0" y="11356"/>
                </a:cubicBezTo>
                <a:cubicBezTo>
                  <a:pt x="0" y="5084"/>
                  <a:pt x="5840" y="0"/>
                  <a:pt x="13043" y="0"/>
                </a:cubicBezTo>
                <a:close/>
              </a:path>
            </a:pathLst>
          </a:custGeom>
          <a:solidFill>
            <a:srgbClr val="FFFFFF"/>
          </a:solidFill>
          <a:ln w="12700">
            <a:solidFill>
              <a:srgbClr val="B3C6E7"/>
            </a:solidFill>
            <a:miter/>
          </a:ln>
        </p:spPr>
        <p:txBody>
          <a:bodyPr lIns="45718" tIns="45718" rIns="45718" bIns="45718" anchor="ctr"/>
          <a:lstStyle/>
          <a:p>
            <a:pPr algn="ctr">
              <a:defRPr>
                <a:solidFill>
                  <a:srgbClr val="FFFFFF"/>
                </a:solidFill>
                <a:latin typeface="Calibri"/>
                <a:ea typeface="Calibri"/>
                <a:cs typeface="Calibri"/>
                <a:sym typeface="Calibri"/>
              </a:defRPr>
            </a:pP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grpSp>
        <p:nvGrpSpPr>
          <p:cNvPr id="121" name="Google Shape;127;p2"/>
          <p:cNvGrpSpPr/>
          <p:nvPr/>
        </p:nvGrpSpPr>
        <p:grpSpPr>
          <a:xfrm>
            <a:off x="5709026" y="461452"/>
            <a:ext cx="4588007" cy="671578"/>
            <a:chOff x="-1" y="-1"/>
            <a:chExt cx="4588005" cy="671576"/>
          </a:xfrm>
        </p:grpSpPr>
        <p:sp>
          <p:nvSpPr>
            <p:cNvPr id="119" name="Rounded Rectangle"/>
            <p:cNvSpPr/>
            <p:nvPr/>
          </p:nvSpPr>
          <p:spPr>
            <a:xfrm>
              <a:off x="-1" y="-1"/>
              <a:ext cx="4588005" cy="671576"/>
            </a:xfrm>
            <a:prstGeom prst="roundRect">
              <a:avLst>
                <a:gd name="adj" fmla="val 10000"/>
              </a:avLst>
            </a:prstGeom>
            <a:solidFill>
              <a:srgbClr val="FF863C"/>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endParaRPr/>
            </a:p>
          </p:txBody>
        </p:sp>
        <p:sp>
          <p:nvSpPr>
            <p:cNvPr id="120" name="Introduction"/>
            <p:cNvSpPr txBox="1"/>
            <p:nvPr/>
          </p:nvSpPr>
          <p:spPr>
            <a:xfrm>
              <a:off x="19669" y="89582"/>
              <a:ext cx="454866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Output Generation</a:t>
              </a:r>
              <a:endParaRPr dirty="0"/>
            </a:p>
          </p:txBody>
        </p:sp>
      </p:gr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23" name="TextBox 4"/>
          <p:cNvSpPr txBox="1"/>
          <p:nvPr/>
        </p:nvSpPr>
        <p:spPr>
          <a:xfrm>
            <a:off x="1250977" y="2659557"/>
            <a:ext cx="1929243" cy="739139"/>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defRPr sz="4400">
                <a:latin typeface="Calibri"/>
                <a:ea typeface="Calibri"/>
                <a:cs typeface="Calibri"/>
                <a:sym typeface="Calibri"/>
              </a:defRPr>
            </a:lvl1pPr>
          </a:lstStyle>
          <a:p>
            <a:r>
              <a:rPr dirty="0"/>
              <a:t>Agenda</a:t>
            </a:r>
          </a:p>
        </p:txBody>
      </p:sp>
      <p:grpSp>
        <p:nvGrpSpPr>
          <p:cNvPr id="126" name="Google Shape;127;p2"/>
          <p:cNvGrpSpPr/>
          <p:nvPr/>
        </p:nvGrpSpPr>
        <p:grpSpPr>
          <a:xfrm>
            <a:off x="5683245" y="4118076"/>
            <a:ext cx="4607008" cy="671578"/>
            <a:chOff x="-38673" y="-3"/>
            <a:chExt cx="4607006" cy="671576"/>
          </a:xfrm>
        </p:grpSpPr>
        <p:sp>
          <p:nvSpPr>
            <p:cNvPr id="124" name="Rounded Rectangle"/>
            <p:cNvSpPr/>
            <p:nvPr/>
          </p:nvSpPr>
          <p:spPr>
            <a:xfrm>
              <a:off x="-38673" y="-3"/>
              <a:ext cx="4588005" cy="671576"/>
            </a:xfrm>
            <a:prstGeom prst="roundRect">
              <a:avLst>
                <a:gd name="adj" fmla="val 10000"/>
              </a:avLst>
            </a:prstGeom>
            <a:solidFill>
              <a:srgbClr val="FF863C"/>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endParaRPr/>
            </a:p>
          </p:txBody>
        </p:sp>
        <p:sp>
          <p:nvSpPr>
            <p:cNvPr id="125" name="Methodology"/>
            <p:cNvSpPr txBox="1"/>
            <p:nvPr/>
          </p:nvSpPr>
          <p:spPr>
            <a:xfrm>
              <a:off x="19669" y="89582"/>
              <a:ext cx="454866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Summary Conclusion</a:t>
              </a:r>
              <a:endParaRPr dirty="0"/>
            </a:p>
          </p:txBody>
        </p:sp>
      </p:grpSp>
      <p:grpSp>
        <p:nvGrpSpPr>
          <p:cNvPr id="129" name="Google Shape;127;p2"/>
          <p:cNvGrpSpPr/>
          <p:nvPr/>
        </p:nvGrpSpPr>
        <p:grpSpPr>
          <a:xfrm>
            <a:off x="5683245" y="3203920"/>
            <a:ext cx="4588007" cy="671578"/>
            <a:chOff x="-1" y="-1"/>
            <a:chExt cx="4588005" cy="671576"/>
          </a:xfrm>
        </p:grpSpPr>
        <p:sp>
          <p:nvSpPr>
            <p:cNvPr id="127" name="Rounded Rectangle"/>
            <p:cNvSpPr/>
            <p:nvPr/>
          </p:nvSpPr>
          <p:spPr>
            <a:xfrm>
              <a:off x="-1" y="-1"/>
              <a:ext cx="4588005" cy="671576"/>
            </a:xfrm>
            <a:prstGeom prst="roundRect">
              <a:avLst>
                <a:gd name="adj" fmla="val 10000"/>
              </a:avLst>
            </a:prstGeom>
            <a:solidFill>
              <a:srgbClr val="FF863C"/>
            </a:solidFill>
            <a:ln w="12700" cap="flat">
              <a:noFill/>
              <a:miter lim="400000"/>
            </a:ln>
            <a:effectLst/>
          </p:spPr>
          <p:txBody>
            <a:bodyPr wrap="square" lIns="45718" tIns="45718" rIns="45718" bIns="45718" numCol="1" anchor="ctr">
              <a:noAutofit/>
            </a:bodyPr>
            <a:lstStyle/>
            <a:p>
              <a:pPr>
                <a:defRPr sz="2000">
                  <a:solidFill>
                    <a:srgbClr val="FFFFFF"/>
                  </a:solidFill>
                  <a:latin typeface="Calibri"/>
                  <a:ea typeface="Calibri"/>
                  <a:cs typeface="Calibri"/>
                  <a:sym typeface="Calibri"/>
                </a:defRPr>
              </a:pPr>
              <a:endParaRPr/>
            </a:p>
          </p:txBody>
        </p:sp>
        <p:sp>
          <p:nvSpPr>
            <p:cNvPr id="128" name="Hypothesis"/>
            <p:cNvSpPr txBox="1"/>
            <p:nvPr/>
          </p:nvSpPr>
          <p:spPr>
            <a:xfrm>
              <a:off x="19669" y="89582"/>
              <a:ext cx="454866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Discussion</a:t>
              </a:r>
              <a:endParaRPr dirty="0"/>
            </a:p>
          </p:txBody>
        </p:sp>
      </p:grpSp>
      <p:grpSp>
        <p:nvGrpSpPr>
          <p:cNvPr id="132" name="Google Shape;127;p2"/>
          <p:cNvGrpSpPr/>
          <p:nvPr/>
        </p:nvGrpSpPr>
        <p:grpSpPr>
          <a:xfrm>
            <a:off x="5709026" y="1375608"/>
            <a:ext cx="4588008" cy="671578"/>
            <a:chOff x="-2" y="47738"/>
            <a:chExt cx="4588006" cy="671576"/>
          </a:xfrm>
        </p:grpSpPr>
        <p:sp>
          <p:nvSpPr>
            <p:cNvPr id="130" name="Rounded Rectangle"/>
            <p:cNvSpPr/>
            <p:nvPr/>
          </p:nvSpPr>
          <p:spPr>
            <a:xfrm>
              <a:off x="-1" y="47738"/>
              <a:ext cx="4588005" cy="671576"/>
            </a:xfrm>
            <a:prstGeom prst="roundRect">
              <a:avLst>
                <a:gd name="adj" fmla="val 6553"/>
              </a:avLst>
            </a:prstGeom>
            <a:solidFill>
              <a:srgbClr val="FF863C"/>
            </a:solidFill>
            <a:ln w="12700" cap="flat">
              <a:noFill/>
              <a:miter lim="400000"/>
            </a:ln>
            <a:effectLst/>
          </p:spPr>
          <p:txBody>
            <a:bodyPr wrap="square" lIns="45718" tIns="45718" rIns="45718" bIns="45718" numCol="1" anchor="ctr">
              <a:noAutofit/>
            </a:bodyPr>
            <a:lstStyle/>
            <a:p>
              <a:pPr>
                <a:defRPr sz="2000">
                  <a:solidFill>
                    <a:srgbClr val="FFFFFF"/>
                  </a:solidFill>
                  <a:latin typeface="Calibri"/>
                  <a:ea typeface="Calibri"/>
                  <a:cs typeface="Calibri"/>
                  <a:sym typeface="Calibri"/>
                </a:defRPr>
              </a:pPr>
              <a:endParaRPr/>
            </a:p>
          </p:txBody>
        </p:sp>
        <p:sp>
          <p:nvSpPr>
            <p:cNvPr id="131" name="Theoretical bases and literature review"/>
            <p:cNvSpPr txBox="1"/>
            <p:nvPr/>
          </p:nvSpPr>
          <p:spPr>
            <a:xfrm>
              <a:off x="-2" y="124227"/>
              <a:ext cx="456222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Output Analysis</a:t>
              </a:r>
              <a:endParaRPr dirty="0"/>
            </a:p>
          </p:txBody>
        </p:sp>
      </p:gr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134" name="Slide Number Placeholder 4"/>
          <p:cNvSpPr txBox="1">
            <a:spLocks noGrp="1"/>
          </p:cNvSpPr>
          <p:nvPr>
            <p:ph type="sldNum" sz="quarter" idx="4294967295"/>
          </p:nvPr>
        </p:nvSpPr>
        <p:spPr>
          <a:xfrm>
            <a:off x="11169740" y="6540816"/>
            <a:ext cx="18406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a:p>
        </p:txBody>
      </p:sp>
      <p:grpSp>
        <p:nvGrpSpPr>
          <p:cNvPr id="20" name="Google Shape;127;p2">
            <a:extLst>
              <a:ext uri="{FF2B5EF4-FFF2-40B4-BE49-F238E27FC236}">
                <a16:creationId xmlns:a16="http://schemas.microsoft.com/office/drawing/2014/main" id="{04EF6038-E32A-BFE8-0C9E-DF1FFE2E5A8C}"/>
              </a:ext>
            </a:extLst>
          </p:cNvPr>
          <p:cNvGrpSpPr/>
          <p:nvPr/>
        </p:nvGrpSpPr>
        <p:grpSpPr>
          <a:xfrm>
            <a:off x="5683245" y="5032230"/>
            <a:ext cx="4588007" cy="671578"/>
            <a:chOff x="-1" y="-1"/>
            <a:chExt cx="4588005" cy="671576"/>
          </a:xfrm>
        </p:grpSpPr>
        <p:sp>
          <p:nvSpPr>
            <p:cNvPr id="21" name="Rounded Rectangle">
              <a:extLst>
                <a:ext uri="{FF2B5EF4-FFF2-40B4-BE49-F238E27FC236}">
                  <a16:creationId xmlns:a16="http://schemas.microsoft.com/office/drawing/2014/main" id="{34D4F2A8-0EEF-7B13-0D8A-E48C8E0F5FF8}"/>
                </a:ext>
              </a:extLst>
            </p:cNvPr>
            <p:cNvSpPr/>
            <p:nvPr/>
          </p:nvSpPr>
          <p:spPr>
            <a:xfrm>
              <a:off x="-1" y="-1"/>
              <a:ext cx="4588005" cy="671576"/>
            </a:xfrm>
            <a:prstGeom prst="roundRect">
              <a:avLst>
                <a:gd name="adj" fmla="val 10000"/>
              </a:avLst>
            </a:prstGeom>
            <a:solidFill>
              <a:srgbClr val="FF863C"/>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endParaRPr/>
            </a:p>
          </p:txBody>
        </p:sp>
        <p:sp>
          <p:nvSpPr>
            <p:cNvPr id="22" name="Methodology">
              <a:extLst>
                <a:ext uri="{FF2B5EF4-FFF2-40B4-BE49-F238E27FC236}">
                  <a16:creationId xmlns:a16="http://schemas.microsoft.com/office/drawing/2014/main" id="{4D8D8CA2-4DA4-1446-D385-DCDD81F0E67B}"/>
                </a:ext>
              </a:extLst>
            </p:cNvPr>
            <p:cNvSpPr txBox="1"/>
            <p:nvPr/>
          </p:nvSpPr>
          <p:spPr>
            <a:xfrm>
              <a:off x="19669" y="89582"/>
              <a:ext cx="454866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Recommendation</a:t>
              </a:r>
              <a:endParaRPr dirty="0"/>
            </a:p>
          </p:txBody>
        </p:sp>
      </p:grpSp>
      <p:grpSp>
        <p:nvGrpSpPr>
          <p:cNvPr id="24" name="Google Shape;127;p2">
            <a:extLst>
              <a:ext uri="{FF2B5EF4-FFF2-40B4-BE49-F238E27FC236}">
                <a16:creationId xmlns:a16="http://schemas.microsoft.com/office/drawing/2014/main" id="{6B8C2BDC-9324-AE93-47B1-5E38980914CE}"/>
              </a:ext>
            </a:extLst>
          </p:cNvPr>
          <p:cNvGrpSpPr/>
          <p:nvPr/>
        </p:nvGrpSpPr>
        <p:grpSpPr>
          <a:xfrm>
            <a:off x="5696135" y="2289764"/>
            <a:ext cx="4588007" cy="671578"/>
            <a:chOff x="-1" y="-1"/>
            <a:chExt cx="4588005" cy="671576"/>
          </a:xfrm>
        </p:grpSpPr>
        <p:sp>
          <p:nvSpPr>
            <p:cNvPr id="25" name="Rounded Rectangle">
              <a:extLst>
                <a:ext uri="{FF2B5EF4-FFF2-40B4-BE49-F238E27FC236}">
                  <a16:creationId xmlns:a16="http://schemas.microsoft.com/office/drawing/2014/main" id="{FBD84E95-9070-495E-8C9E-18621567E85A}"/>
                </a:ext>
              </a:extLst>
            </p:cNvPr>
            <p:cNvSpPr/>
            <p:nvPr/>
          </p:nvSpPr>
          <p:spPr>
            <a:xfrm>
              <a:off x="-1" y="-1"/>
              <a:ext cx="4588005" cy="671576"/>
            </a:xfrm>
            <a:prstGeom prst="roundRect">
              <a:avLst>
                <a:gd name="adj" fmla="val 10000"/>
              </a:avLst>
            </a:prstGeom>
            <a:solidFill>
              <a:srgbClr val="FF863C"/>
            </a:solidFill>
            <a:ln w="12700" cap="flat">
              <a:noFill/>
              <a:miter lim="400000"/>
            </a:ln>
            <a:effectLst/>
          </p:spPr>
          <p:txBody>
            <a:bodyPr wrap="square" lIns="45718" tIns="45718" rIns="45718" bIns="45718" numCol="1" anchor="ctr">
              <a:noAutofit/>
            </a:bodyPr>
            <a:lstStyle/>
            <a:p>
              <a:pPr>
                <a:defRPr sz="2000">
                  <a:solidFill>
                    <a:srgbClr val="FFFFFF"/>
                  </a:solidFill>
                  <a:latin typeface="Calibri"/>
                  <a:ea typeface="Calibri"/>
                  <a:cs typeface="Calibri"/>
                  <a:sym typeface="Calibri"/>
                </a:defRPr>
              </a:pPr>
              <a:endParaRPr/>
            </a:p>
          </p:txBody>
        </p:sp>
        <p:sp>
          <p:nvSpPr>
            <p:cNvPr id="26" name="Hypothesis">
              <a:extLst>
                <a:ext uri="{FF2B5EF4-FFF2-40B4-BE49-F238E27FC236}">
                  <a16:creationId xmlns:a16="http://schemas.microsoft.com/office/drawing/2014/main" id="{08CFB0CD-00A2-BD4C-31E5-97304353F252}"/>
                </a:ext>
              </a:extLst>
            </p:cNvPr>
            <p:cNvSpPr txBox="1"/>
            <p:nvPr/>
          </p:nvSpPr>
          <p:spPr>
            <a:xfrm>
              <a:off x="19669" y="89582"/>
              <a:ext cx="4548664" cy="4924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3" tIns="91423" rIns="91423" bIns="91423" numCol="1" anchor="ctr">
              <a:spAutoFit/>
            </a:bodyPr>
            <a:lstStyle>
              <a:lvl1pPr>
                <a:defRPr sz="2000">
                  <a:solidFill>
                    <a:srgbClr val="FFFFFF"/>
                  </a:solidFill>
                  <a:latin typeface="Calibri"/>
                  <a:ea typeface="Calibri"/>
                  <a:cs typeface="Calibri"/>
                  <a:sym typeface="Calibri"/>
                </a:defRPr>
              </a:lvl1pPr>
            </a:lstStyle>
            <a:p>
              <a:r>
                <a:rPr lang="en-US" dirty="0"/>
                <a:t>Compare output against hypothesis</a:t>
              </a:r>
              <a:endParaRPr dirty="0"/>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195" y="131338"/>
            <a:ext cx="10515600" cy="716700"/>
          </a:xfrm>
        </p:spPr>
        <p:txBody>
          <a:bodyPr>
            <a:normAutofit/>
          </a:bodyPr>
          <a:lstStyle/>
          <a:p>
            <a:r>
              <a:rPr lang="en-US" sz="4000" b="1" dirty="0"/>
              <a:t>Output Generation</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a:p>
        </p:txBody>
      </p:sp>
      <p:pic>
        <p:nvPicPr>
          <p:cNvPr id="7" name="Picture 6" descr="Graphical user interface, text&#10;&#10;Description automatically generated">
            <a:extLst>
              <a:ext uri="{FF2B5EF4-FFF2-40B4-BE49-F238E27FC236}">
                <a16:creationId xmlns:a16="http://schemas.microsoft.com/office/drawing/2014/main" id="{6AF9788A-05AC-4AB3-BF19-74AAE6A237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3" r="10218"/>
          <a:stretch/>
        </p:blipFill>
        <p:spPr>
          <a:xfrm>
            <a:off x="408992" y="4017449"/>
            <a:ext cx="3256383" cy="2376848"/>
          </a:xfrm>
          <a:prstGeom prst="rect">
            <a:avLst/>
          </a:prstGeom>
          <a:ln>
            <a:solidFill>
              <a:schemeClr val="tx1"/>
            </a:solidFill>
          </a:ln>
        </p:spPr>
      </p:pic>
      <p:pic>
        <p:nvPicPr>
          <p:cNvPr id="14" name="Picture 13">
            <a:extLst>
              <a:ext uri="{FF2B5EF4-FFF2-40B4-BE49-F238E27FC236}">
                <a16:creationId xmlns:a16="http://schemas.microsoft.com/office/drawing/2014/main" id="{EE8D444E-F749-45C2-A329-FAD537696A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9656" y="3918696"/>
            <a:ext cx="3865606" cy="2451619"/>
          </a:xfrm>
          <a:prstGeom prst="rect">
            <a:avLst/>
          </a:prstGeom>
          <a:noFill/>
          <a:ln w="12700" cmpd="sng">
            <a:solidFill>
              <a:srgbClr val="000000"/>
            </a:solidFill>
            <a:miter lim="800000"/>
            <a:headEnd/>
            <a:tailEnd/>
          </a:ln>
          <a:effectLst/>
        </p:spPr>
      </p:pic>
      <p:pic>
        <p:nvPicPr>
          <p:cNvPr id="16" name="Picture 15">
            <a:extLst>
              <a:ext uri="{FF2B5EF4-FFF2-40B4-BE49-F238E27FC236}">
                <a16:creationId xmlns:a16="http://schemas.microsoft.com/office/drawing/2014/main" id="{D8F4AC7E-EAFA-480B-8619-06207EFBAAB6}"/>
              </a:ext>
            </a:extLst>
          </p:cNvPr>
          <p:cNvPicPr/>
          <p:nvPr/>
        </p:nvPicPr>
        <p:blipFill rotWithShape="1">
          <a:blip r:embed="rId5">
            <a:extLst>
              <a:ext uri="{28A0092B-C50C-407E-A947-70E740481C1C}">
                <a14:useLocalDpi xmlns:a14="http://schemas.microsoft.com/office/drawing/2010/main" val="0"/>
              </a:ext>
            </a:extLst>
          </a:blip>
          <a:srcRect r="46802"/>
          <a:stretch/>
        </p:blipFill>
        <p:spPr bwMode="auto">
          <a:xfrm>
            <a:off x="3882168" y="1536949"/>
            <a:ext cx="3110501" cy="1901515"/>
          </a:xfrm>
          <a:prstGeom prst="rect">
            <a:avLst/>
          </a:prstGeom>
          <a:noFill/>
          <a:ln w="12700" cap="flat"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FCD09F17-48C1-5D4E-7D93-E1A91513BA4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744" r="6995"/>
          <a:stretch/>
        </p:blipFill>
        <p:spPr bwMode="auto">
          <a:xfrm>
            <a:off x="3750906" y="4294902"/>
            <a:ext cx="4020994" cy="1930586"/>
          </a:xfrm>
          <a:prstGeom prst="rect">
            <a:avLst/>
          </a:prstGeom>
          <a:noFill/>
          <a:ln>
            <a:solidFill>
              <a:schemeClr val="tx1"/>
            </a:solid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3896BDC-920E-DEA5-22F2-289FA9E829FE}"/>
              </a:ext>
            </a:extLst>
          </p:cNvPr>
          <p:cNvSpPr txBox="1"/>
          <p:nvPr/>
        </p:nvSpPr>
        <p:spPr>
          <a:xfrm>
            <a:off x="1093236" y="1008380"/>
            <a:ext cx="2233127" cy="307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SQLite DB browser</a:t>
            </a:r>
          </a:p>
        </p:txBody>
      </p:sp>
      <p:pic>
        <p:nvPicPr>
          <p:cNvPr id="18" name="Picture 17">
            <a:extLst>
              <a:ext uri="{FF2B5EF4-FFF2-40B4-BE49-F238E27FC236}">
                <a16:creationId xmlns:a16="http://schemas.microsoft.com/office/drawing/2014/main" id="{58F50959-9874-9226-9016-A92692841E7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676" t="16740" r="6601" b="8826"/>
          <a:stretch/>
        </p:blipFill>
        <p:spPr bwMode="auto">
          <a:xfrm>
            <a:off x="642724" y="1341832"/>
            <a:ext cx="2788920" cy="2269490"/>
          </a:xfrm>
          <a:prstGeom prst="rect">
            <a:avLst/>
          </a:prstGeom>
          <a:noFill/>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F8474737-2D3A-94CD-9F11-A3C18F5A2574}"/>
              </a:ext>
            </a:extLst>
          </p:cNvPr>
          <p:cNvSpPr txBox="1"/>
          <p:nvPr/>
        </p:nvSpPr>
        <p:spPr>
          <a:xfrm>
            <a:off x="6866631" y="1072744"/>
            <a:ext cx="217364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1" dirty="0"/>
              <a:t>Cassandra</a:t>
            </a:r>
            <a:endParaRPr kumimoji="0" lang="en-US" b="1" i="0" u="none" strike="noStrike" cap="none" spc="0" normalizeH="0" baseline="0" dirty="0">
              <a:ln>
                <a:noFill/>
              </a:ln>
              <a:solidFill>
                <a:srgbClr val="000000"/>
              </a:solidFill>
              <a:effectLst/>
              <a:uFillTx/>
              <a:latin typeface="+mj-lt"/>
              <a:ea typeface="+mj-ea"/>
              <a:cs typeface="+mj-cs"/>
              <a:sym typeface="Arial"/>
            </a:endParaRPr>
          </a:p>
        </p:txBody>
      </p:sp>
      <p:sp>
        <p:nvSpPr>
          <p:cNvPr id="20" name="TextBox 19">
            <a:extLst>
              <a:ext uri="{FF2B5EF4-FFF2-40B4-BE49-F238E27FC236}">
                <a16:creationId xmlns:a16="http://schemas.microsoft.com/office/drawing/2014/main" id="{A4FFE828-837D-85F9-DFF6-BC6FF5767315}"/>
              </a:ext>
            </a:extLst>
          </p:cNvPr>
          <p:cNvSpPr txBox="1"/>
          <p:nvPr/>
        </p:nvSpPr>
        <p:spPr>
          <a:xfrm>
            <a:off x="5132766" y="3900337"/>
            <a:ext cx="2233127"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MongoDB</a:t>
            </a:r>
          </a:p>
        </p:txBody>
      </p:sp>
      <p:pic>
        <p:nvPicPr>
          <p:cNvPr id="21" name="Picture 20" descr="Text&#10;&#10;Description automatically generated">
            <a:extLst>
              <a:ext uri="{FF2B5EF4-FFF2-40B4-BE49-F238E27FC236}">
                <a16:creationId xmlns:a16="http://schemas.microsoft.com/office/drawing/2014/main" id="{0D208049-BC30-4464-A4A8-8DFD3CFE076D}"/>
              </a:ext>
            </a:extLst>
          </p:cNvPr>
          <p:cNvPicPr>
            <a:picLocks noChangeAspect="1"/>
          </p:cNvPicPr>
          <p:nvPr/>
        </p:nvPicPr>
        <p:blipFill rotWithShape="1">
          <a:blip r:embed="rId8">
            <a:extLst>
              <a:ext uri="{28A0092B-C50C-407E-A947-70E740481C1C}">
                <a14:useLocalDpi xmlns:a14="http://schemas.microsoft.com/office/drawing/2010/main" val="0"/>
              </a:ext>
            </a:extLst>
          </a:blip>
          <a:srcRect b="27291"/>
          <a:stretch/>
        </p:blipFill>
        <p:spPr bwMode="auto">
          <a:xfrm>
            <a:off x="7109927" y="1536949"/>
            <a:ext cx="4585335" cy="19050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8625019D-F146-7F88-6EF0-3F5C347D7BB7}"/>
              </a:ext>
            </a:extLst>
          </p:cNvPr>
          <p:cNvSpPr/>
          <p:nvPr/>
        </p:nvSpPr>
        <p:spPr>
          <a:xfrm>
            <a:off x="3787448" y="935705"/>
            <a:ext cx="8025107" cy="2691483"/>
          </a:xfrm>
          <a:prstGeom prst="rect">
            <a:avLst/>
          </a:prstGeom>
          <a:noFill/>
          <a:ln w="28575"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23" name="Rectangle 22">
            <a:extLst>
              <a:ext uri="{FF2B5EF4-FFF2-40B4-BE49-F238E27FC236}">
                <a16:creationId xmlns:a16="http://schemas.microsoft.com/office/drawing/2014/main" id="{FE260DA6-6592-304D-124F-190733936657}"/>
              </a:ext>
            </a:extLst>
          </p:cNvPr>
          <p:cNvSpPr/>
          <p:nvPr/>
        </p:nvSpPr>
        <p:spPr>
          <a:xfrm>
            <a:off x="286920" y="935705"/>
            <a:ext cx="3280600" cy="2691483"/>
          </a:xfrm>
          <a:prstGeom prst="rect">
            <a:avLst/>
          </a:prstGeom>
          <a:noFill/>
          <a:ln w="28575"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24" name="Rectangle 23">
            <a:extLst>
              <a:ext uri="{FF2B5EF4-FFF2-40B4-BE49-F238E27FC236}">
                <a16:creationId xmlns:a16="http://schemas.microsoft.com/office/drawing/2014/main" id="{66DFE0F6-B98C-9060-707B-034779EA6224}"/>
              </a:ext>
            </a:extLst>
          </p:cNvPr>
          <p:cNvSpPr/>
          <p:nvPr/>
        </p:nvSpPr>
        <p:spPr>
          <a:xfrm>
            <a:off x="286918" y="3875101"/>
            <a:ext cx="11628273" cy="2691483"/>
          </a:xfrm>
          <a:prstGeom prst="rect">
            <a:avLst/>
          </a:prstGeom>
          <a:noFill/>
          <a:ln w="28575" cap="flat">
            <a:solidFill>
              <a:schemeClr val="accent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6704477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Output Analysis &amp; Discussion</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1100233"/>
          </a:xfrm>
        </p:spPr>
        <p:txBody>
          <a:bodyPr/>
          <a:lstStyle/>
          <a:p>
            <a:pPr marL="0" indent="0">
              <a:buNone/>
            </a:pPr>
            <a:r>
              <a:rPr lang="en-US" b="1" dirty="0"/>
              <a:t>Comparison of data loading time</a:t>
            </a:r>
          </a:p>
          <a:p>
            <a:r>
              <a:rPr lang="en-US" sz="2000" dirty="0"/>
              <a:t>The execution time required for loading data for both the databases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4</a:t>
            </a:fld>
            <a:endParaRPr/>
          </a:p>
        </p:txBody>
      </p:sp>
      <p:graphicFrame>
        <p:nvGraphicFramePr>
          <p:cNvPr id="6" name="Table 6">
            <a:extLst>
              <a:ext uri="{FF2B5EF4-FFF2-40B4-BE49-F238E27FC236}">
                <a16:creationId xmlns:a16="http://schemas.microsoft.com/office/drawing/2014/main" id="{B3F3C920-56FD-EE6D-8BFC-173B005E4BE4}"/>
              </a:ext>
            </a:extLst>
          </p:cNvPr>
          <p:cNvGraphicFramePr>
            <a:graphicFrameLocks noGrp="1"/>
          </p:cNvGraphicFramePr>
          <p:nvPr>
            <p:extLst>
              <p:ext uri="{D42A27DB-BD31-4B8C-83A1-F6EECF244321}">
                <p14:modId xmlns:p14="http://schemas.microsoft.com/office/powerpoint/2010/main" val="4010889356"/>
              </p:ext>
            </p:extLst>
          </p:nvPr>
        </p:nvGraphicFramePr>
        <p:xfrm>
          <a:off x="181233" y="2619632"/>
          <a:ext cx="5079616" cy="2979620"/>
        </p:xfrm>
        <a:graphic>
          <a:graphicData uri="http://schemas.openxmlformats.org/drawingml/2006/table">
            <a:tbl>
              <a:tblPr firstRow="1" bandRow="1">
                <a:tableStyleId>{4C3C2611-4C71-4FC5-86AE-919BDF0F9419}</a:tableStyleId>
              </a:tblPr>
              <a:tblGrid>
                <a:gridCol w="1576546">
                  <a:extLst>
                    <a:ext uri="{9D8B030D-6E8A-4147-A177-3AD203B41FA5}">
                      <a16:colId xmlns:a16="http://schemas.microsoft.com/office/drawing/2014/main" val="2277392405"/>
                    </a:ext>
                  </a:extLst>
                </a:gridCol>
                <a:gridCol w="878889">
                  <a:extLst>
                    <a:ext uri="{9D8B030D-6E8A-4147-A177-3AD203B41FA5}">
                      <a16:colId xmlns:a16="http://schemas.microsoft.com/office/drawing/2014/main" val="1757847120"/>
                    </a:ext>
                  </a:extLst>
                </a:gridCol>
                <a:gridCol w="1558599">
                  <a:extLst>
                    <a:ext uri="{9D8B030D-6E8A-4147-A177-3AD203B41FA5}">
                      <a16:colId xmlns:a16="http://schemas.microsoft.com/office/drawing/2014/main" val="2414824428"/>
                    </a:ext>
                  </a:extLst>
                </a:gridCol>
                <a:gridCol w="1065582">
                  <a:extLst>
                    <a:ext uri="{9D8B030D-6E8A-4147-A177-3AD203B41FA5}">
                      <a16:colId xmlns:a16="http://schemas.microsoft.com/office/drawing/2014/main" val="2722001912"/>
                    </a:ext>
                  </a:extLst>
                </a:gridCol>
              </a:tblGrid>
              <a:tr h="584885">
                <a:tc>
                  <a:txBody>
                    <a:bodyPr/>
                    <a:lstStyle/>
                    <a:p>
                      <a:pPr algn="ctr"/>
                      <a:r>
                        <a:rPr lang="en-US" sz="1200" dirty="0"/>
                        <a:t>Data Loading</a:t>
                      </a:r>
                    </a:p>
                  </a:txBody>
                  <a:tcPr anchor="ctr"/>
                </a:tc>
                <a:tc>
                  <a:txBody>
                    <a:bodyPr/>
                    <a:lstStyle/>
                    <a:p>
                      <a:pPr algn="ctr"/>
                      <a:r>
                        <a:rPr lang="en-US" sz="1200" dirty="0"/>
                        <a:t>Number of Records</a:t>
                      </a:r>
                    </a:p>
                  </a:txBody>
                  <a:tcPr anchor="ctr"/>
                </a:tc>
                <a:tc>
                  <a:txBody>
                    <a:bodyPr/>
                    <a:lstStyle/>
                    <a:p>
                      <a:pPr algn="ctr"/>
                      <a:r>
                        <a:rPr lang="en-US" sz="1200" dirty="0"/>
                        <a:t>Cassandra (ms)</a:t>
                      </a:r>
                    </a:p>
                  </a:txBody>
                  <a:tcPr anchor="ctr"/>
                </a:tc>
                <a:tc>
                  <a:txBody>
                    <a:bodyPr/>
                    <a:lstStyle/>
                    <a:p>
                      <a:pPr algn="ctr"/>
                      <a:r>
                        <a:rPr lang="en-US" sz="1200" dirty="0"/>
                        <a:t>MongoDB (ms)</a:t>
                      </a:r>
                    </a:p>
                  </a:txBody>
                  <a:tcPr anchor="ctr"/>
                </a:tc>
                <a:extLst>
                  <a:ext uri="{0D108BD9-81ED-4DB2-BD59-A6C34878D82A}">
                    <a16:rowId xmlns:a16="http://schemas.microsoft.com/office/drawing/2014/main" val="3593898451"/>
                  </a:ext>
                </a:extLst>
              </a:tr>
              <a:tr h="584885">
                <a:tc>
                  <a:txBody>
                    <a:bodyPr/>
                    <a:lstStyle/>
                    <a:p>
                      <a:pPr algn="ctr"/>
                      <a:r>
                        <a:rPr lang="en-US" sz="1200" dirty="0"/>
                        <a:t>Team_analysis</a:t>
                      </a:r>
                    </a:p>
                  </a:txBody>
                  <a:tcPr anchor="ctr"/>
                </a:tc>
                <a:tc>
                  <a:txBody>
                    <a:bodyPr/>
                    <a:lstStyle/>
                    <a:p>
                      <a:pPr algn="ctr"/>
                      <a:r>
                        <a:rPr lang="en-US" sz="1200" dirty="0"/>
                        <a:t>29</a:t>
                      </a:r>
                    </a:p>
                  </a:txBody>
                  <a:tcPr anchor="ctr"/>
                </a:tc>
                <a:tc>
                  <a:txBody>
                    <a:bodyPr/>
                    <a:lstStyle/>
                    <a:p>
                      <a:pPr algn="ctr"/>
                      <a:r>
                        <a:rPr lang="en-US" sz="1200" dirty="0"/>
                        <a:t>398</a:t>
                      </a:r>
                    </a:p>
                  </a:txBody>
                  <a:tcPr anchor="ctr"/>
                </a:tc>
                <a:tc>
                  <a:txBody>
                    <a:bodyPr/>
                    <a:lstStyle/>
                    <a:p>
                      <a:pPr algn="ctr"/>
                      <a:r>
                        <a:rPr lang="en-US" sz="1200" dirty="0"/>
                        <a:t>1</a:t>
                      </a:r>
                    </a:p>
                  </a:txBody>
                  <a:tcPr anchor="ctr"/>
                </a:tc>
                <a:extLst>
                  <a:ext uri="{0D108BD9-81ED-4DB2-BD59-A6C34878D82A}">
                    <a16:rowId xmlns:a16="http://schemas.microsoft.com/office/drawing/2014/main" val="2936217537"/>
                  </a:ext>
                </a:extLst>
              </a:tr>
              <a:tr h="584885">
                <a:tc>
                  <a:txBody>
                    <a:bodyPr/>
                    <a:lstStyle/>
                    <a:p>
                      <a:pPr algn="ctr"/>
                      <a:r>
                        <a:rPr lang="en-US" sz="1200" dirty="0"/>
                        <a:t>Player_analysis</a:t>
                      </a:r>
                    </a:p>
                  </a:txBody>
                  <a:tcPr anchor="ctr"/>
                </a:tc>
                <a:tc>
                  <a:txBody>
                    <a:bodyPr/>
                    <a:lstStyle/>
                    <a:p>
                      <a:pPr algn="ctr"/>
                      <a:r>
                        <a:rPr lang="en-US" sz="1200" dirty="0"/>
                        <a:t>394</a:t>
                      </a:r>
                    </a:p>
                  </a:txBody>
                  <a:tcPr anchor="ctr"/>
                </a:tc>
                <a:tc>
                  <a:txBody>
                    <a:bodyPr/>
                    <a:lstStyle/>
                    <a:p>
                      <a:pPr algn="ctr"/>
                      <a:r>
                        <a:rPr lang="en-US" sz="1200" dirty="0"/>
                        <a:t>659</a:t>
                      </a:r>
                    </a:p>
                  </a:txBody>
                  <a:tcPr anchor="ctr"/>
                </a:tc>
                <a:tc>
                  <a:txBody>
                    <a:bodyPr/>
                    <a:lstStyle/>
                    <a:p>
                      <a:pPr algn="ctr"/>
                      <a:r>
                        <a:rPr lang="en-US" sz="1200" dirty="0"/>
                        <a:t>0</a:t>
                      </a:r>
                    </a:p>
                  </a:txBody>
                  <a:tcPr anchor="ctr"/>
                </a:tc>
                <a:extLst>
                  <a:ext uri="{0D108BD9-81ED-4DB2-BD59-A6C34878D82A}">
                    <a16:rowId xmlns:a16="http://schemas.microsoft.com/office/drawing/2014/main" val="2843438567"/>
                  </a:ext>
                </a:extLst>
              </a:tr>
              <a:tr h="584885">
                <a:tc>
                  <a:txBody>
                    <a:bodyPr/>
                    <a:lstStyle/>
                    <a:p>
                      <a:pPr algn="ctr"/>
                      <a:r>
                        <a:rPr lang="en-US" sz="1200" dirty="0"/>
                        <a:t>Game_analysis</a:t>
                      </a:r>
                    </a:p>
                  </a:txBody>
                  <a:tcPr anchor="ctr"/>
                </a:tc>
                <a:tc>
                  <a:txBody>
                    <a:bodyPr/>
                    <a:lstStyle/>
                    <a:p>
                      <a:pPr algn="ctr"/>
                      <a:r>
                        <a:rPr lang="en-US" sz="1200" dirty="0"/>
                        <a:t>2720</a:t>
                      </a:r>
                    </a:p>
                  </a:txBody>
                  <a:tcPr anchor="ctr"/>
                </a:tc>
                <a:tc>
                  <a:txBody>
                    <a:bodyPr/>
                    <a:lstStyle/>
                    <a:p>
                      <a:pPr algn="ctr"/>
                      <a:r>
                        <a:rPr lang="en-US" sz="1200" dirty="0"/>
                        <a:t>4275</a:t>
                      </a:r>
                    </a:p>
                  </a:txBody>
                  <a:tcPr anchor="ctr"/>
                </a:tc>
                <a:tc>
                  <a:txBody>
                    <a:bodyPr/>
                    <a:lstStyle/>
                    <a:p>
                      <a:pPr algn="ctr"/>
                      <a:r>
                        <a:rPr lang="en-US" sz="1200" dirty="0"/>
                        <a:t>4</a:t>
                      </a:r>
                    </a:p>
                  </a:txBody>
                  <a:tcPr anchor="ctr"/>
                </a:tc>
                <a:extLst>
                  <a:ext uri="{0D108BD9-81ED-4DB2-BD59-A6C34878D82A}">
                    <a16:rowId xmlns:a16="http://schemas.microsoft.com/office/drawing/2014/main" val="1172043213"/>
                  </a:ext>
                </a:extLst>
              </a:tr>
              <a:tr h="584885">
                <a:tc>
                  <a:txBody>
                    <a:bodyPr/>
                    <a:lstStyle/>
                    <a:p>
                      <a:pPr algn="ctr"/>
                      <a:r>
                        <a:rPr lang="en-US" sz="1200" dirty="0"/>
                        <a:t>Basketball_analysis</a:t>
                      </a:r>
                    </a:p>
                  </a:txBody>
                  <a:tcPr anchor="ctr"/>
                </a:tc>
                <a:tc>
                  <a:txBody>
                    <a:bodyPr/>
                    <a:lstStyle/>
                    <a:p>
                      <a:pPr algn="ctr"/>
                      <a:r>
                        <a:rPr lang="en-US" sz="1200" dirty="0"/>
                        <a:t>34567</a:t>
                      </a:r>
                    </a:p>
                  </a:txBody>
                  <a:tcPr anchor="ctr"/>
                </a:tc>
                <a:tc>
                  <a:txBody>
                    <a:bodyPr/>
                    <a:lstStyle/>
                    <a:p>
                      <a:pPr algn="ctr"/>
                      <a:r>
                        <a:rPr lang="en-US" sz="1200" dirty="0"/>
                        <a:t>103549</a:t>
                      </a:r>
                    </a:p>
                  </a:txBody>
                  <a:tcPr anchor="ctr"/>
                </a:tc>
                <a:tc>
                  <a:txBody>
                    <a:bodyPr/>
                    <a:lstStyle/>
                    <a:p>
                      <a:pPr algn="ctr"/>
                      <a:r>
                        <a:rPr lang="en-US" sz="1200" dirty="0"/>
                        <a:t>26</a:t>
                      </a:r>
                    </a:p>
                  </a:txBody>
                  <a:tcPr anchor="ctr"/>
                </a:tc>
                <a:extLst>
                  <a:ext uri="{0D108BD9-81ED-4DB2-BD59-A6C34878D82A}">
                    <a16:rowId xmlns:a16="http://schemas.microsoft.com/office/drawing/2014/main" val="1398409768"/>
                  </a:ext>
                </a:extLst>
              </a:tr>
            </a:tbl>
          </a:graphicData>
        </a:graphic>
      </p:graphicFrame>
      <p:graphicFrame>
        <p:nvGraphicFramePr>
          <p:cNvPr id="13" name="Chart 12">
            <a:extLst>
              <a:ext uri="{FF2B5EF4-FFF2-40B4-BE49-F238E27FC236}">
                <a16:creationId xmlns:a16="http://schemas.microsoft.com/office/drawing/2014/main" id="{A385CA83-A57E-9F3C-386C-5B25FCD57082}"/>
              </a:ext>
            </a:extLst>
          </p:cNvPr>
          <p:cNvGraphicFramePr>
            <a:graphicFrameLocks/>
          </p:cNvGraphicFramePr>
          <p:nvPr>
            <p:extLst>
              <p:ext uri="{D42A27DB-BD31-4B8C-83A1-F6EECF244321}">
                <p14:modId xmlns:p14="http://schemas.microsoft.com/office/powerpoint/2010/main" val="3652702696"/>
              </p:ext>
            </p:extLst>
          </p:nvPr>
        </p:nvGraphicFramePr>
        <p:xfrm>
          <a:off x="5563674" y="2109398"/>
          <a:ext cx="5790126" cy="37762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2314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Output Analysis &amp; Discussion</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1100233"/>
          </a:xfrm>
        </p:spPr>
        <p:txBody>
          <a:bodyPr>
            <a:normAutofit/>
          </a:bodyPr>
          <a:lstStyle/>
          <a:p>
            <a:pPr marL="0" indent="0">
              <a:buNone/>
            </a:pPr>
            <a:r>
              <a:rPr lang="en-US" b="1" dirty="0"/>
              <a:t>Comparison of execution time for various CRUD operations</a:t>
            </a:r>
          </a:p>
          <a:p>
            <a:r>
              <a:rPr lang="en-US" sz="2000" dirty="0"/>
              <a:t>The time taken for various CRUD operations for both the databases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a:p>
        </p:txBody>
      </p:sp>
      <p:graphicFrame>
        <p:nvGraphicFramePr>
          <p:cNvPr id="6" name="Table 6">
            <a:extLst>
              <a:ext uri="{FF2B5EF4-FFF2-40B4-BE49-F238E27FC236}">
                <a16:creationId xmlns:a16="http://schemas.microsoft.com/office/drawing/2014/main" id="{B3F3C920-56FD-EE6D-8BFC-173B005E4BE4}"/>
              </a:ext>
            </a:extLst>
          </p:cNvPr>
          <p:cNvGraphicFramePr>
            <a:graphicFrameLocks noGrp="1"/>
          </p:cNvGraphicFramePr>
          <p:nvPr>
            <p:extLst>
              <p:ext uri="{D42A27DB-BD31-4B8C-83A1-F6EECF244321}">
                <p14:modId xmlns:p14="http://schemas.microsoft.com/office/powerpoint/2010/main" val="3456191189"/>
              </p:ext>
            </p:extLst>
          </p:nvPr>
        </p:nvGraphicFramePr>
        <p:xfrm>
          <a:off x="607379" y="2713567"/>
          <a:ext cx="4570929" cy="2692396"/>
        </p:xfrm>
        <a:graphic>
          <a:graphicData uri="http://schemas.openxmlformats.org/drawingml/2006/table">
            <a:tbl>
              <a:tblPr firstRow="1" bandRow="1">
                <a:tableStyleId>{4C3C2611-4C71-4FC5-86AE-919BDF0F9419}</a:tableStyleId>
              </a:tblPr>
              <a:tblGrid>
                <a:gridCol w="1752600">
                  <a:extLst>
                    <a:ext uri="{9D8B030D-6E8A-4147-A177-3AD203B41FA5}">
                      <a16:colId xmlns:a16="http://schemas.microsoft.com/office/drawing/2014/main" val="2277392405"/>
                    </a:ext>
                  </a:extLst>
                </a:gridCol>
                <a:gridCol w="1491803">
                  <a:extLst>
                    <a:ext uri="{9D8B030D-6E8A-4147-A177-3AD203B41FA5}">
                      <a16:colId xmlns:a16="http://schemas.microsoft.com/office/drawing/2014/main" val="2414824428"/>
                    </a:ext>
                  </a:extLst>
                </a:gridCol>
                <a:gridCol w="1326526">
                  <a:extLst>
                    <a:ext uri="{9D8B030D-6E8A-4147-A177-3AD203B41FA5}">
                      <a16:colId xmlns:a16="http://schemas.microsoft.com/office/drawing/2014/main" val="2722001912"/>
                    </a:ext>
                  </a:extLst>
                </a:gridCol>
              </a:tblGrid>
              <a:tr h="515004">
                <a:tc>
                  <a:txBody>
                    <a:bodyPr/>
                    <a:lstStyle/>
                    <a:p>
                      <a:pPr algn="ctr"/>
                      <a:r>
                        <a:rPr lang="en-US" sz="1400" dirty="0"/>
                        <a:t>CRUD Operations</a:t>
                      </a:r>
                    </a:p>
                  </a:txBody>
                  <a:tcPr anchor="ctr"/>
                </a:tc>
                <a:tc>
                  <a:txBody>
                    <a:bodyPr/>
                    <a:lstStyle/>
                    <a:p>
                      <a:pPr algn="ctr"/>
                      <a:r>
                        <a:rPr lang="en-US" sz="1400" dirty="0"/>
                        <a:t>Cassandra (ms)</a:t>
                      </a:r>
                    </a:p>
                  </a:txBody>
                  <a:tcPr anchor="ctr"/>
                </a:tc>
                <a:tc>
                  <a:txBody>
                    <a:bodyPr/>
                    <a:lstStyle/>
                    <a:p>
                      <a:pPr algn="ctr"/>
                      <a:r>
                        <a:rPr lang="en-US" sz="1400" dirty="0"/>
                        <a:t>MongoDB (ms)</a:t>
                      </a:r>
                    </a:p>
                  </a:txBody>
                  <a:tcPr anchor="ctr"/>
                </a:tc>
                <a:extLst>
                  <a:ext uri="{0D108BD9-81ED-4DB2-BD59-A6C34878D82A}">
                    <a16:rowId xmlns:a16="http://schemas.microsoft.com/office/drawing/2014/main" val="3593898451"/>
                  </a:ext>
                </a:extLst>
              </a:tr>
              <a:tr h="543559">
                <a:tc>
                  <a:txBody>
                    <a:bodyPr/>
                    <a:lstStyle/>
                    <a:p>
                      <a:pPr algn="ctr"/>
                      <a:r>
                        <a:rPr lang="en-US" sz="1400" dirty="0"/>
                        <a:t>Insert</a:t>
                      </a:r>
                    </a:p>
                  </a:txBody>
                  <a:tcPr anchor="ctr"/>
                </a:tc>
                <a:tc>
                  <a:txBody>
                    <a:bodyPr/>
                    <a:lstStyle/>
                    <a:p>
                      <a:pPr algn="ctr"/>
                      <a:r>
                        <a:rPr lang="en-US" sz="1400" dirty="0"/>
                        <a:t>41.616</a:t>
                      </a:r>
                    </a:p>
                  </a:txBody>
                  <a:tcPr anchor="ctr"/>
                </a:tc>
                <a:tc>
                  <a:txBody>
                    <a:bodyPr/>
                    <a:lstStyle/>
                    <a:p>
                      <a:pPr algn="ctr"/>
                      <a:r>
                        <a:rPr lang="en-US" sz="1400" dirty="0"/>
                        <a:t>42</a:t>
                      </a:r>
                    </a:p>
                  </a:txBody>
                  <a:tcPr anchor="ctr"/>
                </a:tc>
                <a:extLst>
                  <a:ext uri="{0D108BD9-81ED-4DB2-BD59-A6C34878D82A}">
                    <a16:rowId xmlns:a16="http://schemas.microsoft.com/office/drawing/2014/main" val="2936217537"/>
                  </a:ext>
                </a:extLst>
              </a:tr>
              <a:tr h="543559">
                <a:tc>
                  <a:txBody>
                    <a:bodyPr/>
                    <a:lstStyle/>
                    <a:p>
                      <a:pPr algn="ctr"/>
                      <a:r>
                        <a:rPr lang="en-US" sz="1400" dirty="0"/>
                        <a:t>Read</a:t>
                      </a:r>
                    </a:p>
                  </a:txBody>
                  <a:tcPr anchor="ctr"/>
                </a:tc>
                <a:tc>
                  <a:txBody>
                    <a:bodyPr/>
                    <a:lstStyle/>
                    <a:p>
                      <a:pPr algn="ctr"/>
                      <a:r>
                        <a:rPr lang="en-US" sz="1400" dirty="0"/>
                        <a:t>15.403</a:t>
                      </a:r>
                    </a:p>
                  </a:txBody>
                  <a:tcPr anchor="ctr"/>
                </a:tc>
                <a:tc>
                  <a:txBody>
                    <a:bodyPr/>
                    <a:lstStyle/>
                    <a:p>
                      <a:pPr algn="ctr"/>
                      <a:r>
                        <a:rPr lang="en-US" sz="1400" dirty="0"/>
                        <a:t>7</a:t>
                      </a:r>
                    </a:p>
                  </a:txBody>
                  <a:tcPr anchor="ctr"/>
                </a:tc>
                <a:extLst>
                  <a:ext uri="{0D108BD9-81ED-4DB2-BD59-A6C34878D82A}">
                    <a16:rowId xmlns:a16="http://schemas.microsoft.com/office/drawing/2014/main" val="2843438567"/>
                  </a:ext>
                </a:extLst>
              </a:tr>
              <a:tr h="543559">
                <a:tc>
                  <a:txBody>
                    <a:bodyPr/>
                    <a:lstStyle/>
                    <a:p>
                      <a:pPr algn="ctr"/>
                      <a:r>
                        <a:rPr lang="en-US" sz="1400" dirty="0"/>
                        <a:t>Update</a:t>
                      </a:r>
                    </a:p>
                  </a:txBody>
                  <a:tcPr anchor="ctr"/>
                </a:tc>
                <a:tc>
                  <a:txBody>
                    <a:bodyPr/>
                    <a:lstStyle/>
                    <a:p>
                      <a:pPr algn="ctr"/>
                      <a:r>
                        <a:rPr lang="en-US" sz="1400" dirty="0"/>
                        <a:t>54.020</a:t>
                      </a:r>
                    </a:p>
                  </a:txBody>
                  <a:tcPr anchor="ctr"/>
                </a:tc>
                <a:tc>
                  <a:txBody>
                    <a:bodyPr/>
                    <a:lstStyle/>
                    <a:p>
                      <a:pPr algn="ctr"/>
                      <a:r>
                        <a:rPr lang="en-US" sz="1400" dirty="0"/>
                        <a:t>63</a:t>
                      </a:r>
                    </a:p>
                  </a:txBody>
                  <a:tcPr anchor="ctr"/>
                </a:tc>
                <a:extLst>
                  <a:ext uri="{0D108BD9-81ED-4DB2-BD59-A6C34878D82A}">
                    <a16:rowId xmlns:a16="http://schemas.microsoft.com/office/drawing/2014/main" val="1172043213"/>
                  </a:ext>
                </a:extLst>
              </a:tr>
              <a:tr h="543559">
                <a:tc>
                  <a:txBody>
                    <a:bodyPr/>
                    <a:lstStyle/>
                    <a:p>
                      <a:pPr algn="ctr"/>
                      <a:r>
                        <a:rPr lang="en-US" sz="1400" dirty="0"/>
                        <a:t>Delete</a:t>
                      </a:r>
                    </a:p>
                  </a:txBody>
                  <a:tcPr anchor="ctr"/>
                </a:tc>
                <a:tc>
                  <a:txBody>
                    <a:bodyPr/>
                    <a:lstStyle/>
                    <a:p>
                      <a:pPr algn="ctr"/>
                      <a:r>
                        <a:rPr lang="en-US" sz="1400" dirty="0"/>
                        <a:t>33.122</a:t>
                      </a:r>
                    </a:p>
                  </a:txBody>
                  <a:tcPr anchor="ctr"/>
                </a:tc>
                <a:tc>
                  <a:txBody>
                    <a:bodyPr/>
                    <a:lstStyle/>
                    <a:p>
                      <a:pPr algn="ctr"/>
                      <a:r>
                        <a:rPr lang="en-US" sz="1400" dirty="0"/>
                        <a:t>5</a:t>
                      </a:r>
                    </a:p>
                  </a:txBody>
                  <a:tcPr anchor="ctr"/>
                </a:tc>
                <a:extLst>
                  <a:ext uri="{0D108BD9-81ED-4DB2-BD59-A6C34878D82A}">
                    <a16:rowId xmlns:a16="http://schemas.microsoft.com/office/drawing/2014/main" val="1398409768"/>
                  </a:ext>
                </a:extLst>
              </a:tr>
            </a:tbl>
          </a:graphicData>
        </a:graphic>
      </p:graphicFrame>
      <p:graphicFrame>
        <p:nvGraphicFramePr>
          <p:cNvPr id="9" name="Chart 8">
            <a:extLst>
              <a:ext uri="{FF2B5EF4-FFF2-40B4-BE49-F238E27FC236}">
                <a16:creationId xmlns:a16="http://schemas.microsoft.com/office/drawing/2014/main" id="{D3146BB3-AFDF-256B-4226-9171A85A92BA}"/>
              </a:ext>
            </a:extLst>
          </p:cNvPr>
          <p:cNvGraphicFramePr>
            <a:graphicFrameLocks/>
          </p:cNvGraphicFramePr>
          <p:nvPr>
            <p:extLst>
              <p:ext uri="{D42A27DB-BD31-4B8C-83A1-F6EECF244321}">
                <p14:modId xmlns:p14="http://schemas.microsoft.com/office/powerpoint/2010/main" val="941156733"/>
              </p:ext>
            </p:extLst>
          </p:nvPr>
        </p:nvGraphicFramePr>
        <p:xfrm>
          <a:off x="5589431" y="2111236"/>
          <a:ext cx="5764369" cy="38970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7934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3" y="211314"/>
            <a:ext cx="10515600" cy="716700"/>
          </a:xfrm>
        </p:spPr>
        <p:txBody>
          <a:bodyPr>
            <a:normAutofit/>
          </a:bodyPr>
          <a:lstStyle/>
          <a:p>
            <a:r>
              <a:rPr lang="en-US" b="1" dirty="0"/>
              <a:t>Output Analysis &amp; Discussion</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198" y="887794"/>
            <a:ext cx="10515600" cy="1100238"/>
          </a:xfrm>
        </p:spPr>
        <p:txBody>
          <a:bodyPr>
            <a:normAutofit/>
          </a:bodyPr>
          <a:lstStyle/>
          <a:p>
            <a:pPr marL="0" indent="0">
              <a:buNone/>
            </a:pPr>
            <a:r>
              <a:rPr lang="en-US" sz="2400" b="1" dirty="0"/>
              <a:t>Comparison of execution time for different consistency levels</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6</a:t>
            </a:fld>
            <a:endParaRPr/>
          </a:p>
        </p:txBody>
      </p:sp>
      <p:graphicFrame>
        <p:nvGraphicFramePr>
          <p:cNvPr id="6" name="Table 6">
            <a:extLst>
              <a:ext uri="{FF2B5EF4-FFF2-40B4-BE49-F238E27FC236}">
                <a16:creationId xmlns:a16="http://schemas.microsoft.com/office/drawing/2014/main" id="{B3F3C920-56FD-EE6D-8BFC-173B005E4BE4}"/>
              </a:ext>
            </a:extLst>
          </p:cNvPr>
          <p:cNvGraphicFramePr>
            <a:graphicFrameLocks noGrp="1"/>
          </p:cNvGraphicFramePr>
          <p:nvPr>
            <p:extLst>
              <p:ext uri="{D42A27DB-BD31-4B8C-83A1-F6EECF244321}">
                <p14:modId xmlns:p14="http://schemas.microsoft.com/office/powerpoint/2010/main" val="448944235"/>
              </p:ext>
            </p:extLst>
          </p:nvPr>
        </p:nvGraphicFramePr>
        <p:xfrm>
          <a:off x="1131624" y="1986144"/>
          <a:ext cx="4160340" cy="3261360"/>
        </p:xfrm>
        <a:graphic>
          <a:graphicData uri="http://schemas.openxmlformats.org/drawingml/2006/table">
            <a:tbl>
              <a:tblPr firstRow="1" bandRow="1">
                <a:tableStyleId>{4C3C2611-4C71-4FC5-86AE-919BDF0F9419}</a:tableStyleId>
              </a:tblPr>
              <a:tblGrid>
                <a:gridCol w="773196">
                  <a:extLst>
                    <a:ext uri="{9D8B030D-6E8A-4147-A177-3AD203B41FA5}">
                      <a16:colId xmlns:a16="http://schemas.microsoft.com/office/drawing/2014/main" val="1792594937"/>
                    </a:ext>
                  </a:extLst>
                </a:gridCol>
                <a:gridCol w="1236372">
                  <a:extLst>
                    <a:ext uri="{9D8B030D-6E8A-4147-A177-3AD203B41FA5}">
                      <a16:colId xmlns:a16="http://schemas.microsoft.com/office/drawing/2014/main" val="2277392405"/>
                    </a:ext>
                  </a:extLst>
                </a:gridCol>
                <a:gridCol w="1120462">
                  <a:extLst>
                    <a:ext uri="{9D8B030D-6E8A-4147-A177-3AD203B41FA5}">
                      <a16:colId xmlns:a16="http://schemas.microsoft.com/office/drawing/2014/main" val="2414824428"/>
                    </a:ext>
                  </a:extLst>
                </a:gridCol>
                <a:gridCol w="1030310">
                  <a:extLst>
                    <a:ext uri="{9D8B030D-6E8A-4147-A177-3AD203B41FA5}">
                      <a16:colId xmlns:a16="http://schemas.microsoft.com/office/drawing/2014/main" val="2722001912"/>
                    </a:ext>
                  </a:extLst>
                </a:gridCol>
              </a:tblGrid>
              <a:tr h="457200">
                <a:tc>
                  <a:txBody>
                    <a:bodyPr/>
                    <a:lstStyle/>
                    <a:p>
                      <a:pPr algn="ctr"/>
                      <a:r>
                        <a:rPr lang="en-US" sz="1400" dirty="0"/>
                        <a:t>CRUD</a:t>
                      </a:r>
                    </a:p>
                  </a:txBody>
                  <a:tcPr anchor="ctr"/>
                </a:tc>
                <a:tc>
                  <a:txBody>
                    <a:bodyPr/>
                    <a:lstStyle/>
                    <a:p>
                      <a:pPr algn="ctr"/>
                      <a:r>
                        <a:rPr lang="en-US" sz="1400" dirty="0"/>
                        <a:t>Consistency levels</a:t>
                      </a:r>
                    </a:p>
                  </a:txBody>
                  <a:tcPr anchor="ctr"/>
                </a:tc>
                <a:tc>
                  <a:txBody>
                    <a:bodyPr/>
                    <a:lstStyle/>
                    <a:p>
                      <a:pPr algn="ctr"/>
                      <a:r>
                        <a:rPr lang="en-US" sz="1400" dirty="0"/>
                        <a:t>Cassandra (ms)</a:t>
                      </a:r>
                    </a:p>
                  </a:txBody>
                  <a:tcPr anchor="ctr"/>
                </a:tc>
                <a:tc>
                  <a:txBody>
                    <a:bodyPr/>
                    <a:lstStyle/>
                    <a:p>
                      <a:pPr algn="ctr"/>
                      <a:r>
                        <a:rPr lang="en-US" sz="1400" dirty="0"/>
                        <a:t>MongoDB (ms)</a:t>
                      </a:r>
                    </a:p>
                  </a:txBody>
                  <a:tcPr anchor="ctr"/>
                </a:tc>
                <a:extLst>
                  <a:ext uri="{0D108BD9-81ED-4DB2-BD59-A6C34878D82A}">
                    <a16:rowId xmlns:a16="http://schemas.microsoft.com/office/drawing/2014/main" val="3593898451"/>
                  </a:ext>
                </a:extLst>
              </a:tr>
              <a:tr h="457200">
                <a:tc rowSpan="2">
                  <a:txBody>
                    <a:bodyPr/>
                    <a:lstStyle/>
                    <a:p>
                      <a:pPr algn="ctr"/>
                      <a:r>
                        <a:rPr lang="en-US" sz="1400" dirty="0"/>
                        <a:t>Read</a:t>
                      </a:r>
                    </a:p>
                  </a:txBody>
                  <a:tcPr anchor="ctr"/>
                </a:tc>
                <a:tc>
                  <a:txBody>
                    <a:bodyPr/>
                    <a:lstStyle/>
                    <a:p>
                      <a:pPr algn="ctr"/>
                      <a:r>
                        <a:rPr lang="en-US" sz="1400" dirty="0"/>
                        <a:t>One</a:t>
                      </a:r>
                    </a:p>
                  </a:txBody>
                  <a:tcPr anchor="ctr"/>
                </a:tc>
                <a:tc>
                  <a:txBody>
                    <a:bodyPr/>
                    <a:lstStyle/>
                    <a:p>
                      <a:pPr algn="ctr"/>
                      <a:r>
                        <a:rPr lang="en-US" sz="1400" dirty="0"/>
                        <a:t>225.147</a:t>
                      </a:r>
                    </a:p>
                  </a:txBody>
                  <a:tcPr anchor="ctr"/>
                </a:tc>
                <a:tc>
                  <a:txBody>
                    <a:bodyPr/>
                    <a:lstStyle/>
                    <a:p>
                      <a:pPr algn="ctr"/>
                      <a:r>
                        <a:rPr lang="en-US" sz="1400" dirty="0"/>
                        <a:t>1</a:t>
                      </a:r>
                    </a:p>
                  </a:txBody>
                  <a:tcPr anchor="ctr"/>
                </a:tc>
                <a:extLst>
                  <a:ext uri="{0D108BD9-81ED-4DB2-BD59-A6C34878D82A}">
                    <a16:rowId xmlns:a16="http://schemas.microsoft.com/office/drawing/2014/main" val="2936217537"/>
                  </a:ext>
                </a:extLst>
              </a:tr>
              <a:tr h="457200">
                <a:tc vMerge="1">
                  <a:txBody>
                    <a:bodyPr/>
                    <a:lstStyle/>
                    <a:p>
                      <a:pPr algn="ctr"/>
                      <a:endParaRPr lang="en-US" sz="1400" dirty="0"/>
                    </a:p>
                  </a:txBody>
                  <a:tcPr anchor="ctr"/>
                </a:tc>
                <a:tc>
                  <a:txBody>
                    <a:bodyPr/>
                    <a:lstStyle/>
                    <a:p>
                      <a:pPr algn="ctr"/>
                      <a:r>
                        <a:rPr lang="en-US" sz="1400" dirty="0"/>
                        <a:t>Quorum</a:t>
                      </a:r>
                    </a:p>
                  </a:txBody>
                  <a:tcPr anchor="ctr"/>
                </a:tc>
                <a:tc>
                  <a:txBody>
                    <a:bodyPr/>
                    <a:lstStyle/>
                    <a:p>
                      <a:pPr algn="ctr"/>
                      <a:r>
                        <a:rPr lang="en-US" sz="1400" dirty="0"/>
                        <a:t>228.763</a:t>
                      </a:r>
                    </a:p>
                  </a:txBody>
                  <a:tcPr anchor="ctr"/>
                </a:tc>
                <a:tc>
                  <a:txBody>
                    <a:bodyPr/>
                    <a:lstStyle/>
                    <a:p>
                      <a:pPr algn="ctr"/>
                      <a:r>
                        <a:rPr lang="en-US" sz="1400" dirty="0"/>
                        <a:t>5</a:t>
                      </a:r>
                    </a:p>
                  </a:txBody>
                  <a:tcPr anchor="ctr"/>
                </a:tc>
                <a:extLst>
                  <a:ext uri="{0D108BD9-81ED-4DB2-BD59-A6C34878D82A}">
                    <a16:rowId xmlns:a16="http://schemas.microsoft.com/office/drawing/2014/main" val="2843438567"/>
                  </a:ext>
                </a:extLst>
              </a:tr>
              <a:tr h="457200">
                <a:tc rowSpan="2">
                  <a:txBody>
                    <a:bodyPr/>
                    <a:lstStyle/>
                    <a:p>
                      <a:pPr algn="ctr"/>
                      <a:r>
                        <a:rPr lang="en-US" sz="1400" dirty="0"/>
                        <a:t>Update</a:t>
                      </a:r>
                    </a:p>
                  </a:txBody>
                  <a:tcPr anchor="ctr"/>
                </a:tc>
                <a:tc>
                  <a:txBody>
                    <a:bodyPr/>
                    <a:lstStyle/>
                    <a:p>
                      <a:pPr algn="ctr"/>
                      <a:r>
                        <a:rPr lang="en-US" sz="1400" dirty="0"/>
                        <a:t>One</a:t>
                      </a:r>
                    </a:p>
                  </a:txBody>
                  <a:tcPr anchor="ctr"/>
                </a:tc>
                <a:tc>
                  <a:txBody>
                    <a:bodyPr/>
                    <a:lstStyle/>
                    <a:p>
                      <a:pPr algn="ctr"/>
                      <a:r>
                        <a:rPr lang="en-US" sz="1400" dirty="0"/>
                        <a:t>108.951</a:t>
                      </a:r>
                    </a:p>
                  </a:txBody>
                  <a:tcPr anchor="ctr"/>
                </a:tc>
                <a:tc>
                  <a:txBody>
                    <a:bodyPr/>
                    <a:lstStyle/>
                    <a:p>
                      <a:pPr algn="ctr"/>
                      <a:r>
                        <a:rPr lang="en-US" sz="1400" dirty="0"/>
                        <a:t>70</a:t>
                      </a:r>
                    </a:p>
                  </a:txBody>
                  <a:tcPr anchor="ctr"/>
                </a:tc>
                <a:extLst>
                  <a:ext uri="{0D108BD9-81ED-4DB2-BD59-A6C34878D82A}">
                    <a16:rowId xmlns:a16="http://schemas.microsoft.com/office/drawing/2014/main" val="1172043213"/>
                  </a:ext>
                </a:extLst>
              </a:tr>
              <a:tr h="457200">
                <a:tc vMerge="1">
                  <a:txBody>
                    <a:bodyPr/>
                    <a:lstStyle/>
                    <a:p>
                      <a:pPr algn="ctr"/>
                      <a:endParaRPr lang="en-US" sz="1400" dirty="0"/>
                    </a:p>
                  </a:txBody>
                  <a:tcPr anchor="ctr"/>
                </a:tc>
                <a:tc>
                  <a:txBody>
                    <a:bodyPr/>
                    <a:lstStyle/>
                    <a:p>
                      <a:pPr algn="ctr"/>
                      <a:r>
                        <a:rPr lang="en-US" sz="1400" dirty="0"/>
                        <a:t>Quorum</a:t>
                      </a:r>
                    </a:p>
                  </a:txBody>
                  <a:tcPr anchor="ctr"/>
                </a:tc>
                <a:tc>
                  <a:txBody>
                    <a:bodyPr/>
                    <a:lstStyle/>
                    <a:p>
                      <a:pPr algn="ctr"/>
                      <a:r>
                        <a:rPr lang="en-US" sz="1400" dirty="0"/>
                        <a:t>162.396</a:t>
                      </a:r>
                    </a:p>
                  </a:txBody>
                  <a:tcPr anchor="ctr"/>
                </a:tc>
                <a:tc>
                  <a:txBody>
                    <a:bodyPr/>
                    <a:lstStyle/>
                    <a:p>
                      <a:pPr algn="ctr"/>
                      <a:r>
                        <a:rPr lang="en-US" sz="1400" dirty="0"/>
                        <a:t>556</a:t>
                      </a:r>
                    </a:p>
                  </a:txBody>
                  <a:tcPr anchor="ctr"/>
                </a:tc>
                <a:extLst>
                  <a:ext uri="{0D108BD9-81ED-4DB2-BD59-A6C34878D82A}">
                    <a16:rowId xmlns:a16="http://schemas.microsoft.com/office/drawing/2014/main" val="1398409768"/>
                  </a:ext>
                </a:extLst>
              </a:tr>
              <a:tr h="457200">
                <a:tc rowSpan="2">
                  <a:txBody>
                    <a:bodyPr/>
                    <a:lstStyle/>
                    <a:p>
                      <a:pPr algn="ctr"/>
                      <a:r>
                        <a:rPr lang="en-US" sz="1400" dirty="0"/>
                        <a:t>Insert</a:t>
                      </a:r>
                    </a:p>
                  </a:txBody>
                  <a:tcPr anchor="ctr"/>
                </a:tc>
                <a:tc>
                  <a:txBody>
                    <a:bodyPr/>
                    <a:lstStyle/>
                    <a:p>
                      <a:pPr algn="ctr"/>
                      <a:r>
                        <a:rPr lang="en-US" sz="1400" dirty="0"/>
                        <a:t>One</a:t>
                      </a:r>
                    </a:p>
                  </a:txBody>
                  <a:tcPr anchor="ctr"/>
                </a:tc>
                <a:tc>
                  <a:txBody>
                    <a:bodyPr/>
                    <a:lstStyle/>
                    <a:p>
                      <a:pPr algn="ctr"/>
                      <a:r>
                        <a:rPr lang="en-US" sz="1400" dirty="0"/>
                        <a:t>85.303</a:t>
                      </a:r>
                    </a:p>
                  </a:txBody>
                  <a:tcPr anchor="ctr"/>
                </a:tc>
                <a:tc>
                  <a:txBody>
                    <a:bodyPr/>
                    <a:lstStyle/>
                    <a:p>
                      <a:pPr algn="ctr"/>
                      <a:r>
                        <a:rPr lang="en-US" sz="1400" dirty="0"/>
                        <a:t>2</a:t>
                      </a:r>
                    </a:p>
                  </a:txBody>
                  <a:tcPr anchor="ctr"/>
                </a:tc>
                <a:extLst>
                  <a:ext uri="{0D108BD9-81ED-4DB2-BD59-A6C34878D82A}">
                    <a16:rowId xmlns:a16="http://schemas.microsoft.com/office/drawing/2014/main" val="1948902101"/>
                  </a:ext>
                </a:extLst>
              </a:tr>
              <a:tr h="457200">
                <a:tc vMerge="1">
                  <a:txBody>
                    <a:bodyPr/>
                    <a:lstStyle/>
                    <a:p>
                      <a:pPr algn="ctr"/>
                      <a:endParaRPr lang="en-US" sz="1400" dirty="0"/>
                    </a:p>
                  </a:txBody>
                  <a:tcPr anchor="ctr"/>
                </a:tc>
                <a:tc>
                  <a:txBody>
                    <a:bodyPr/>
                    <a:lstStyle/>
                    <a:p>
                      <a:pPr algn="ctr"/>
                      <a:r>
                        <a:rPr lang="en-US" sz="1400" dirty="0"/>
                        <a:t>Quorum</a:t>
                      </a:r>
                    </a:p>
                  </a:txBody>
                  <a:tcPr anchor="ctr"/>
                </a:tc>
                <a:tc>
                  <a:txBody>
                    <a:bodyPr/>
                    <a:lstStyle/>
                    <a:p>
                      <a:pPr algn="ctr"/>
                      <a:r>
                        <a:rPr lang="en-US" sz="1400" dirty="0"/>
                        <a:t>111.234</a:t>
                      </a:r>
                    </a:p>
                  </a:txBody>
                  <a:tcPr anchor="ctr"/>
                </a:tc>
                <a:tc>
                  <a:txBody>
                    <a:bodyPr/>
                    <a:lstStyle/>
                    <a:p>
                      <a:pPr algn="ctr"/>
                      <a:r>
                        <a:rPr lang="en-US" sz="1400" dirty="0"/>
                        <a:t>36</a:t>
                      </a:r>
                    </a:p>
                  </a:txBody>
                  <a:tcPr anchor="ctr"/>
                </a:tc>
                <a:extLst>
                  <a:ext uri="{0D108BD9-81ED-4DB2-BD59-A6C34878D82A}">
                    <a16:rowId xmlns:a16="http://schemas.microsoft.com/office/drawing/2014/main" val="3418456763"/>
                  </a:ext>
                </a:extLst>
              </a:tr>
            </a:tbl>
          </a:graphicData>
        </a:graphic>
      </p:graphicFrame>
      <p:graphicFrame>
        <p:nvGraphicFramePr>
          <p:cNvPr id="9" name="Chart 8">
            <a:extLst>
              <a:ext uri="{FF2B5EF4-FFF2-40B4-BE49-F238E27FC236}">
                <a16:creationId xmlns:a16="http://schemas.microsoft.com/office/drawing/2014/main" id="{C806B42A-F2F5-D1B3-2D0E-F7060FE31D7B}"/>
              </a:ext>
            </a:extLst>
          </p:cNvPr>
          <p:cNvGraphicFramePr>
            <a:graphicFrameLocks/>
          </p:cNvGraphicFramePr>
          <p:nvPr>
            <p:extLst>
              <p:ext uri="{D42A27DB-BD31-4B8C-83A1-F6EECF244321}">
                <p14:modId xmlns:p14="http://schemas.microsoft.com/office/powerpoint/2010/main" val="67446733"/>
              </p:ext>
            </p:extLst>
          </p:nvPr>
        </p:nvGraphicFramePr>
        <p:xfrm>
          <a:off x="6233750" y="1367165"/>
          <a:ext cx="4640195" cy="2194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8695B24A-743F-7758-0253-0E8FFC37053C}"/>
              </a:ext>
            </a:extLst>
          </p:cNvPr>
          <p:cNvGraphicFramePr>
            <a:graphicFrameLocks/>
          </p:cNvGraphicFramePr>
          <p:nvPr>
            <p:extLst>
              <p:ext uri="{D42A27DB-BD31-4B8C-83A1-F6EECF244321}">
                <p14:modId xmlns:p14="http://schemas.microsoft.com/office/powerpoint/2010/main" val="1551224097"/>
              </p:ext>
            </p:extLst>
          </p:nvPr>
        </p:nvGraphicFramePr>
        <p:xfrm>
          <a:off x="6233750" y="3616824"/>
          <a:ext cx="4640195" cy="275349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157783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Output Analysis</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1100238"/>
          </a:xfrm>
        </p:spPr>
        <p:txBody>
          <a:bodyPr>
            <a:normAutofit/>
          </a:bodyPr>
          <a:lstStyle/>
          <a:p>
            <a:pPr marL="0" indent="0">
              <a:buNone/>
            </a:pPr>
            <a:r>
              <a:rPr lang="en-US" b="1" dirty="0"/>
              <a:t>Cassandra: Comparison of Read and Write latency</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a:p>
        </p:txBody>
      </p:sp>
      <p:graphicFrame>
        <p:nvGraphicFramePr>
          <p:cNvPr id="6" name="Table 6">
            <a:extLst>
              <a:ext uri="{FF2B5EF4-FFF2-40B4-BE49-F238E27FC236}">
                <a16:creationId xmlns:a16="http://schemas.microsoft.com/office/drawing/2014/main" id="{B3F3C920-56FD-EE6D-8BFC-173B005E4BE4}"/>
              </a:ext>
            </a:extLst>
          </p:cNvPr>
          <p:cNvGraphicFramePr>
            <a:graphicFrameLocks noGrp="1"/>
          </p:cNvGraphicFramePr>
          <p:nvPr>
            <p:extLst>
              <p:ext uri="{D42A27DB-BD31-4B8C-83A1-F6EECF244321}">
                <p14:modId xmlns:p14="http://schemas.microsoft.com/office/powerpoint/2010/main" val="2309351517"/>
              </p:ext>
            </p:extLst>
          </p:nvPr>
        </p:nvGraphicFramePr>
        <p:xfrm>
          <a:off x="1064873" y="2564398"/>
          <a:ext cx="4663440" cy="2346960"/>
        </p:xfrm>
        <a:graphic>
          <a:graphicData uri="http://schemas.openxmlformats.org/drawingml/2006/table">
            <a:tbl>
              <a:tblPr firstRow="1" bandRow="1">
                <a:tableStyleId>{4C3C2611-4C71-4FC5-86AE-919BDF0F9419}</a:tableStyleId>
              </a:tblPr>
              <a:tblGrid>
                <a:gridCol w="1165860">
                  <a:extLst>
                    <a:ext uri="{9D8B030D-6E8A-4147-A177-3AD203B41FA5}">
                      <a16:colId xmlns:a16="http://schemas.microsoft.com/office/drawing/2014/main" val="1792594937"/>
                    </a:ext>
                  </a:extLst>
                </a:gridCol>
                <a:gridCol w="1165860">
                  <a:extLst>
                    <a:ext uri="{9D8B030D-6E8A-4147-A177-3AD203B41FA5}">
                      <a16:colId xmlns:a16="http://schemas.microsoft.com/office/drawing/2014/main" val="2277392405"/>
                    </a:ext>
                  </a:extLst>
                </a:gridCol>
                <a:gridCol w="1165860">
                  <a:extLst>
                    <a:ext uri="{9D8B030D-6E8A-4147-A177-3AD203B41FA5}">
                      <a16:colId xmlns:a16="http://schemas.microsoft.com/office/drawing/2014/main" val="2414824428"/>
                    </a:ext>
                  </a:extLst>
                </a:gridCol>
                <a:gridCol w="1165860">
                  <a:extLst>
                    <a:ext uri="{9D8B030D-6E8A-4147-A177-3AD203B41FA5}">
                      <a16:colId xmlns:a16="http://schemas.microsoft.com/office/drawing/2014/main" val="2722001912"/>
                    </a:ext>
                  </a:extLst>
                </a:gridCol>
              </a:tblGrid>
              <a:tr h="457200">
                <a:tc gridSpan="2">
                  <a:txBody>
                    <a:bodyPr/>
                    <a:lstStyle/>
                    <a:p>
                      <a:pPr algn="ctr"/>
                      <a:r>
                        <a:rPr lang="en-US" sz="1400" dirty="0"/>
                        <a:t>Read Operation</a:t>
                      </a:r>
                    </a:p>
                  </a:txBody>
                  <a:tcPr anchor="ctr"/>
                </a:tc>
                <a:tc hMerge="1">
                  <a:txBody>
                    <a:bodyPr/>
                    <a:lstStyle/>
                    <a:p>
                      <a:pPr algn="ctr"/>
                      <a:endParaRPr lang="en-US" sz="1400" dirty="0"/>
                    </a:p>
                  </a:txBody>
                  <a:tcPr anchor="ctr"/>
                </a:tc>
                <a:tc gridSpan="2">
                  <a:txBody>
                    <a:bodyPr/>
                    <a:lstStyle/>
                    <a:p>
                      <a:pPr algn="ctr"/>
                      <a:r>
                        <a:rPr lang="en-US" sz="1400" dirty="0"/>
                        <a:t>Write Operation</a:t>
                      </a:r>
                    </a:p>
                  </a:txBody>
                  <a:tcPr anchor="ctr"/>
                </a:tc>
                <a:tc hMerge="1">
                  <a:txBody>
                    <a:bodyPr/>
                    <a:lstStyle/>
                    <a:p>
                      <a:pPr algn="ctr"/>
                      <a:endParaRPr lang="en-US" sz="1400" dirty="0"/>
                    </a:p>
                  </a:txBody>
                  <a:tcPr anchor="ctr"/>
                </a:tc>
                <a:extLst>
                  <a:ext uri="{0D108BD9-81ED-4DB2-BD59-A6C34878D82A}">
                    <a16:rowId xmlns:a16="http://schemas.microsoft.com/office/drawing/2014/main" val="3593898451"/>
                  </a:ext>
                </a:extLst>
              </a:tr>
              <a:tr h="457200">
                <a:tc>
                  <a:txBody>
                    <a:bodyPr/>
                    <a:lstStyle/>
                    <a:p>
                      <a:pPr algn="ctr"/>
                      <a:r>
                        <a:rPr lang="en-US" sz="1400" b="1" dirty="0"/>
                        <a:t>Count</a:t>
                      </a:r>
                    </a:p>
                  </a:txBody>
                  <a:tcPr anchor="ctr"/>
                </a:tc>
                <a:tc>
                  <a:txBody>
                    <a:bodyPr/>
                    <a:lstStyle/>
                    <a:p>
                      <a:pPr algn="ctr"/>
                      <a:r>
                        <a:rPr lang="en-US" sz="1400" b="1" dirty="0"/>
                        <a:t>Time Taken (ms)</a:t>
                      </a:r>
                    </a:p>
                  </a:txBody>
                  <a:tcPr anchor="ctr"/>
                </a:tc>
                <a:tc>
                  <a:txBody>
                    <a:bodyPr/>
                    <a:lstStyle/>
                    <a:p>
                      <a:pPr algn="ctr"/>
                      <a:r>
                        <a:rPr lang="en-US" sz="1400" b="1" dirty="0"/>
                        <a:t>Count</a:t>
                      </a:r>
                    </a:p>
                  </a:txBody>
                  <a:tcPr anchor="ctr"/>
                </a:tc>
                <a:tc>
                  <a:txBody>
                    <a:bodyPr/>
                    <a:lstStyle/>
                    <a:p>
                      <a:pPr algn="ctr"/>
                      <a:r>
                        <a:rPr lang="en-US" sz="1400" b="1" dirty="0"/>
                        <a:t>Time Taken (ms)</a:t>
                      </a:r>
                    </a:p>
                  </a:txBody>
                  <a:tcPr anchor="ctr"/>
                </a:tc>
                <a:extLst>
                  <a:ext uri="{0D108BD9-81ED-4DB2-BD59-A6C34878D82A}">
                    <a16:rowId xmlns:a16="http://schemas.microsoft.com/office/drawing/2014/main" val="2936217537"/>
                  </a:ext>
                </a:extLst>
              </a:tr>
              <a:tr h="457200">
                <a:tc>
                  <a:txBody>
                    <a:bodyPr/>
                    <a:lstStyle/>
                    <a:p>
                      <a:pPr algn="ctr"/>
                      <a:r>
                        <a:rPr lang="en-US" sz="1400" dirty="0"/>
                        <a:t>9</a:t>
                      </a:r>
                    </a:p>
                  </a:txBody>
                  <a:tcPr anchor="ctr"/>
                </a:tc>
                <a:tc>
                  <a:txBody>
                    <a:bodyPr/>
                    <a:lstStyle/>
                    <a:p>
                      <a:pPr algn="ctr"/>
                      <a:r>
                        <a:rPr lang="en-US" sz="1400" dirty="0"/>
                        <a:t>11.994</a:t>
                      </a:r>
                    </a:p>
                  </a:txBody>
                  <a:tcPr anchor="ctr"/>
                </a:tc>
                <a:tc>
                  <a:txBody>
                    <a:bodyPr/>
                    <a:lstStyle/>
                    <a:p>
                      <a:pPr algn="ctr"/>
                      <a:r>
                        <a:rPr lang="en-US" sz="1400" dirty="0"/>
                        <a:t>2</a:t>
                      </a:r>
                    </a:p>
                  </a:txBody>
                  <a:tcPr anchor="ctr"/>
                </a:tc>
                <a:tc>
                  <a:txBody>
                    <a:bodyPr/>
                    <a:lstStyle/>
                    <a:p>
                      <a:pPr algn="ctr"/>
                      <a:r>
                        <a:rPr lang="en-US" sz="1400" dirty="0"/>
                        <a:t>.0118</a:t>
                      </a:r>
                    </a:p>
                  </a:txBody>
                  <a:tcPr anchor="ctr"/>
                </a:tc>
                <a:extLst>
                  <a:ext uri="{0D108BD9-81ED-4DB2-BD59-A6C34878D82A}">
                    <a16:rowId xmlns:a16="http://schemas.microsoft.com/office/drawing/2014/main" val="2843438567"/>
                  </a:ext>
                </a:extLst>
              </a:tr>
              <a:tr h="457200">
                <a:tc>
                  <a:txBody>
                    <a:bodyPr/>
                    <a:lstStyle/>
                    <a:p>
                      <a:pPr algn="ctr"/>
                      <a:r>
                        <a:rPr lang="en-US" sz="1400" dirty="0"/>
                        <a:t>5</a:t>
                      </a:r>
                    </a:p>
                  </a:txBody>
                  <a:tcPr anchor="ctr"/>
                </a:tc>
                <a:tc>
                  <a:txBody>
                    <a:bodyPr/>
                    <a:lstStyle/>
                    <a:p>
                      <a:pPr algn="ctr"/>
                      <a:r>
                        <a:rPr lang="en-US" sz="1400" dirty="0"/>
                        <a:t>10.532</a:t>
                      </a:r>
                    </a:p>
                  </a:txBody>
                  <a:tcPr anchor="ctr"/>
                </a:tc>
                <a:tc>
                  <a:txBody>
                    <a:bodyPr/>
                    <a:lstStyle/>
                    <a:p>
                      <a:pPr algn="ctr"/>
                      <a:r>
                        <a:rPr lang="en-US" sz="1400" dirty="0"/>
                        <a:t>3</a:t>
                      </a:r>
                    </a:p>
                  </a:txBody>
                  <a:tcPr anchor="ctr"/>
                </a:tc>
                <a:tc>
                  <a:txBody>
                    <a:bodyPr/>
                    <a:lstStyle/>
                    <a:p>
                      <a:pPr algn="ctr"/>
                      <a:r>
                        <a:rPr lang="en-US" sz="1400" dirty="0"/>
                        <a:t>0.239</a:t>
                      </a:r>
                    </a:p>
                  </a:txBody>
                  <a:tcPr anchor="ctr"/>
                </a:tc>
                <a:extLst>
                  <a:ext uri="{0D108BD9-81ED-4DB2-BD59-A6C34878D82A}">
                    <a16:rowId xmlns:a16="http://schemas.microsoft.com/office/drawing/2014/main" val="1172043213"/>
                  </a:ext>
                </a:extLst>
              </a:tr>
              <a:tr h="457200">
                <a:tc>
                  <a:txBody>
                    <a:bodyPr/>
                    <a:lstStyle/>
                    <a:p>
                      <a:pPr algn="ctr"/>
                      <a:r>
                        <a:rPr lang="en-US" sz="1400" dirty="0"/>
                        <a:t>14</a:t>
                      </a:r>
                    </a:p>
                  </a:txBody>
                  <a:tcPr anchor="ctr"/>
                </a:tc>
                <a:tc>
                  <a:txBody>
                    <a:bodyPr/>
                    <a:lstStyle/>
                    <a:p>
                      <a:pPr algn="ctr"/>
                      <a:r>
                        <a:rPr lang="en-US" sz="1400" dirty="0"/>
                        <a:t>10.311</a:t>
                      </a:r>
                    </a:p>
                  </a:txBody>
                  <a:tcPr anchor="ctr"/>
                </a:tc>
                <a:tc>
                  <a:txBody>
                    <a:bodyPr/>
                    <a:lstStyle/>
                    <a:p>
                      <a:pPr algn="ctr"/>
                      <a:r>
                        <a:rPr lang="en-US" sz="1400" dirty="0"/>
                        <a:t>10</a:t>
                      </a:r>
                    </a:p>
                  </a:txBody>
                  <a:tcPr anchor="ctr"/>
                </a:tc>
                <a:tc>
                  <a:txBody>
                    <a:bodyPr/>
                    <a:lstStyle/>
                    <a:p>
                      <a:pPr algn="ctr"/>
                      <a:r>
                        <a:rPr lang="en-US" sz="1400" dirty="0"/>
                        <a:t>0.8415</a:t>
                      </a:r>
                    </a:p>
                  </a:txBody>
                  <a:tcPr anchor="ctr"/>
                </a:tc>
                <a:extLst>
                  <a:ext uri="{0D108BD9-81ED-4DB2-BD59-A6C34878D82A}">
                    <a16:rowId xmlns:a16="http://schemas.microsoft.com/office/drawing/2014/main" val="1398409768"/>
                  </a:ext>
                </a:extLst>
              </a:tr>
            </a:tbl>
          </a:graphicData>
        </a:graphic>
      </p:graphicFrame>
      <p:graphicFrame>
        <p:nvGraphicFramePr>
          <p:cNvPr id="10" name="Chart 9">
            <a:extLst>
              <a:ext uri="{FF2B5EF4-FFF2-40B4-BE49-F238E27FC236}">
                <a16:creationId xmlns:a16="http://schemas.microsoft.com/office/drawing/2014/main" id="{61883531-C2B8-AD16-8C58-4E030AB3F947}"/>
              </a:ext>
            </a:extLst>
          </p:cNvPr>
          <p:cNvGraphicFramePr>
            <a:graphicFrameLocks/>
          </p:cNvGraphicFramePr>
          <p:nvPr>
            <p:extLst>
              <p:ext uri="{D42A27DB-BD31-4B8C-83A1-F6EECF244321}">
                <p14:modId xmlns:p14="http://schemas.microsoft.com/office/powerpoint/2010/main" val="1989725138"/>
              </p:ext>
            </p:extLst>
          </p:nvPr>
        </p:nvGraphicFramePr>
        <p:xfrm>
          <a:off x="6427431" y="1589103"/>
          <a:ext cx="4227251" cy="21962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A3EE815A-79C7-7A79-778A-D35B9106D4CD}"/>
              </a:ext>
            </a:extLst>
          </p:cNvPr>
          <p:cNvGraphicFramePr>
            <a:graphicFrameLocks/>
          </p:cNvGraphicFramePr>
          <p:nvPr>
            <p:extLst>
              <p:ext uri="{D42A27DB-BD31-4B8C-83A1-F6EECF244321}">
                <p14:modId xmlns:p14="http://schemas.microsoft.com/office/powerpoint/2010/main" val="664074915"/>
              </p:ext>
            </p:extLst>
          </p:nvPr>
        </p:nvGraphicFramePr>
        <p:xfrm>
          <a:off x="6427431" y="3939528"/>
          <a:ext cx="4227251" cy="2346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341920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Output Analysis</a:t>
            </a:r>
          </a:p>
        </p:txBody>
      </p:sp>
      <p:sp>
        <p:nvSpPr>
          <p:cNvPr id="5" name="Text Placeholder 4">
            <a:extLst>
              <a:ext uri="{FF2B5EF4-FFF2-40B4-BE49-F238E27FC236}">
                <a16:creationId xmlns:a16="http://schemas.microsoft.com/office/drawing/2014/main" id="{C198F785-7416-8256-F7A9-C6AE6E0B2352}"/>
              </a:ext>
            </a:extLst>
          </p:cNvPr>
          <p:cNvSpPr>
            <a:spLocks noGrp="1"/>
          </p:cNvSpPr>
          <p:nvPr>
            <p:ph type="body" idx="1"/>
          </p:nvPr>
        </p:nvSpPr>
        <p:spPr>
          <a:xfrm>
            <a:off x="838200" y="1089164"/>
            <a:ext cx="10515600" cy="1100238"/>
          </a:xfrm>
        </p:spPr>
        <p:txBody>
          <a:bodyPr>
            <a:normAutofit/>
          </a:bodyPr>
          <a:lstStyle/>
          <a:p>
            <a:pPr marL="0" indent="0">
              <a:buNone/>
            </a:pPr>
            <a:r>
              <a:rPr lang="en-US" b="1" dirty="0"/>
              <a:t>MongoDB: Comparison of Read and Write latency</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8</a:t>
            </a:fld>
            <a:endParaRPr/>
          </a:p>
        </p:txBody>
      </p:sp>
      <p:graphicFrame>
        <p:nvGraphicFramePr>
          <p:cNvPr id="6" name="Table 6">
            <a:extLst>
              <a:ext uri="{FF2B5EF4-FFF2-40B4-BE49-F238E27FC236}">
                <a16:creationId xmlns:a16="http://schemas.microsoft.com/office/drawing/2014/main" id="{B3F3C920-56FD-EE6D-8BFC-173B005E4BE4}"/>
              </a:ext>
            </a:extLst>
          </p:cNvPr>
          <p:cNvGraphicFramePr>
            <a:graphicFrameLocks noGrp="1"/>
          </p:cNvGraphicFramePr>
          <p:nvPr>
            <p:extLst>
              <p:ext uri="{D42A27DB-BD31-4B8C-83A1-F6EECF244321}">
                <p14:modId xmlns:p14="http://schemas.microsoft.com/office/powerpoint/2010/main" val="2791650454"/>
              </p:ext>
            </p:extLst>
          </p:nvPr>
        </p:nvGraphicFramePr>
        <p:xfrm>
          <a:off x="838198" y="2202526"/>
          <a:ext cx="4663440" cy="3718560"/>
        </p:xfrm>
        <a:graphic>
          <a:graphicData uri="http://schemas.openxmlformats.org/drawingml/2006/table">
            <a:tbl>
              <a:tblPr firstRow="1" bandRow="1">
                <a:tableStyleId>{4C3C2611-4C71-4FC5-86AE-919BDF0F9419}</a:tableStyleId>
              </a:tblPr>
              <a:tblGrid>
                <a:gridCol w="1165860">
                  <a:extLst>
                    <a:ext uri="{9D8B030D-6E8A-4147-A177-3AD203B41FA5}">
                      <a16:colId xmlns:a16="http://schemas.microsoft.com/office/drawing/2014/main" val="1792594937"/>
                    </a:ext>
                  </a:extLst>
                </a:gridCol>
                <a:gridCol w="1165860">
                  <a:extLst>
                    <a:ext uri="{9D8B030D-6E8A-4147-A177-3AD203B41FA5}">
                      <a16:colId xmlns:a16="http://schemas.microsoft.com/office/drawing/2014/main" val="2277392405"/>
                    </a:ext>
                  </a:extLst>
                </a:gridCol>
                <a:gridCol w="1165860">
                  <a:extLst>
                    <a:ext uri="{9D8B030D-6E8A-4147-A177-3AD203B41FA5}">
                      <a16:colId xmlns:a16="http://schemas.microsoft.com/office/drawing/2014/main" val="2414824428"/>
                    </a:ext>
                  </a:extLst>
                </a:gridCol>
                <a:gridCol w="1165860">
                  <a:extLst>
                    <a:ext uri="{9D8B030D-6E8A-4147-A177-3AD203B41FA5}">
                      <a16:colId xmlns:a16="http://schemas.microsoft.com/office/drawing/2014/main" val="2722001912"/>
                    </a:ext>
                  </a:extLst>
                </a:gridCol>
              </a:tblGrid>
              <a:tr h="457200">
                <a:tc gridSpan="2">
                  <a:txBody>
                    <a:bodyPr/>
                    <a:lstStyle/>
                    <a:p>
                      <a:pPr algn="ctr"/>
                      <a:r>
                        <a:rPr lang="en-US" sz="1400" dirty="0"/>
                        <a:t>Read Operation</a:t>
                      </a:r>
                    </a:p>
                  </a:txBody>
                  <a:tcPr anchor="ctr"/>
                </a:tc>
                <a:tc hMerge="1">
                  <a:txBody>
                    <a:bodyPr/>
                    <a:lstStyle/>
                    <a:p>
                      <a:pPr algn="ctr"/>
                      <a:endParaRPr lang="en-US" sz="1400" dirty="0"/>
                    </a:p>
                  </a:txBody>
                  <a:tcPr anchor="ctr"/>
                </a:tc>
                <a:tc gridSpan="2">
                  <a:txBody>
                    <a:bodyPr/>
                    <a:lstStyle/>
                    <a:p>
                      <a:pPr algn="ctr"/>
                      <a:r>
                        <a:rPr lang="en-US" sz="1400" dirty="0"/>
                        <a:t>Write Operation</a:t>
                      </a:r>
                    </a:p>
                  </a:txBody>
                  <a:tcPr anchor="ctr"/>
                </a:tc>
                <a:tc hMerge="1">
                  <a:txBody>
                    <a:bodyPr/>
                    <a:lstStyle/>
                    <a:p>
                      <a:pPr algn="ctr"/>
                      <a:endParaRPr lang="en-US" sz="1400" dirty="0"/>
                    </a:p>
                  </a:txBody>
                  <a:tcPr anchor="ctr"/>
                </a:tc>
                <a:extLst>
                  <a:ext uri="{0D108BD9-81ED-4DB2-BD59-A6C34878D82A}">
                    <a16:rowId xmlns:a16="http://schemas.microsoft.com/office/drawing/2014/main" val="3593898451"/>
                  </a:ext>
                </a:extLst>
              </a:tr>
              <a:tr h="457200">
                <a:tc>
                  <a:txBody>
                    <a:bodyPr/>
                    <a:lstStyle/>
                    <a:p>
                      <a:pPr algn="ctr"/>
                      <a:r>
                        <a:rPr lang="en-US" sz="1400" b="1" dirty="0"/>
                        <a:t>Count</a:t>
                      </a:r>
                    </a:p>
                  </a:txBody>
                  <a:tcPr anchor="ctr"/>
                </a:tc>
                <a:tc>
                  <a:txBody>
                    <a:bodyPr/>
                    <a:lstStyle/>
                    <a:p>
                      <a:pPr algn="ctr"/>
                      <a:r>
                        <a:rPr lang="en-US" sz="1400" b="1" dirty="0"/>
                        <a:t>Time Taken (ms)</a:t>
                      </a:r>
                    </a:p>
                  </a:txBody>
                  <a:tcPr anchor="ctr"/>
                </a:tc>
                <a:tc>
                  <a:txBody>
                    <a:bodyPr/>
                    <a:lstStyle/>
                    <a:p>
                      <a:pPr algn="ctr"/>
                      <a:r>
                        <a:rPr lang="en-US" sz="1400" b="1" dirty="0"/>
                        <a:t>Count</a:t>
                      </a:r>
                    </a:p>
                  </a:txBody>
                  <a:tcPr anchor="ctr"/>
                </a:tc>
                <a:tc>
                  <a:txBody>
                    <a:bodyPr/>
                    <a:lstStyle/>
                    <a:p>
                      <a:pPr algn="ctr"/>
                      <a:r>
                        <a:rPr lang="en-US" sz="1400" b="1" dirty="0"/>
                        <a:t>Time Taken (ms)</a:t>
                      </a:r>
                    </a:p>
                  </a:txBody>
                  <a:tcPr anchor="ctr"/>
                </a:tc>
                <a:extLst>
                  <a:ext uri="{0D108BD9-81ED-4DB2-BD59-A6C34878D82A}">
                    <a16:rowId xmlns:a16="http://schemas.microsoft.com/office/drawing/2014/main" val="2936217537"/>
                  </a:ext>
                </a:extLst>
              </a:tr>
              <a:tr h="457200">
                <a:tc>
                  <a:txBody>
                    <a:bodyPr/>
                    <a:lstStyle/>
                    <a:p>
                      <a:pPr algn="ctr"/>
                      <a:r>
                        <a:rPr lang="en-US" sz="1400" dirty="0"/>
                        <a:t>2</a:t>
                      </a:r>
                    </a:p>
                  </a:txBody>
                  <a:tcPr anchor="ctr"/>
                </a:tc>
                <a:tc>
                  <a:txBody>
                    <a:bodyPr/>
                    <a:lstStyle/>
                    <a:p>
                      <a:pPr algn="ctr"/>
                      <a:r>
                        <a:rPr lang="en-US" sz="1400" dirty="0"/>
                        <a:t>0.64</a:t>
                      </a:r>
                    </a:p>
                  </a:txBody>
                  <a:tcPr anchor="ctr"/>
                </a:tc>
                <a:tc>
                  <a:txBody>
                    <a:bodyPr/>
                    <a:lstStyle/>
                    <a:p>
                      <a:pPr algn="ctr"/>
                      <a:r>
                        <a:rPr lang="en-US" sz="1400" dirty="0"/>
                        <a:t>2</a:t>
                      </a:r>
                    </a:p>
                  </a:txBody>
                  <a:tcPr anchor="ctr"/>
                </a:tc>
                <a:tc>
                  <a:txBody>
                    <a:bodyPr/>
                    <a:lstStyle/>
                    <a:p>
                      <a:pPr algn="ctr"/>
                      <a:r>
                        <a:rPr lang="en-US" sz="1400" dirty="0"/>
                        <a:t>2.048</a:t>
                      </a:r>
                    </a:p>
                  </a:txBody>
                  <a:tcPr anchor="ctr"/>
                </a:tc>
                <a:extLst>
                  <a:ext uri="{0D108BD9-81ED-4DB2-BD59-A6C34878D82A}">
                    <a16:rowId xmlns:a16="http://schemas.microsoft.com/office/drawing/2014/main" val="2843438567"/>
                  </a:ext>
                </a:extLst>
              </a:tr>
              <a:tr h="457200">
                <a:tc>
                  <a:txBody>
                    <a:bodyPr/>
                    <a:lstStyle/>
                    <a:p>
                      <a:pPr algn="ctr"/>
                      <a:r>
                        <a:rPr lang="en-US" sz="1400" dirty="0"/>
                        <a:t>4</a:t>
                      </a:r>
                    </a:p>
                  </a:txBody>
                  <a:tcPr anchor="ctr"/>
                </a:tc>
                <a:tc>
                  <a:txBody>
                    <a:bodyPr/>
                    <a:lstStyle/>
                    <a:p>
                      <a:pPr algn="ctr"/>
                      <a:r>
                        <a:rPr lang="en-US" sz="1400" dirty="0"/>
                        <a:t>1.28</a:t>
                      </a:r>
                    </a:p>
                  </a:txBody>
                  <a:tcPr anchor="ctr"/>
                </a:tc>
                <a:tc>
                  <a:txBody>
                    <a:bodyPr/>
                    <a:lstStyle/>
                    <a:p>
                      <a:pPr algn="ctr"/>
                      <a:r>
                        <a:rPr lang="en-US" sz="1400" dirty="0"/>
                        <a:t>4</a:t>
                      </a:r>
                    </a:p>
                  </a:txBody>
                  <a:tcPr anchor="ctr"/>
                </a:tc>
                <a:tc>
                  <a:txBody>
                    <a:bodyPr/>
                    <a:lstStyle/>
                    <a:p>
                      <a:pPr algn="ctr"/>
                      <a:r>
                        <a:rPr lang="en-US" sz="1400" dirty="0"/>
                        <a:t>2.56</a:t>
                      </a:r>
                    </a:p>
                  </a:txBody>
                  <a:tcPr anchor="ctr"/>
                </a:tc>
                <a:extLst>
                  <a:ext uri="{0D108BD9-81ED-4DB2-BD59-A6C34878D82A}">
                    <a16:rowId xmlns:a16="http://schemas.microsoft.com/office/drawing/2014/main" val="1172043213"/>
                  </a:ext>
                </a:extLst>
              </a:tr>
              <a:tr h="457200">
                <a:tc>
                  <a:txBody>
                    <a:bodyPr/>
                    <a:lstStyle/>
                    <a:p>
                      <a:pPr algn="ctr"/>
                      <a:r>
                        <a:rPr lang="en-US" sz="1400" dirty="0"/>
                        <a:t>6</a:t>
                      </a:r>
                    </a:p>
                  </a:txBody>
                  <a:tcPr anchor="ctr"/>
                </a:tc>
                <a:tc>
                  <a:txBody>
                    <a:bodyPr/>
                    <a:lstStyle/>
                    <a:p>
                      <a:pPr algn="ctr"/>
                      <a:r>
                        <a:rPr lang="en-US" sz="1400" dirty="0"/>
                        <a:t>1.28</a:t>
                      </a:r>
                    </a:p>
                  </a:txBody>
                  <a:tcPr anchor="ctr"/>
                </a:tc>
                <a:tc>
                  <a:txBody>
                    <a:bodyPr/>
                    <a:lstStyle/>
                    <a:p>
                      <a:pPr algn="ctr"/>
                      <a:r>
                        <a:rPr lang="en-US" sz="1400" dirty="0"/>
                        <a:t>6</a:t>
                      </a:r>
                    </a:p>
                  </a:txBody>
                  <a:tcPr anchor="ctr"/>
                </a:tc>
                <a:tc>
                  <a:txBody>
                    <a:bodyPr/>
                    <a:lstStyle/>
                    <a:p>
                      <a:pPr algn="ctr"/>
                      <a:r>
                        <a:rPr lang="en-US" sz="1400" dirty="0"/>
                        <a:t>49.152</a:t>
                      </a:r>
                    </a:p>
                  </a:txBody>
                  <a:tcPr anchor="ctr"/>
                </a:tc>
                <a:extLst>
                  <a:ext uri="{0D108BD9-81ED-4DB2-BD59-A6C34878D82A}">
                    <a16:rowId xmlns:a16="http://schemas.microsoft.com/office/drawing/2014/main" val="1398409768"/>
                  </a:ext>
                </a:extLst>
              </a:tr>
              <a:tr h="457200">
                <a:tc>
                  <a:txBody>
                    <a:bodyPr/>
                    <a:lstStyle/>
                    <a:p>
                      <a:pPr algn="ctr"/>
                      <a:r>
                        <a:rPr lang="en-US" sz="1400" dirty="0"/>
                        <a:t>8</a:t>
                      </a:r>
                    </a:p>
                  </a:txBody>
                  <a:tcPr anchor="ctr"/>
                </a:tc>
                <a:tc>
                  <a:txBody>
                    <a:bodyPr/>
                    <a:lstStyle/>
                    <a:p>
                      <a:pPr algn="ctr"/>
                      <a:r>
                        <a:rPr lang="en-US" sz="1400" dirty="0"/>
                        <a:t>1.024</a:t>
                      </a:r>
                    </a:p>
                  </a:txBody>
                  <a:tcPr anchor="ctr"/>
                </a:tc>
                <a:tc>
                  <a:txBody>
                    <a:bodyPr/>
                    <a:lstStyle/>
                    <a:p>
                      <a:pPr algn="ctr"/>
                      <a:r>
                        <a:rPr lang="en-US" sz="1400" dirty="0"/>
                        <a:t>10</a:t>
                      </a:r>
                    </a:p>
                  </a:txBody>
                  <a:tcPr anchor="ctr"/>
                </a:tc>
                <a:tc>
                  <a:txBody>
                    <a:bodyPr/>
                    <a:lstStyle/>
                    <a:p>
                      <a:pPr algn="ctr"/>
                      <a:r>
                        <a:rPr lang="en-US" sz="1400" dirty="0"/>
                        <a:t>98.304</a:t>
                      </a:r>
                    </a:p>
                  </a:txBody>
                  <a:tcPr anchor="ctr"/>
                </a:tc>
                <a:extLst>
                  <a:ext uri="{0D108BD9-81ED-4DB2-BD59-A6C34878D82A}">
                    <a16:rowId xmlns:a16="http://schemas.microsoft.com/office/drawing/2014/main" val="1730912441"/>
                  </a:ext>
                </a:extLst>
              </a:tr>
              <a:tr h="457200">
                <a:tc>
                  <a:txBody>
                    <a:bodyPr/>
                    <a:lstStyle/>
                    <a:p>
                      <a:pPr algn="ctr"/>
                      <a:r>
                        <a:rPr lang="en-US" sz="1400" dirty="0"/>
                        <a:t>10</a:t>
                      </a:r>
                    </a:p>
                  </a:txBody>
                  <a:tcPr anchor="ctr"/>
                </a:tc>
                <a:tc>
                  <a:txBody>
                    <a:bodyPr/>
                    <a:lstStyle/>
                    <a:p>
                      <a:pPr algn="ctr"/>
                      <a:r>
                        <a:rPr lang="en-US" sz="1400" dirty="0"/>
                        <a:t>5.12</a:t>
                      </a:r>
                    </a:p>
                  </a:txBody>
                  <a:tcPr anchor="ctr"/>
                </a:tc>
                <a:tc>
                  <a:txBody>
                    <a:bodyPr/>
                    <a:lstStyle/>
                    <a:p>
                      <a:pPr algn="ctr"/>
                      <a:r>
                        <a:rPr lang="en-US" sz="1400" dirty="0"/>
                        <a:t>12</a:t>
                      </a:r>
                    </a:p>
                  </a:txBody>
                  <a:tcPr anchor="ctr"/>
                </a:tc>
                <a:tc>
                  <a:txBody>
                    <a:bodyPr/>
                    <a:lstStyle/>
                    <a:p>
                      <a:pPr algn="ctr"/>
                      <a:r>
                        <a:rPr lang="en-US" sz="1400" dirty="0"/>
                        <a:t>166.644</a:t>
                      </a:r>
                    </a:p>
                  </a:txBody>
                  <a:tcPr anchor="ctr"/>
                </a:tc>
                <a:extLst>
                  <a:ext uri="{0D108BD9-81ED-4DB2-BD59-A6C34878D82A}">
                    <a16:rowId xmlns:a16="http://schemas.microsoft.com/office/drawing/2014/main" val="844332355"/>
                  </a:ext>
                </a:extLst>
              </a:tr>
              <a:tr h="457200">
                <a:tc>
                  <a:txBody>
                    <a:bodyPr/>
                    <a:lstStyle/>
                    <a:p>
                      <a:pPr algn="ctr"/>
                      <a:r>
                        <a:rPr lang="en-US" sz="1400" dirty="0"/>
                        <a:t>20</a:t>
                      </a:r>
                    </a:p>
                  </a:txBody>
                  <a:tcPr anchor="ctr"/>
                </a:tc>
                <a:tc>
                  <a:txBody>
                    <a:bodyPr/>
                    <a:lstStyle/>
                    <a:p>
                      <a:pPr algn="ctr"/>
                      <a:r>
                        <a:rPr lang="en-US" sz="1400" dirty="0"/>
                        <a:t>5.434</a:t>
                      </a:r>
                    </a:p>
                  </a:txBody>
                  <a:tcPr anchor="ctr"/>
                </a:tc>
                <a:tc>
                  <a:txBody>
                    <a:bodyPr/>
                    <a:lstStyle/>
                    <a:p>
                      <a:pPr algn="ctr"/>
                      <a:r>
                        <a:rPr lang="en-US" sz="1400" dirty="0"/>
                        <a:t>15</a:t>
                      </a:r>
                    </a:p>
                  </a:txBody>
                  <a:tcPr anchor="ctr"/>
                </a:tc>
                <a:tc>
                  <a:txBody>
                    <a:bodyPr/>
                    <a:lstStyle/>
                    <a:p>
                      <a:pPr algn="ctr"/>
                      <a:r>
                        <a:rPr lang="en-US" sz="1400" dirty="0"/>
                        <a:t>148.936</a:t>
                      </a:r>
                    </a:p>
                  </a:txBody>
                  <a:tcPr anchor="ctr"/>
                </a:tc>
                <a:extLst>
                  <a:ext uri="{0D108BD9-81ED-4DB2-BD59-A6C34878D82A}">
                    <a16:rowId xmlns:a16="http://schemas.microsoft.com/office/drawing/2014/main" val="4049148790"/>
                  </a:ext>
                </a:extLst>
              </a:tr>
            </a:tbl>
          </a:graphicData>
        </a:graphic>
      </p:graphicFrame>
      <p:graphicFrame>
        <p:nvGraphicFramePr>
          <p:cNvPr id="12" name="Chart 11">
            <a:extLst>
              <a:ext uri="{FF2B5EF4-FFF2-40B4-BE49-F238E27FC236}">
                <a16:creationId xmlns:a16="http://schemas.microsoft.com/office/drawing/2014/main" id="{ECB19DAE-2A00-1FB1-C3A6-90A8306CCAF6}"/>
              </a:ext>
            </a:extLst>
          </p:cNvPr>
          <p:cNvGraphicFramePr>
            <a:graphicFrameLocks/>
          </p:cNvGraphicFramePr>
          <p:nvPr>
            <p:extLst>
              <p:ext uri="{D42A27DB-BD31-4B8C-83A1-F6EECF244321}">
                <p14:modId xmlns:p14="http://schemas.microsoft.com/office/powerpoint/2010/main" val="3973064721"/>
              </p:ext>
            </p:extLst>
          </p:nvPr>
        </p:nvGraphicFramePr>
        <p:xfrm>
          <a:off x="5602310" y="2382620"/>
          <a:ext cx="5751490" cy="32186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610816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38600" y="6447997"/>
            <a:ext cx="4114800" cy="447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r>
              <a:t>Comparative Performance Analysis - Cassandra Vs MongoDB</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DATA225 </a:t>
            </a:r>
            <a:r>
              <a:rPr lang="en-US" dirty="0"/>
              <a:t>Defense</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838200" y="365126"/>
            <a:ext cx="10515600" cy="716700"/>
          </a:xfrm>
        </p:spPr>
        <p:txBody>
          <a:bodyPr>
            <a:normAutofit/>
          </a:bodyPr>
          <a:lstStyle/>
          <a:p>
            <a:r>
              <a:rPr lang="en-US" b="1" dirty="0"/>
              <a:t>Compare output against hypothesis</a:t>
            </a:r>
          </a:p>
        </p:txBody>
      </p:sp>
      <p:graphicFrame>
        <p:nvGraphicFramePr>
          <p:cNvPr id="3" name="Diagram 2">
            <a:extLst>
              <a:ext uri="{FF2B5EF4-FFF2-40B4-BE49-F238E27FC236}">
                <a16:creationId xmlns:a16="http://schemas.microsoft.com/office/drawing/2014/main" id="{B820F773-15F5-C2B7-5119-A08DC8F5E124}"/>
              </a:ext>
            </a:extLst>
          </p:cNvPr>
          <p:cNvGraphicFramePr/>
          <p:nvPr>
            <p:extLst>
              <p:ext uri="{D42A27DB-BD31-4B8C-83A1-F6EECF244321}">
                <p14:modId xmlns:p14="http://schemas.microsoft.com/office/powerpoint/2010/main" val="1781771399"/>
              </p:ext>
            </p:extLst>
          </p:nvPr>
        </p:nvGraphicFramePr>
        <p:xfrm>
          <a:off x="905522" y="1384919"/>
          <a:ext cx="9827581" cy="4792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126993569"/>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313</TotalTime>
  <Words>961</Words>
  <Application>Microsoft Macintosh PowerPoint</Application>
  <PresentationFormat>Widescreen</PresentationFormat>
  <Paragraphs>233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Output Generation</vt:lpstr>
      <vt:lpstr>Output Analysis &amp; Discussion</vt:lpstr>
      <vt:lpstr>Output Analysis &amp; Discussion</vt:lpstr>
      <vt:lpstr>Output Analysis &amp; Discussion</vt:lpstr>
      <vt:lpstr>Output Analysis</vt:lpstr>
      <vt:lpstr>Output Analysis</vt:lpstr>
      <vt:lpstr>Compare output against hypothesis</vt:lpstr>
      <vt:lpstr>Performance evaluation for NBA Players</vt:lpstr>
      <vt:lpstr>Summary &amp; Conclusions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Shilpa Shivarudraiah</cp:lastModifiedBy>
  <cp:revision>59</cp:revision>
  <dcterms:modified xsi:type="dcterms:W3CDTF">2022-05-23T18:38:59Z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2d06e56-1756-4005-87f1-1edc72dd4bdf_Enabled">
    <vt:lpwstr>true</vt:lpwstr>
  </property>
  <property fmtid="{D5CDD505-2E9C-101B-9397-08002B2CF9AE}" pid="3" name="MSIP_Label_52d06e56-1756-4005-87f1-1edc72dd4bdf_SetDate">
    <vt:lpwstr>2022-05-23T07:01:54Z</vt:lpwstr>
  </property>
  <property fmtid="{D5CDD505-2E9C-101B-9397-08002B2CF9AE}" pid="4" name="MSIP_Label_52d06e56-1756-4005-87f1-1edc72dd4bdf_Method">
    <vt:lpwstr>Standard</vt:lpwstr>
  </property>
  <property fmtid="{D5CDD505-2E9C-101B-9397-08002B2CF9AE}" pid="5" name="MSIP_Label_52d06e56-1756-4005-87f1-1edc72dd4bdf_Name">
    <vt:lpwstr>General</vt:lpwstr>
  </property>
  <property fmtid="{D5CDD505-2E9C-101B-9397-08002B2CF9AE}" pid="6" name="MSIP_Label_52d06e56-1756-4005-87f1-1edc72dd4bdf_SiteId">
    <vt:lpwstr>9026c5f4-86d0-4b9f-bd39-b7d4d0fb4674</vt:lpwstr>
  </property>
  <property fmtid="{D5CDD505-2E9C-101B-9397-08002B2CF9AE}" pid="7" name="MSIP_Label_52d06e56-1756-4005-87f1-1edc72dd4bdf_ActionId">
    <vt:lpwstr>76128dea-72ce-498b-af18-0000b14375c6</vt:lpwstr>
  </property>
  <property fmtid="{D5CDD505-2E9C-101B-9397-08002B2CF9AE}" pid="8" name="MSIP_Label_52d06e56-1756-4005-87f1-1edc72dd4bdf_ContentBits">
    <vt:lpwstr>0</vt:lpwstr>
  </property>
</Properties>
</file>