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310" r:id="rId4"/>
    <p:sldId id="314" r:id="rId5"/>
    <p:sldId id="316" r:id="rId6"/>
    <p:sldId id="318" r:id="rId7"/>
    <p:sldId id="319" r:id="rId8"/>
    <p:sldId id="311" r:id="rId9"/>
    <p:sldId id="320" r:id="rId10"/>
    <p:sldId id="321" r:id="rId11"/>
    <p:sldId id="322" r:id="rId12"/>
    <p:sldId id="312" r:id="rId13"/>
    <p:sldId id="323" r:id="rId14"/>
    <p:sldId id="324" r:id="rId15"/>
    <p:sldId id="332" r:id="rId16"/>
    <p:sldId id="333" r:id="rId17"/>
    <p:sldId id="334" r:id="rId18"/>
    <p:sldId id="326" r:id="rId19"/>
    <p:sldId id="325" r:id="rId20"/>
    <p:sldId id="327" r:id="rId21"/>
    <p:sldId id="328" r:id="rId22"/>
    <p:sldId id="329" r:id="rId23"/>
    <p:sldId id="335" r:id="rId24"/>
    <p:sldId id="330" r:id="rId25"/>
    <p:sldId id="313" r:id="rId26"/>
    <p:sldId id="331" r:id="rId27"/>
    <p:sldId id="305"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hAywlGydNLXhgvqOxnsc59r3jT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689664-7E00-4ABF-B449-D68B7F24DB96}">
  <a:tblStyle styleId="{48689664-7E00-4ABF-B449-D68B7F24DB9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76AB26-6F04-4322-AF16-FB774BB148D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B9F2BAC6-C642-4DA2-9A11-EE1AD49F708F}" styleName="Table_2">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8D6CC"/>
          </a:solidFill>
        </a:fill>
      </a:tcStyle>
    </a:wholeTbl>
    <a:band1H>
      <a:tcTxStyle/>
      <a:tcStyle>
        <a:tcBdr/>
      </a:tcStyle>
    </a:band1H>
    <a:band2H>
      <a:tcTxStyle b="off" i="off"/>
      <a:tcStyle>
        <a:tcBdr/>
        <a:fill>
          <a:solidFill>
            <a:srgbClr val="FCECE7"/>
          </a:solidFill>
        </a:fill>
      </a:tcStyle>
    </a:band2H>
    <a:band1V>
      <a:tcTxStyle/>
      <a:tcStyle>
        <a:tcBdr/>
      </a:tcStyle>
    </a:band1V>
    <a:band2V>
      <a:tcTxStyle/>
      <a:tcStyle>
        <a:tcBdr/>
      </a:tcStyle>
    </a:band2V>
    <a:lastCol>
      <a:tcTxStyle/>
      <a:tcStyle>
        <a:tcBdr/>
      </a:tcStyle>
    </a:lastCol>
    <a:firstCol>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2"/>
          </a:solidFill>
        </a:fill>
      </a:tcStyle>
    </a:firstCol>
    <a:la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2"/>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 styleId="{86AE5A85-152F-4392-BBC6-A7B00CC384B9}" styleName="Table_3">
    <a:wholeTbl>
      <a:tcTxStyle b="off" i="off">
        <a:font>
          <a:latin typeface="Helvetica"/>
          <a:ea typeface="Helvetica"/>
          <a:cs typeface="Helvetic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67D39D43-47D8-44C5-9E35-58EFCD92D043}" styleName="Table_4">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29"/>
    <p:restoredTop sz="94678" autoAdjust="0"/>
  </p:normalViewPr>
  <p:slideViewPr>
    <p:cSldViewPr snapToGrid="0">
      <p:cViewPr varScale="1">
        <p:scale>
          <a:sx n="89" d="100"/>
          <a:sy n="89" d="100"/>
        </p:scale>
        <p:origin x="200"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72" Type="http://customschemas.google.com/relationships/presentationmetadata" Target="meta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60659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22700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5420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1470421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1056125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1992942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421615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971819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341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55902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rPr>
              <a:t>Figure displays the average square footage available and the average price of properties in each region across the USA. This chart offers a dual analysis encompassing both real estate and rental statistics. </a:t>
            </a: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728041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386989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771179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982569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086066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173800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616137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75968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3940977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76708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86469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145984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70547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440e52cc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24440e52cc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203262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
        <p:cNvGrpSpPr/>
        <p:nvPr/>
      </p:nvGrpSpPr>
      <p:grpSpPr>
        <a:xfrm>
          <a:off x="0" y="0"/>
          <a:ext cx="0" cy="0"/>
          <a:chOff x="0" y="0"/>
          <a:chExt cx="0" cy="0"/>
        </a:xfrm>
      </p:grpSpPr>
      <p:sp>
        <p:nvSpPr>
          <p:cNvPr id="12" name="Google Shape;12;p6"/>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3" name="Google Shape;13;p6"/>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7" name="Google Shape;17;p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9"/>
          <p:cNvSpPr txBox="1">
            <a:spLocks noGrp="1"/>
          </p:cNvSpPr>
          <p:nvPr>
            <p:ph type="body" idx="1"/>
          </p:nvPr>
        </p:nvSpPr>
        <p:spPr>
          <a:xfrm>
            <a:off x="831850" y="4589462"/>
            <a:ext cx="105156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8" name="Google Shape;28;p10"/>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2" name="Google Shape;32;p11"/>
          <p:cNvSpPr txBox="1">
            <a:spLocks noGrp="1"/>
          </p:cNvSpPr>
          <p:nvPr>
            <p:ph type="body" idx="1"/>
          </p:nvPr>
        </p:nvSpPr>
        <p:spPr>
          <a:xfrm>
            <a:off x="839787" y="1681163"/>
            <a:ext cx="5157790"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3" name="Google Shape;33;p11"/>
          <p:cNvSpPr txBox="1">
            <a:spLocks noGrp="1"/>
          </p:cNvSpPr>
          <p:nvPr>
            <p:ph type="body" idx="2"/>
          </p:nvPr>
        </p:nvSpPr>
        <p:spPr>
          <a:xfrm>
            <a:off x="6172200" y="1681163"/>
            <a:ext cx="5183188"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4" name="Google Shape;34;p1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7" name="Google Shape;37;p12"/>
          <p:cNvSpPr txBox="1">
            <a:spLocks noGrp="1"/>
          </p:cNvSpPr>
          <p:nvPr>
            <p:ph type="body" idx="1"/>
          </p:nvPr>
        </p:nvSpPr>
        <p:spPr>
          <a:xfrm>
            <a:off x="5183187" y="987425"/>
            <a:ext cx="617220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8" name="Google Shape;38;p12"/>
          <p:cNvSpPr txBox="1">
            <a:spLocks noGrp="1"/>
          </p:cNvSpPr>
          <p:nvPr>
            <p:ph type="body" idx="2"/>
          </p:nvPr>
        </p:nvSpPr>
        <p:spPr>
          <a:xfrm>
            <a:off x="839786" y="2057400"/>
            <a:ext cx="3932241"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9" name="Google Shape;39;p12"/>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2" name="Google Shape;42;p13"/>
          <p:cNvSpPr>
            <a:spLocks noGrp="1"/>
          </p:cNvSpPr>
          <p:nvPr>
            <p:ph type="pic" idx="2"/>
          </p:nvPr>
        </p:nvSpPr>
        <p:spPr>
          <a:xfrm>
            <a:off x="5183187" y="987425"/>
            <a:ext cx="6172202" cy="4873625"/>
          </a:xfrm>
          <a:prstGeom prst="rect">
            <a:avLst/>
          </a:prstGeom>
          <a:noFill/>
          <a:ln>
            <a:noFill/>
          </a:ln>
        </p:spPr>
      </p:sp>
      <p:sp>
        <p:nvSpPr>
          <p:cNvPr id="43" name="Google Shape;43;p13"/>
          <p:cNvSpPr txBox="1">
            <a:spLocks noGrp="1"/>
          </p:cNvSpPr>
          <p:nvPr>
            <p:ph type="body" idx="1"/>
          </p:nvPr>
        </p:nvSpPr>
        <p:spPr>
          <a:xfrm>
            <a:off x="839787" y="2057400"/>
            <a:ext cx="393224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4" name="Google Shape;44;p1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7" name="Google Shape;47;p14"/>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8" name="Google Shape;48;p1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istockphoto.com/illustrations/real-estate-market-chart" TargetMode="External"/><Relationship Id="rId7" Type="http://schemas.openxmlformats.org/officeDocument/2006/relationships/hyperlink" Target="https://matterly.io/integrations/tableau-integra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istockphoto.com/vector/real-estate-market-gm1247802863-363397235" TargetMode="External"/><Relationship Id="rId5" Type="http://schemas.openxmlformats.org/officeDocument/2006/relationships/hyperlink" Target="https://livingcoloradosprings.com/blog/rentals-in-colorado-springs/" TargetMode="External"/><Relationship Id="rId4" Type="http://schemas.openxmlformats.org/officeDocument/2006/relationships/hyperlink" Target="https://www.threaltyinc.com/state-of-the-central-indiana-rental-marke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kb0023/houserentprediction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p:nvPr/>
        </p:nvSpPr>
        <p:spPr>
          <a:xfrm>
            <a:off x="1523999" y="0"/>
            <a:ext cx="9141716" cy="68580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4" name="Google Shape;54;p1"/>
          <p:cNvSpPr/>
          <p:nvPr/>
        </p:nvSpPr>
        <p:spPr>
          <a:xfrm>
            <a:off x="0" y="5045528"/>
            <a:ext cx="12192000" cy="1812472"/>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5" name="Google Shape;55;p1"/>
          <p:cNvSpPr/>
          <p:nvPr/>
        </p:nvSpPr>
        <p:spPr>
          <a:xfrm>
            <a:off x="0" y="109977"/>
            <a:ext cx="12192001" cy="6219828"/>
          </a:xfrm>
          <a:custGeom>
            <a:avLst/>
            <a:gdLst/>
            <a:ahLst/>
            <a:cxnLst/>
            <a:rect l="l" t="t" r="r" b="b"/>
            <a:pathLst>
              <a:path w="21600" h="21600" extrusionOk="0">
                <a:moveTo>
                  <a:pt x="12029" y="21363"/>
                </a:moveTo>
                <a:lnTo>
                  <a:pt x="12027" y="21363"/>
                </a:lnTo>
                <a:cubicBezTo>
                  <a:pt x="12027" y="21364"/>
                  <a:pt x="12027" y="21365"/>
                  <a:pt x="12027" y="21365"/>
                </a:cubicBezTo>
                <a:close/>
                <a:moveTo>
                  <a:pt x="17" y="0"/>
                </a:moveTo>
                <a:lnTo>
                  <a:pt x="21600" y="0"/>
                </a:lnTo>
                <a:lnTo>
                  <a:pt x="21600" y="17730"/>
                </a:lnTo>
                <a:lnTo>
                  <a:pt x="21599" y="17730"/>
                </a:lnTo>
                <a:lnTo>
                  <a:pt x="21600" y="18256"/>
                </a:lnTo>
                <a:lnTo>
                  <a:pt x="21368" y="18392"/>
                </a:lnTo>
                <a:cubicBezTo>
                  <a:pt x="21142" y="18518"/>
                  <a:pt x="20915" y="18638"/>
                  <a:pt x="20687" y="18752"/>
                </a:cubicBezTo>
                <a:cubicBezTo>
                  <a:pt x="19954" y="19125"/>
                  <a:pt x="19214" y="19450"/>
                  <a:pt x="18470" y="19737"/>
                </a:cubicBezTo>
                <a:cubicBezTo>
                  <a:pt x="17881" y="19963"/>
                  <a:pt x="17290" y="20166"/>
                  <a:pt x="16696" y="20345"/>
                </a:cubicBezTo>
                <a:cubicBezTo>
                  <a:pt x="16127" y="20518"/>
                  <a:pt x="15557" y="20673"/>
                  <a:pt x="14985" y="20810"/>
                </a:cubicBezTo>
                <a:cubicBezTo>
                  <a:pt x="14548" y="20915"/>
                  <a:pt x="14109" y="21004"/>
                  <a:pt x="13670" y="21088"/>
                </a:cubicBezTo>
                <a:lnTo>
                  <a:pt x="12316" y="21316"/>
                </a:lnTo>
                <a:lnTo>
                  <a:pt x="12289" y="21323"/>
                </a:lnTo>
                <a:lnTo>
                  <a:pt x="12030" y="21363"/>
                </a:lnTo>
                <a:lnTo>
                  <a:pt x="12047" y="21369"/>
                </a:lnTo>
                <a:cubicBezTo>
                  <a:pt x="12068" y="21371"/>
                  <a:pt x="12089" y="21363"/>
                  <a:pt x="12110" y="21363"/>
                </a:cubicBezTo>
                <a:cubicBezTo>
                  <a:pt x="12139" y="21363"/>
                  <a:pt x="12167" y="21354"/>
                  <a:pt x="12196" y="21353"/>
                </a:cubicBezTo>
                <a:cubicBezTo>
                  <a:pt x="12607" y="21334"/>
                  <a:pt x="13017" y="21292"/>
                  <a:pt x="13427" y="21240"/>
                </a:cubicBezTo>
                <a:cubicBezTo>
                  <a:pt x="14045" y="21162"/>
                  <a:pt x="14662" y="21064"/>
                  <a:pt x="15278" y="20938"/>
                </a:cubicBezTo>
                <a:cubicBezTo>
                  <a:pt x="15785" y="20836"/>
                  <a:pt x="16291" y="20716"/>
                  <a:pt x="16795" y="20577"/>
                </a:cubicBezTo>
                <a:cubicBezTo>
                  <a:pt x="17477" y="20388"/>
                  <a:pt x="18156" y="20163"/>
                  <a:pt x="18831" y="19902"/>
                </a:cubicBezTo>
                <a:cubicBezTo>
                  <a:pt x="19648" y="19586"/>
                  <a:pt x="20457" y="19212"/>
                  <a:pt x="21257" y="18770"/>
                </a:cubicBezTo>
                <a:lnTo>
                  <a:pt x="21600" y="18572"/>
                </a:lnTo>
                <a:lnTo>
                  <a:pt x="21600" y="18762"/>
                </a:lnTo>
                <a:lnTo>
                  <a:pt x="20957" y="19128"/>
                </a:lnTo>
                <a:cubicBezTo>
                  <a:pt x="20436" y="19405"/>
                  <a:pt x="19910" y="19651"/>
                  <a:pt x="19380" y="19873"/>
                </a:cubicBezTo>
                <a:cubicBezTo>
                  <a:pt x="18820" y="20109"/>
                  <a:pt x="18257" y="20317"/>
                  <a:pt x="17691" y="20498"/>
                </a:cubicBezTo>
                <a:cubicBezTo>
                  <a:pt x="17221" y="20649"/>
                  <a:pt x="16749" y="20784"/>
                  <a:pt x="16276" y="20901"/>
                </a:cubicBezTo>
                <a:cubicBezTo>
                  <a:pt x="15917" y="20990"/>
                  <a:pt x="15558" y="21074"/>
                  <a:pt x="15198" y="21143"/>
                </a:cubicBezTo>
                <a:lnTo>
                  <a:pt x="13933" y="21356"/>
                </a:lnTo>
                <a:cubicBezTo>
                  <a:pt x="13385" y="21434"/>
                  <a:pt x="12837" y="21496"/>
                  <a:pt x="12287" y="21535"/>
                </a:cubicBezTo>
                <a:lnTo>
                  <a:pt x="11476" y="21583"/>
                </a:lnTo>
                <a:cubicBezTo>
                  <a:pt x="11408" y="21576"/>
                  <a:pt x="11340" y="21582"/>
                  <a:pt x="11272" y="21600"/>
                </a:cubicBezTo>
                <a:lnTo>
                  <a:pt x="10731" y="21600"/>
                </a:lnTo>
                <a:lnTo>
                  <a:pt x="10591" y="21584"/>
                </a:lnTo>
                <a:lnTo>
                  <a:pt x="9328" y="21458"/>
                </a:lnTo>
                <a:cubicBezTo>
                  <a:pt x="8784" y="21415"/>
                  <a:pt x="8241" y="21344"/>
                  <a:pt x="7700" y="21242"/>
                </a:cubicBezTo>
                <a:lnTo>
                  <a:pt x="5976" y="20900"/>
                </a:lnTo>
                <a:cubicBezTo>
                  <a:pt x="5378" y="20781"/>
                  <a:pt x="4781" y="20643"/>
                  <a:pt x="4185" y="20487"/>
                </a:cubicBezTo>
                <a:cubicBezTo>
                  <a:pt x="3516" y="20313"/>
                  <a:pt x="2849" y="20112"/>
                  <a:pt x="2185" y="19885"/>
                </a:cubicBezTo>
                <a:cubicBezTo>
                  <a:pt x="1492" y="19646"/>
                  <a:pt x="804" y="19374"/>
                  <a:pt x="121" y="19052"/>
                </a:cubicBezTo>
                <a:lnTo>
                  <a:pt x="0" y="18992"/>
                </a:lnTo>
                <a:lnTo>
                  <a:pt x="0" y="18796"/>
                </a:lnTo>
                <a:lnTo>
                  <a:pt x="128" y="18861"/>
                </a:lnTo>
                <a:cubicBezTo>
                  <a:pt x="439" y="19008"/>
                  <a:pt x="751" y="19144"/>
                  <a:pt x="1064" y="19272"/>
                </a:cubicBezTo>
                <a:cubicBezTo>
                  <a:pt x="1751" y="19553"/>
                  <a:pt x="2442" y="19792"/>
                  <a:pt x="3135" y="20002"/>
                </a:cubicBezTo>
                <a:cubicBezTo>
                  <a:pt x="3636" y="20154"/>
                  <a:pt x="4138" y="20293"/>
                  <a:pt x="4630" y="20409"/>
                </a:cubicBezTo>
                <a:cubicBezTo>
                  <a:pt x="4616" y="20418"/>
                  <a:pt x="4597" y="20383"/>
                  <a:pt x="4573" y="20374"/>
                </a:cubicBezTo>
                <a:cubicBezTo>
                  <a:pt x="3698" y="20055"/>
                  <a:pt x="2831" y="19670"/>
                  <a:pt x="1971" y="19218"/>
                </a:cubicBezTo>
                <a:cubicBezTo>
                  <a:pt x="1560" y="19003"/>
                  <a:pt x="1151" y="18772"/>
                  <a:pt x="745" y="18526"/>
                </a:cubicBezTo>
                <a:lnTo>
                  <a:pt x="0" y="18043"/>
                </a:lnTo>
                <a:lnTo>
                  <a:pt x="0" y="0"/>
                </a:lnTo>
                <a:lnTo>
                  <a:pt x="17" y="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6" name="Google Shape;56;p1"/>
          <p:cNvSpPr txBox="1"/>
          <p:nvPr/>
        </p:nvSpPr>
        <p:spPr>
          <a:xfrm>
            <a:off x="0" y="1549646"/>
            <a:ext cx="12192000" cy="1261793"/>
          </a:xfrm>
          <a:prstGeom prst="rect">
            <a:avLst/>
          </a:prstGeom>
          <a:noFill/>
          <a:ln>
            <a:noFill/>
          </a:ln>
        </p:spPr>
        <p:txBody>
          <a:bodyPr spcFirstLastPara="1" wrap="square" lIns="45675" tIns="45675" rIns="45675" bIns="45675" anchor="t" anchorCtr="0">
            <a:spAutoFit/>
          </a:bodyPr>
          <a:lstStyle/>
          <a:p>
            <a:pPr marL="0" lvl="0" indent="0" algn="ctr" rtl="0">
              <a:lnSpc>
                <a:spcPct val="200000"/>
              </a:lnSpc>
              <a:spcBef>
                <a:spcPts val="1200"/>
              </a:spcBef>
              <a:spcAft>
                <a:spcPts val="1200"/>
              </a:spcAft>
              <a:buClr>
                <a:schemeClr val="dk1"/>
              </a:buClr>
              <a:buSzPts val="1100"/>
              <a:buFont typeface="Arial"/>
              <a:buNone/>
            </a:pPr>
            <a:r>
              <a:rPr lang="en-US" sz="2800" b="1" dirty="0">
                <a:solidFill>
                  <a:schemeClr val="dk1"/>
                </a:solidFill>
                <a:highlight>
                  <a:srgbClr val="FFFFFF"/>
                </a:highlight>
                <a:latin typeface="Calibri" panose="020F0502020204030204" pitchFamily="34" charset="0"/>
                <a:ea typeface="Calibri"/>
                <a:cs typeface="Calibri" panose="020F0502020204030204" pitchFamily="34" charset="0"/>
                <a:sym typeface="Times New Roman"/>
              </a:rPr>
              <a:t>US Rental Market Analysis</a:t>
            </a:r>
            <a:endParaRPr sz="2800" b="1" dirty="0">
              <a:latin typeface="Calibri" panose="020F0502020204030204" pitchFamily="34" charset="0"/>
              <a:ea typeface="Calibri"/>
              <a:cs typeface="Calibri" panose="020F0502020204030204" pitchFamily="34" charset="0"/>
              <a:sym typeface="Calibri"/>
            </a:endParaRPr>
          </a:p>
        </p:txBody>
      </p:sp>
      <p:sp>
        <p:nvSpPr>
          <p:cNvPr id="57" name="Google Shape;57;p1"/>
          <p:cNvSpPr txBox="1"/>
          <p:nvPr/>
        </p:nvSpPr>
        <p:spPr>
          <a:xfrm>
            <a:off x="2555757" y="2912866"/>
            <a:ext cx="7078200" cy="2031234"/>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US" sz="1800" u="none" strike="noStrike" cap="none" dirty="0">
                <a:solidFill>
                  <a:srgbClr val="000000"/>
                </a:solidFill>
                <a:latin typeface="Calibri Light" panose="020F0302020204030204" pitchFamily="34" charset="0"/>
                <a:ea typeface="Calibri"/>
                <a:cs typeface="Calibri Light" panose="020F0302020204030204" pitchFamily="34" charset="0"/>
                <a:sym typeface="Calibri"/>
              </a:rPr>
              <a:t>DATA 230 – Project Presentation</a:t>
            </a:r>
            <a:endParaRPr sz="1800" dirty="0">
              <a:latin typeface="Calibri Light" panose="020F0302020204030204" pitchFamily="34" charset="0"/>
              <a:cs typeface="Calibri Light" panose="020F0302020204030204" pitchFamily="34" charset="0"/>
            </a:endParaRPr>
          </a:p>
          <a:p>
            <a:pPr marL="0" marR="0" lvl="0" indent="0" algn="ctr" rtl="0">
              <a:lnSpc>
                <a:spcPct val="100000"/>
              </a:lnSpc>
              <a:spcBef>
                <a:spcPts val="0"/>
              </a:spcBef>
              <a:spcAft>
                <a:spcPts val="0"/>
              </a:spcAft>
              <a:buClr>
                <a:srgbClr val="000000"/>
              </a:buClr>
              <a:buSzPts val="1800"/>
              <a:buFont typeface="Calibri"/>
              <a:buNone/>
            </a:pPr>
            <a:endParaRPr sz="1800" u="none" strike="noStrike" cap="none" dirty="0">
              <a:solidFill>
                <a:srgbClr val="000000"/>
              </a:solidFill>
              <a:latin typeface="Calibri Light" panose="020F0302020204030204" pitchFamily="34" charset="0"/>
              <a:cs typeface="Calibri Light" panose="020F0302020204030204" pitchFamily="34" charset="0"/>
              <a:sym typeface="Arial"/>
            </a:endParaRPr>
          </a:p>
          <a:p>
            <a:pPr marL="0" marR="0" lvl="0" indent="0" algn="ctr" rtl="0">
              <a:lnSpc>
                <a:spcPct val="100000"/>
              </a:lnSpc>
              <a:spcBef>
                <a:spcPts val="0"/>
              </a:spcBef>
              <a:spcAft>
                <a:spcPts val="0"/>
              </a:spcAft>
              <a:buClr>
                <a:srgbClr val="000000"/>
              </a:buClr>
              <a:buSzPts val="2000"/>
              <a:buFont typeface="Calibri"/>
              <a:buNone/>
            </a:pPr>
            <a:r>
              <a:rPr lang="en-US" sz="1800" u="none" strike="noStrike" cap="none" dirty="0">
                <a:solidFill>
                  <a:srgbClr val="000000"/>
                </a:solidFill>
                <a:latin typeface="Calibri Light" panose="020F0302020204030204" pitchFamily="34" charset="0"/>
                <a:ea typeface="Calibri"/>
                <a:cs typeface="Calibri Light" panose="020F0302020204030204" pitchFamily="34" charset="0"/>
                <a:sym typeface="Calibri"/>
              </a:rPr>
              <a:t>Professor: Andrew H. Bond</a:t>
            </a:r>
            <a:endParaRPr sz="1800" dirty="0">
              <a:latin typeface="Calibri Light" panose="020F0302020204030204" pitchFamily="34" charset="0"/>
              <a:cs typeface="Calibri Light" panose="020F0302020204030204" pitchFamily="34" charset="0"/>
            </a:endParaRPr>
          </a:p>
          <a:p>
            <a:pPr marL="0" marR="0" lvl="0" indent="0" algn="ctr" rtl="0">
              <a:lnSpc>
                <a:spcPct val="100000"/>
              </a:lnSpc>
              <a:spcBef>
                <a:spcPts val="0"/>
              </a:spcBef>
              <a:spcAft>
                <a:spcPts val="0"/>
              </a:spcAft>
              <a:buClr>
                <a:srgbClr val="000000"/>
              </a:buClr>
              <a:buSzPts val="2000"/>
              <a:buFont typeface="Calibri"/>
              <a:buNone/>
            </a:pPr>
            <a:r>
              <a:rPr lang="en-US" sz="1800" u="none" strike="noStrike" cap="none" dirty="0">
                <a:solidFill>
                  <a:srgbClr val="000000"/>
                </a:solidFill>
                <a:latin typeface="Calibri Light" panose="020F0302020204030204" pitchFamily="34" charset="0"/>
                <a:ea typeface="Calibri"/>
                <a:cs typeface="Calibri Light" panose="020F0302020204030204" pitchFamily="34" charset="0"/>
                <a:sym typeface="Calibri"/>
              </a:rPr>
              <a:t>San Jose State University</a:t>
            </a:r>
            <a:endParaRPr sz="1800" dirty="0">
              <a:latin typeface="Calibri Light" panose="020F0302020204030204" pitchFamily="34" charset="0"/>
              <a:cs typeface="Calibri Light" panose="020F0302020204030204" pitchFamily="34" charset="0"/>
            </a:endParaRPr>
          </a:p>
          <a:p>
            <a:pPr marL="0" marR="0" lvl="0" indent="0" algn="ctr" rtl="0">
              <a:lnSpc>
                <a:spcPct val="100000"/>
              </a:lnSpc>
              <a:spcBef>
                <a:spcPts val="0"/>
              </a:spcBef>
              <a:spcAft>
                <a:spcPts val="0"/>
              </a:spcAft>
              <a:buClr>
                <a:srgbClr val="000000"/>
              </a:buClr>
              <a:buSzPts val="1800"/>
              <a:buFont typeface="Calibri"/>
              <a:buNone/>
            </a:pPr>
            <a:endParaRPr sz="1800" u="none" strike="noStrike" cap="none" dirty="0">
              <a:solidFill>
                <a:srgbClr val="000000"/>
              </a:solidFill>
              <a:latin typeface="Calibri Light" panose="020F0302020204030204" pitchFamily="34" charset="0"/>
              <a:cs typeface="Calibri Light" panose="020F0302020204030204" pitchFamily="34" charset="0"/>
              <a:sym typeface="Arial"/>
            </a:endParaRPr>
          </a:p>
          <a:p>
            <a:pPr marL="0" marR="0" lvl="0" indent="0" algn="ctr" rtl="0">
              <a:lnSpc>
                <a:spcPct val="100000"/>
              </a:lnSpc>
              <a:spcBef>
                <a:spcPts val="0"/>
              </a:spcBef>
              <a:spcAft>
                <a:spcPts val="0"/>
              </a:spcAft>
              <a:buClr>
                <a:srgbClr val="000000"/>
              </a:buClr>
              <a:buSzPts val="2000"/>
              <a:buFont typeface="Calibri"/>
              <a:buNone/>
            </a:pPr>
            <a:r>
              <a:rPr lang="en-US" sz="1800" dirty="0">
                <a:solidFill>
                  <a:schemeClr val="dk1"/>
                </a:solidFill>
                <a:latin typeface="Calibri Light" panose="020F0302020204030204" pitchFamily="34" charset="0"/>
                <a:ea typeface="Calibri"/>
                <a:cs typeface="Calibri Light" panose="020F0302020204030204" pitchFamily="34" charset="0"/>
                <a:sym typeface="Calibri"/>
              </a:rPr>
              <a:t>Shilpa Shivarudraiah</a:t>
            </a:r>
            <a:endParaRPr sz="1800" u="none" strike="noStrike" cap="none" dirty="0">
              <a:solidFill>
                <a:srgbClr val="000000"/>
              </a:solidFill>
              <a:latin typeface="Calibri Light" panose="020F0302020204030204" pitchFamily="34" charset="0"/>
              <a:cs typeface="Calibri Light" panose="020F0302020204030204" pitchFamily="34" charset="0"/>
              <a:sym typeface="Arial"/>
            </a:endParaRPr>
          </a:p>
          <a:p>
            <a:pPr marL="0" marR="0" lvl="0" indent="0" algn="ctr" rtl="0">
              <a:lnSpc>
                <a:spcPct val="100000"/>
              </a:lnSpc>
              <a:spcBef>
                <a:spcPts val="0"/>
              </a:spcBef>
              <a:spcAft>
                <a:spcPts val="0"/>
              </a:spcAft>
              <a:buClr>
                <a:srgbClr val="000000"/>
              </a:buClr>
              <a:buSzPts val="1800"/>
              <a:buFont typeface="Calibri"/>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Pre-Processing</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197" y="885150"/>
            <a:ext cx="10515600" cy="5087700"/>
          </a:xfrm>
          <a:prstGeom prst="rect">
            <a:avLst/>
          </a:prstGeom>
          <a:noFill/>
          <a:ln>
            <a:noFill/>
          </a:ln>
        </p:spPr>
        <p:txBody>
          <a:bodyPr spcFirstLastPara="1" wrap="square" lIns="45700" tIns="45700" rIns="45700" bIns="45700" anchor="t" anchorCtr="0">
            <a:normAutofit/>
          </a:bodyPr>
          <a:lstStyle/>
          <a:p>
            <a:pPr marL="148590" indent="0">
              <a:lnSpc>
                <a:spcPct val="150000"/>
              </a:lnSpc>
              <a:spcBef>
                <a:spcPts val="0"/>
              </a:spcBef>
              <a:buSzPct val="64285"/>
              <a:buNone/>
            </a:pPr>
            <a:r>
              <a:rPr lang="en-US" sz="2000" dirty="0"/>
              <a:t>Attribute Datatypes                                                               New Attribute Datatypes</a:t>
            </a:r>
          </a:p>
          <a:p>
            <a:pPr marL="148590" indent="0">
              <a:lnSpc>
                <a:spcPct val="150000"/>
              </a:lnSpc>
              <a:spcBef>
                <a:spcPts val="0"/>
              </a:spcBef>
              <a:buSzPct val="64285"/>
              <a:buNone/>
            </a:pPr>
            <a:endParaRPr lang="en-US" sz="2000"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10</a:t>
            </a:fld>
            <a:endParaRPr/>
          </a:p>
        </p:txBody>
      </p:sp>
      <p:pic>
        <p:nvPicPr>
          <p:cNvPr id="6" name="Picture 5" descr="A screen shot of a computer code&#10;&#10;Description automatically generated">
            <a:extLst>
              <a:ext uri="{FF2B5EF4-FFF2-40B4-BE49-F238E27FC236}">
                <a16:creationId xmlns:a16="http://schemas.microsoft.com/office/drawing/2014/main" id="{3A71D785-E0CB-728C-E1CE-1ABC1B3CF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043" y="1361541"/>
            <a:ext cx="3639839" cy="4988776"/>
          </a:xfrm>
          <a:prstGeom prst="rect">
            <a:avLst/>
          </a:prstGeom>
          <a:ln>
            <a:solidFill>
              <a:schemeClr val="tx1"/>
            </a:solidFill>
          </a:ln>
        </p:spPr>
      </p:pic>
      <p:pic>
        <p:nvPicPr>
          <p:cNvPr id="2" name="Picture 1" descr="A screenshot of a computer program&#10;&#10;Description automatically generated">
            <a:extLst>
              <a:ext uri="{FF2B5EF4-FFF2-40B4-BE49-F238E27FC236}">
                <a16:creationId xmlns:a16="http://schemas.microsoft.com/office/drawing/2014/main" id="{FA42FE1F-CB52-DF94-6B8C-13317412B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886" y="1348522"/>
            <a:ext cx="3893203" cy="4990508"/>
          </a:xfrm>
          <a:prstGeom prst="rect">
            <a:avLst/>
          </a:prstGeom>
          <a:ln>
            <a:solidFill>
              <a:schemeClr val="tx1"/>
            </a:solidFill>
          </a:ln>
        </p:spPr>
      </p:pic>
    </p:spTree>
    <p:extLst>
      <p:ext uri="{BB962C8B-B14F-4D97-AF65-F5344CB8AC3E}">
        <p14:creationId xmlns:p14="http://schemas.microsoft.com/office/powerpoint/2010/main" val="424277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11</a:t>
            </a:fld>
            <a:endParaRPr/>
          </a:p>
        </p:txBody>
      </p:sp>
      <p:pic>
        <p:nvPicPr>
          <p:cNvPr id="4" name="Picture 3" descr="A map of united states with a green area&#10;&#10;Description automatically generated">
            <a:extLst>
              <a:ext uri="{FF2B5EF4-FFF2-40B4-BE49-F238E27FC236}">
                <a16:creationId xmlns:a16="http://schemas.microsoft.com/office/drawing/2014/main" id="{713DCF88-7E40-39FA-7766-FCD047126CA3}"/>
              </a:ext>
            </a:extLst>
          </p:cNvPr>
          <p:cNvPicPr>
            <a:picLocks noChangeAspect="1"/>
          </p:cNvPicPr>
          <p:nvPr/>
        </p:nvPicPr>
        <p:blipFill>
          <a:blip r:embed="rId3"/>
          <a:stretch>
            <a:fillRect/>
          </a:stretch>
        </p:blipFill>
        <p:spPr>
          <a:xfrm>
            <a:off x="684657" y="1338148"/>
            <a:ext cx="10822686" cy="3946702"/>
          </a:xfrm>
          <a:prstGeom prst="rect">
            <a:avLst/>
          </a:prstGeom>
          <a:ln>
            <a:solidFill>
              <a:schemeClr val="tx1"/>
            </a:solidFill>
          </a:ln>
        </p:spPr>
      </p:pic>
      <p:sp>
        <p:nvSpPr>
          <p:cNvPr id="5" name="TextBox 4">
            <a:extLst>
              <a:ext uri="{FF2B5EF4-FFF2-40B4-BE49-F238E27FC236}">
                <a16:creationId xmlns:a16="http://schemas.microsoft.com/office/drawing/2014/main" id="{E5DD7564-066F-63E5-894F-951176C41E8E}"/>
              </a:ext>
            </a:extLst>
          </p:cNvPr>
          <p:cNvSpPr txBox="1"/>
          <p:nvPr/>
        </p:nvSpPr>
        <p:spPr>
          <a:xfrm>
            <a:off x="838197" y="5519852"/>
            <a:ext cx="8693405" cy="800219"/>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Geospatial chat depicting average square foot analysis of all the properties for all states.</a:t>
            </a:r>
            <a:br>
              <a:rPr lang="en-US" sz="1800" dirty="0">
                <a:effectLst/>
                <a:latin typeface="TimesNewRomanPSMT"/>
              </a:rPr>
            </a:br>
            <a:endParaRPr lang="en-US" dirty="0"/>
          </a:p>
          <a:p>
            <a:endParaRPr lang="en-US" dirty="0"/>
          </a:p>
        </p:txBody>
      </p:sp>
    </p:spTree>
    <p:extLst>
      <p:ext uri="{BB962C8B-B14F-4D97-AF65-F5344CB8AC3E}">
        <p14:creationId xmlns:p14="http://schemas.microsoft.com/office/powerpoint/2010/main" val="48412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12</a:t>
            </a:fld>
            <a:endParaRPr/>
          </a:p>
        </p:txBody>
      </p:sp>
      <p:pic>
        <p:nvPicPr>
          <p:cNvPr id="7" name="Picture 6" descr="A graph of a rental unit&#10;&#10;Description automatically generated">
            <a:extLst>
              <a:ext uri="{FF2B5EF4-FFF2-40B4-BE49-F238E27FC236}">
                <a16:creationId xmlns:a16="http://schemas.microsoft.com/office/drawing/2014/main" id="{E712F7E9-AB68-0F31-0278-8FB5C1794B15}"/>
              </a:ext>
            </a:extLst>
          </p:cNvPr>
          <p:cNvPicPr>
            <a:picLocks noChangeAspect="1"/>
          </p:cNvPicPr>
          <p:nvPr/>
        </p:nvPicPr>
        <p:blipFill>
          <a:blip r:embed="rId3"/>
          <a:stretch>
            <a:fillRect/>
          </a:stretch>
        </p:blipFill>
        <p:spPr>
          <a:xfrm>
            <a:off x="838197" y="1135451"/>
            <a:ext cx="6689468" cy="5097402"/>
          </a:xfrm>
          <a:prstGeom prst="rect">
            <a:avLst/>
          </a:prstGeom>
          <a:ln>
            <a:solidFill>
              <a:schemeClr val="tx1"/>
            </a:solidFill>
          </a:ln>
        </p:spPr>
      </p:pic>
      <p:sp>
        <p:nvSpPr>
          <p:cNvPr id="2" name="TextBox 1">
            <a:extLst>
              <a:ext uri="{FF2B5EF4-FFF2-40B4-BE49-F238E27FC236}">
                <a16:creationId xmlns:a16="http://schemas.microsoft.com/office/drawing/2014/main" id="{562AECBB-0D12-A7A0-8D97-9E7EE7362995}"/>
              </a:ext>
            </a:extLst>
          </p:cNvPr>
          <p:cNvSpPr txBox="1"/>
          <p:nvPr/>
        </p:nvSpPr>
        <p:spPr>
          <a:xfrm>
            <a:off x="7527665" y="2859613"/>
            <a:ext cx="4518796" cy="113877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The Line chart compares the average square foot of different properties based on whether they come furnished or not.</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80322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13</a:t>
            </a:fld>
            <a:endParaRPr/>
          </a:p>
        </p:txBody>
      </p:sp>
      <p:pic>
        <p:nvPicPr>
          <p:cNvPr id="4" name="Picture 3" descr="A graph of a number of rental properties&#10;&#10;Description automatically generated">
            <a:extLst>
              <a:ext uri="{FF2B5EF4-FFF2-40B4-BE49-F238E27FC236}">
                <a16:creationId xmlns:a16="http://schemas.microsoft.com/office/drawing/2014/main" id="{8605D299-19CE-4376-7339-79CDDB847FD3}"/>
              </a:ext>
            </a:extLst>
          </p:cNvPr>
          <p:cNvPicPr>
            <a:picLocks noChangeAspect="1"/>
          </p:cNvPicPr>
          <p:nvPr/>
        </p:nvPicPr>
        <p:blipFill>
          <a:blip r:embed="rId3"/>
          <a:stretch>
            <a:fillRect/>
          </a:stretch>
        </p:blipFill>
        <p:spPr>
          <a:xfrm>
            <a:off x="239885" y="1288068"/>
            <a:ext cx="5697257" cy="4281863"/>
          </a:xfrm>
          <a:prstGeom prst="rect">
            <a:avLst/>
          </a:prstGeom>
          <a:ln>
            <a:solidFill>
              <a:schemeClr val="tx1"/>
            </a:solidFill>
          </a:ln>
        </p:spPr>
      </p:pic>
      <p:pic>
        <p:nvPicPr>
          <p:cNvPr id="6" name="Picture 5" descr="A graph with orange lines and numbers&#10;&#10;Description automatically generated">
            <a:extLst>
              <a:ext uri="{FF2B5EF4-FFF2-40B4-BE49-F238E27FC236}">
                <a16:creationId xmlns:a16="http://schemas.microsoft.com/office/drawing/2014/main" id="{0306BF26-C77A-F095-AAE2-811748080F94}"/>
              </a:ext>
            </a:extLst>
          </p:cNvPr>
          <p:cNvPicPr>
            <a:picLocks noChangeAspect="1"/>
          </p:cNvPicPr>
          <p:nvPr/>
        </p:nvPicPr>
        <p:blipFill>
          <a:blip r:embed="rId4"/>
          <a:stretch>
            <a:fillRect/>
          </a:stretch>
        </p:blipFill>
        <p:spPr>
          <a:xfrm>
            <a:off x="6254860" y="1288068"/>
            <a:ext cx="5669612" cy="4281862"/>
          </a:xfrm>
          <a:prstGeom prst="rect">
            <a:avLst/>
          </a:prstGeom>
          <a:ln>
            <a:solidFill>
              <a:schemeClr val="tx1"/>
            </a:solidFill>
          </a:ln>
        </p:spPr>
      </p:pic>
      <p:sp>
        <p:nvSpPr>
          <p:cNvPr id="2" name="TextBox 1">
            <a:extLst>
              <a:ext uri="{FF2B5EF4-FFF2-40B4-BE49-F238E27FC236}">
                <a16:creationId xmlns:a16="http://schemas.microsoft.com/office/drawing/2014/main" id="{A8D5F863-02DD-A90B-D86F-5139E4BCC6CE}"/>
              </a:ext>
            </a:extLst>
          </p:cNvPr>
          <p:cNvSpPr txBox="1"/>
          <p:nvPr/>
        </p:nvSpPr>
        <p:spPr>
          <a:xfrm>
            <a:off x="1092819" y="5800230"/>
            <a:ext cx="9195146" cy="861774"/>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The line chart shows the average price of different properties.</a:t>
            </a:r>
          </a:p>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Bar chart showing the top 8 rental properties and the number of available accommodations. </a:t>
            </a:r>
          </a:p>
          <a:p>
            <a:endParaRPr lang="en-US" dirty="0"/>
          </a:p>
        </p:txBody>
      </p:sp>
    </p:spTree>
    <p:extLst>
      <p:ext uri="{BB962C8B-B14F-4D97-AF65-F5344CB8AC3E}">
        <p14:creationId xmlns:p14="http://schemas.microsoft.com/office/powerpoint/2010/main" val="273671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14</a:t>
            </a:fld>
            <a:endParaRPr/>
          </a:p>
        </p:txBody>
      </p:sp>
      <p:sp>
        <p:nvSpPr>
          <p:cNvPr id="2" name="TextBox 1">
            <a:extLst>
              <a:ext uri="{FF2B5EF4-FFF2-40B4-BE49-F238E27FC236}">
                <a16:creationId xmlns:a16="http://schemas.microsoft.com/office/drawing/2014/main" id="{7007F388-E8C5-B062-24E8-A8668C41CCE2}"/>
              </a:ext>
            </a:extLst>
          </p:cNvPr>
          <p:cNvSpPr txBox="1"/>
          <p:nvPr/>
        </p:nvSpPr>
        <p:spPr>
          <a:xfrm>
            <a:off x="1189608" y="5614102"/>
            <a:ext cx="7058343" cy="584775"/>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The geospatial chart shows the average price of rent all over the USA. </a:t>
            </a:r>
          </a:p>
          <a:p>
            <a:endParaRPr lang="en-US" dirty="0"/>
          </a:p>
        </p:txBody>
      </p:sp>
      <p:pic>
        <p:nvPicPr>
          <p:cNvPr id="5" name="Picture 4" descr="A map of the united states with different colored squares&#10;&#10;Description automatically generated">
            <a:extLst>
              <a:ext uri="{FF2B5EF4-FFF2-40B4-BE49-F238E27FC236}">
                <a16:creationId xmlns:a16="http://schemas.microsoft.com/office/drawing/2014/main" id="{4451C5D0-0152-B41B-C14F-AA53F375DF08}"/>
              </a:ext>
            </a:extLst>
          </p:cNvPr>
          <p:cNvPicPr>
            <a:picLocks noChangeAspect="1"/>
          </p:cNvPicPr>
          <p:nvPr/>
        </p:nvPicPr>
        <p:blipFill>
          <a:blip r:embed="rId3"/>
          <a:stretch>
            <a:fillRect/>
          </a:stretch>
        </p:blipFill>
        <p:spPr>
          <a:xfrm>
            <a:off x="838197" y="1312876"/>
            <a:ext cx="10681013" cy="3950209"/>
          </a:xfrm>
          <a:prstGeom prst="rect">
            <a:avLst/>
          </a:prstGeom>
          <a:ln>
            <a:solidFill>
              <a:schemeClr val="tx1"/>
            </a:solidFill>
          </a:ln>
        </p:spPr>
      </p:pic>
    </p:spTree>
    <p:extLst>
      <p:ext uri="{BB962C8B-B14F-4D97-AF65-F5344CB8AC3E}">
        <p14:creationId xmlns:p14="http://schemas.microsoft.com/office/powerpoint/2010/main" val="400762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15</a:t>
            </a:fld>
            <a:endParaRPr/>
          </a:p>
        </p:txBody>
      </p:sp>
      <p:pic>
        <p:nvPicPr>
          <p:cNvPr id="4" name="Picture 3" descr="A graph with numbers and lines&#10;&#10;Description automatically generated">
            <a:extLst>
              <a:ext uri="{FF2B5EF4-FFF2-40B4-BE49-F238E27FC236}">
                <a16:creationId xmlns:a16="http://schemas.microsoft.com/office/drawing/2014/main" id="{1CC63F2A-CDB6-42DD-E8D3-9FAD7CFBF182}"/>
              </a:ext>
            </a:extLst>
          </p:cNvPr>
          <p:cNvPicPr>
            <a:picLocks noChangeAspect="1"/>
          </p:cNvPicPr>
          <p:nvPr/>
        </p:nvPicPr>
        <p:blipFill>
          <a:blip r:embed="rId3"/>
          <a:stretch>
            <a:fillRect/>
          </a:stretch>
        </p:blipFill>
        <p:spPr>
          <a:xfrm>
            <a:off x="455916" y="1826057"/>
            <a:ext cx="11280161" cy="2788483"/>
          </a:xfrm>
          <a:prstGeom prst="rect">
            <a:avLst/>
          </a:prstGeom>
        </p:spPr>
      </p:pic>
      <p:sp>
        <p:nvSpPr>
          <p:cNvPr id="2" name="TextBox 1">
            <a:extLst>
              <a:ext uri="{FF2B5EF4-FFF2-40B4-BE49-F238E27FC236}">
                <a16:creationId xmlns:a16="http://schemas.microsoft.com/office/drawing/2014/main" id="{318EE65A-E2EB-C1CC-0871-F598D832D0AE}"/>
              </a:ext>
            </a:extLst>
          </p:cNvPr>
          <p:cNvSpPr txBox="1"/>
          <p:nvPr/>
        </p:nvSpPr>
        <p:spPr>
          <a:xfrm>
            <a:off x="838197" y="5278479"/>
            <a:ext cx="9437199" cy="584775"/>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The line chart shows the average rental price of different properties based on furnished status. </a:t>
            </a:r>
          </a:p>
          <a:p>
            <a:endParaRPr lang="en-US" dirty="0"/>
          </a:p>
        </p:txBody>
      </p:sp>
    </p:spTree>
    <p:extLst>
      <p:ext uri="{BB962C8B-B14F-4D97-AF65-F5344CB8AC3E}">
        <p14:creationId xmlns:p14="http://schemas.microsoft.com/office/powerpoint/2010/main" val="365365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16</a:t>
            </a:fld>
            <a:endParaRPr/>
          </a:p>
        </p:txBody>
      </p:sp>
      <p:pic>
        <p:nvPicPr>
          <p:cNvPr id="3" name="Picture 2" descr="A graph showing the price of a company&#10;&#10;Description automatically generated">
            <a:extLst>
              <a:ext uri="{FF2B5EF4-FFF2-40B4-BE49-F238E27FC236}">
                <a16:creationId xmlns:a16="http://schemas.microsoft.com/office/drawing/2014/main" id="{31655645-8D5F-6649-0EF3-84177AB0FFAB}"/>
              </a:ext>
            </a:extLst>
          </p:cNvPr>
          <p:cNvPicPr>
            <a:picLocks noChangeAspect="1"/>
          </p:cNvPicPr>
          <p:nvPr/>
        </p:nvPicPr>
        <p:blipFill>
          <a:blip r:embed="rId3"/>
          <a:stretch>
            <a:fillRect/>
          </a:stretch>
        </p:blipFill>
        <p:spPr>
          <a:xfrm>
            <a:off x="461049" y="1762034"/>
            <a:ext cx="11269896" cy="2851833"/>
          </a:xfrm>
          <a:prstGeom prst="rect">
            <a:avLst/>
          </a:prstGeom>
        </p:spPr>
      </p:pic>
      <p:sp>
        <p:nvSpPr>
          <p:cNvPr id="2" name="TextBox 1">
            <a:extLst>
              <a:ext uri="{FF2B5EF4-FFF2-40B4-BE49-F238E27FC236}">
                <a16:creationId xmlns:a16="http://schemas.microsoft.com/office/drawing/2014/main" id="{79B85BD6-F1E6-29CC-48A7-E41BBBC7A53E}"/>
              </a:ext>
            </a:extLst>
          </p:cNvPr>
          <p:cNvSpPr txBox="1"/>
          <p:nvPr/>
        </p:nvSpPr>
        <p:spPr>
          <a:xfrm>
            <a:off x="838197" y="5242213"/>
            <a:ext cx="9294532" cy="584775"/>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The line chart shows the average rental price of different properties based on parking facility. </a:t>
            </a:r>
          </a:p>
          <a:p>
            <a:endParaRPr lang="en-US" dirty="0"/>
          </a:p>
        </p:txBody>
      </p:sp>
    </p:spTree>
    <p:extLst>
      <p:ext uri="{BB962C8B-B14F-4D97-AF65-F5344CB8AC3E}">
        <p14:creationId xmlns:p14="http://schemas.microsoft.com/office/powerpoint/2010/main" val="222394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17</a:t>
            </a:fld>
            <a:endParaRPr/>
          </a:p>
        </p:txBody>
      </p:sp>
      <p:pic>
        <p:nvPicPr>
          <p:cNvPr id="4" name="Picture 3" descr="A graph showing the price of a facility&#10;&#10;Description automatically generated">
            <a:extLst>
              <a:ext uri="{FF2B5EF4-FFF2-40B4-BE49-F238E27FC236}">
                <a16:creationId xmlns:a16="http://schemas.microsoft.com/office/drawing/2014/main" id="{01C72C95-56F4-443B-7FBF-EAF3BBD42693}"/>
              </a:ext>
            </a:extLst>
          </p:cNvPr>
          <p:cNvPicPr>
            <a:picLocks noChangeAspect="1"/>
          </p:cNvPicPr>
          <p:nvPr/>
        </p:nvPicPr>
        <p:blipFill>
          <a:blip r:embed="rId3"/>
          <a:stretch>
            <a:fillRect/>
          </a:stretch>
        </p:blipFill>
        <p:spPr>
          <a:xfrm>
            <a:off x="388721" y="1710870"/>
            <a:ext cx="11414552" cy="3047743"/>
          </a:xfrm>
          <a:prstGeom prst="rect">
            <a:avLst/>
          </a:prstGeom>
        </p:spPr>
      </p:pic>
      <p:sp>
        <p:nvSpPr>
          <p:cNvPr id="2" name="TextBox 1">
            <a:extLst>
              <a:ext uri="{FF2B5EF4-FFF2-40B4-BE49-F238E27FC236}">
                <a16:creationId xmlns:a16="http://schemas.microsoft.com/office/drawing/2014/main" id="{DC934285-5360-5F97-C495-9A94C1566083}"/>
              </a:ext>
            </a:extLst>
          </p:cNvPr>
          <p:cNvSpPr txBox="1"/>
          <p:nvPr/>
        </p:nvSpPr>
        <p:spPr>
          <a:xfrm>
            <a:off x="838197" y="5314586"/>
            <a:ext cx="9307356" cy="584775"/>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The line chart shows the average rental price of different properties based on laundry facility. </a:t>
            </a:r>
          </a:p>
          <a:p>
            <a:endParaRPr lang="en-US" dirty="0"/>
          </a:p>
        </p:txBody>
      </p:sp>
    </p:spTree>
    <p:extLst>
      <p:ext uri="{BB962C8B-B14F-4D97-AF65-F5344CB8AC3E}">
        <p14:creationId xmlns:p14="http://schemas.microsoft.com/office/powerpoint/2010/main" val="390829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18</a:t>
            </a:fld>
            <a:endParaRPr/>
          </a:p>
        </p:txBody>
      </p:sp>
      <p:pic>
        <p:nvPicPr>
          <p:cNvPr id="3" name="Picture 2" descr="A graph of a number of cars&#10;&#10;Description automatically generated with medium confidence">
            <a:extLst>
              <a:ext uri="{FF2B5EF4-FFF2-40B4-BE49-F238E27FC236}">
                <a16:creationId xmlns:a16="http://schemas.microsoft.com/office/drawing/2014/main" id="{8CCCF3A1-8935-1F0D-8803-F32623557CBD}"/>
              </a:ext>
            </a:extLst>
          </p:cNvPr>
          <p:cNvPicPr>
            <a:picLocks noChangeAspect="1"/>
          </p:cNvPicPr>
          <p:nvPr/>
        </p:nvPicPr>
        <p:blipFill>
          <a:blip r:embed="rId3"/>
          <a:stretch>
            <a:fillRect/>
          </a:stretch>
        </p:blipFill>
        <p:spPr>
          <a:xfrm>
            <a:off x="734765" y="1392949"/>
            <a:ext cx="10722463" cy="4072101"/>
          </a:xfrm>
          <a:prstGeom prst="rect">
            <a:avLst/>
          </a:prstGeom>
          <a:ln>
            <a:solidFill>
              <a:schemeClr val="tx1"/>
            </a:solidFill>
          </a:ln>
        </p:spPr>
      </p:pic>
      <p:sp>
        <p:nvSpPr>
          <p:cNvPr id="4" name="TextBox 3">
            <a:extLst>
              <a:ext uri="{FF2B5EF4-FFF2-40B4-BE49-F238E27FC236}">
                <a16:creationId xmlns:a16="http://schemas.microsoft.com/office/drawing/2014/main" id="{D1380165-2D98-F5FF-267A-EE06316EA3A5}"/>
              </a:ext>
            </a:extLst>
          </p:cNvPr>
          <p:cNvSpPr txBox="1"/>
          <p:nvPr/>
        </p:nvSpPr>
        <p:spPr>
          <a:xfrm>
            <a:off x="734765" y="5800231"/>
            <a:ext cx="9078308" cy="369332"/>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Bar chart demonstrating the laundry and parking information for different property types. </a:t>
            </a:r>
          </a:p>
        </p:txBody>
      </p:sp>
    </p:spTree>
    <p:extLst>
      <p:ext uri="{BB962C8B-B14F-4D97-AF65-F5344CB8AC3E}">
        <p14:creationId xmlns:p14="http://schemas.microsoft.com/office/powerpoint/2010/main" val="236238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19</a:t>
            </a:fld>
            <a:endParaRPr/>
          </a:p>
        </p:txBody>
      </p:sp>
      <p:pic>
        <p:nvPicPr>
          <p:cNvPr id="8" name="Picture 7" descr="A screenshot of a graph&#10;&#10;Description automatically generated">
            <a:extLst>
              <a:ext uri="{FF2B5EF4-FFF2-40B4-BE49-F238E27FC236}">
                <a16:creationId xmlns:a16="http://schemas.microsoft.com/office/drawing/2014/main" id="{28045CE1-706B-B09B-0AC8-D9469F2E9D17}"/>
              </a:ext>
            </a:extLst>
          </p:cNvPr>
          <p:cNvPicPr>
            <a:picLocks noChangeAspect="1"/>
          </p:cNvPicPr>
          <p:nvPr/>
        </p:nvPicPr>
        <p:blipFill>
          <a:blip r:embed="rId3"/>
          <a:stretch>
            <a:fillRect/>
          </a:stretch>
        </p:blipFill>
        <p:spPr>
          <a:xfrm>
            <a:off x="369859" y="1306976"/>
            <a:ext cx="3850396" cy="4244047"/>
          </a:xfrm>
          <a:prstGeom prst="rect">
            <a:avLst/>
          </a:prstGeom>
          <a:ln>
            <a:solidFill>
              <a:schemeClr val="tx1"/>
            </a:solidFill>
          </a:ln>
        </p:spPr>
      </p:pic>
      <p:pic>
        <p:nvPicPr>
          <p:cNvPr id="10" name="Picture 9" descr="A screenshot of a graph&#10;&#10;Description automatically generated">
            <a:extLst>
              <a:ext uri="{FF2B5EF4-FFF2-40B4-BE49-F238E27FC236}">
                <a16:creationId xmlns:a16="http://schemas.microsoft.com/office/drawing/2014/main" id="{489CB8A2-09B0-173F-9CE3-E434A0D6DDB4}"/>
              </a:ext>
            </a:extLst>
          </p:cNvPr>
          <p:cNvPicPr>
            <a:picLocks noChangeAspect="1"/>
          </p:cNvPicPr>
          <p:nvPr/>
        </p:nvPicPr>
        <p:blipFill>
          <a:blip r:embed="rId4"/>
          <a:stretch>
            <a:fillRect/>
          </a:stretch>
        </p:blipFill>
        <p:spPr>
          <a:xfrm>
            <a:off x="4433887" y="1306968"/>
            <a:ext cx="3889365" cy="4244055"/>
          </a:xfrm>
          <a:prstGeom prst="rect">
            <a:avLst/>
          </a:prstGeom>
          <a:ln>
            <a:solidFill>
              <a:schemeClr val="tx1"/>
            </a:solidFill>
          </a:ln>
        </p:spPr>
      </p:pic>
      <p:pic>
        <p:nvPicPr>
          <p:cNvPr id="12" name="Picture 11" descr="A blue and orange pie chart&#10;&#10;Description automatically generated">
            <a:extLst>
              <a:ext uri="{FF2B5EF4-FFF2-40B4-BE49-F238E27FC236}">
                <a16:creationId xmlns:a16="http://schemas.microsoft.com/office/drawing/2014/main" id="{F303AF58-D8CC-C09B-8B1C-01DF05E579D5}"/>
              </a:ext>
            </a:extLst>
          </p:cNvPr>
          <p:cNvPicPr>
            <a:picLocks noChangeAspect="1"/>
          </p:cNvPicPr>
          <p:nvPr/>
        </p:nvPicPr>
        <p:blipFill>
          <a:blip r:embed="rId5"/>
          <a:stretch>
            <a:fillRect/>
          </a:stretch>
        </p:blipFill>
        <p:spPr>
          <a:xfrm>
            <a:off x="8536884" y="1337964"/>
            <a:ext cx="3470743" cy="4182061"/>
          </a:xfrm>
          <a:prstGeom prst="rect">
            <a:avLst/>
          </a:prstGeom>
          <a:ln>
            <a:solidFill>
              <a:schemeClr val="tx1"/>
            </a:solidFill>
          </a:ln>
        </p:spPr>
      </p:pic>
      <p:sp>
        <p:nvSpPr>
          <p:cNvPr id="3" name="TextBox 2">
            <a:extLst>
              <a:ext uri="{FF2B5EF4-FFF2-40B4-BE49-F238E27FC236}">
                <a16:creationId xmlns:a16="http://schemas.microsoft.com/office/drawing/2014/main" id="{8244D855-A0D1-CD5D-81AA-0D5CF8EE46FD}"/>
              </a:ext>
            </a:extLst>
          </p:cNvPr>
          <p:cNvSpPr txBox="1"/>
          <p:nvPr/>
        </p:nvSpPr>
        <p:spPr>
          <a:xfrm>
            <a:off x="838180" y="5742313"/>
            <a:ext cx="9800067" cy="92333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Bubble charts showing the distribution of bathrooms and bedrooms for the cottage property type. </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Pie chart showing the number of furnished properties for cottage property type</a:t>
            </a:r>
            <a:r>
              <a:rPr lang="en-US" sz="1800" dirty="0">
                <a:effectLst/>
                <a:latin typeface="TimesNewRomanPSMT"/>
              </a:rPr>
              <a:t>. </a:t>
            </a:r>
          </a:p>
          <a:p>
            <a:pPr marL="285750" indent="-285750">
              <a:buFont typeface="Arial" panose="020B0604020202020204" pitchFamily="34" charset="0"/>
              <a:buChar char="•"/>
            </a:pPr>
            <a:endParaRPr lang="en-US" sz="1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00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39744"/>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Agenda</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10515600" cy="5087700"/>
          </a:xfrm>
          <a:prstGeom prst="rect">
            <a:avLst/>
          </a:prstGeom>
          <a:noFill/>
          <a:ln>
            <a:noFill/>
          </a:ln>
        </p:spPr>
        <p:txBody>
          <a:bodyPr spcFirstLastPara="1" wrap="square" lIns="45700" tIns="45700" rIns="45700" bIns="45700" anchor="t" anchorCtr="0">
            <a:normAutofit/>
          </a:bodyPr>
          <a:lstStyle/>
          <a:p>
            <a:pPr marL="457200" lvl="0" indent="-308610" algn="just" rtl="0">
              <a:lnSpc>
                <a:spcPct val="150000"/>
              </a:lnSpc>
              <a:spcBef>
                <a:spcPts val="0"/>
              </a:spcBef>
              <a:spcAft>
                <a:spcPts val="0"/>
              </a:spcAft>
              <a:buSzPct val="64285"/>
              <a:buChar char="❖"/>
            </a:pPr>
            <a:r>
              <a:rPr lang="en-US" dirty="0"/>
              <a:t>Project Background</a:t>
            </a:r>
          </a:p>
          <a:p>
            <a:pPr marL="457200" lvl="0" indent="-308610" algn="just" rtl="0">
              <a:lnSpc>
                <a:spcPct val="150000"/>
              </a:lnSpc>
              <a:spcBef>
                <a:spcPts val="0"/>
              </a:spcBef>
              <a:spcAft>
                <a:spcPts val="0"/>
              </a:spcAft>
              <a:buSzPct val="64285"/>
              <a:buChar char="❖"/>
            </a:pPr>
            <a:r>
              <a:rPr lang="en-US" dirty="0"/>
              <a:t>Goals &amp; Objective</a:t>
            </a:r>
          </a:p>
          <a:p>
            <a:pPr marL="457200" lvl="0" indent="-308610" algn="just" rtl="0">
              <a:lnSpc>
                <a:spcPct val="150000"/>
              </a:lnSpc>
              <a:spcBef>
                <a:spcPts val="0"/>
              </a:spcBef>
              <a:spcAft>
                <a:spcPts val="0"/>
              </a:spcAft>
              <a:buSzPct val="64285"/>
              <a:buChar char="❖"/>
            </a:pPr>
            <a:r>
              <a:rPr lang="en-US" dirty="0"/>
              <a:t>Project application &amp; Impact</a:t>
            </a:r>
          </a:p>
          <a:p>
            <a:pPr marL="457200" lvl="0" indent="-308610" algn="just" rtl="0">
              <a:lnSpc>
                <a:spcPct val="150000"/>
              </a:lnSpc>
              <a:spcBef>
                <a:spcPts val="0"/>
              </a:spcBef>
              <a:spcAft>
                <a:spcPts val="0"/>
              </a:spcAft>
              <a:buSzPct val="64285"/>
              <a:buChar char="❖"/>
            </a:pPr>
            <a:r>
              <a:rPr lang="en-US" dirty="0"/>
              <a:t>Data Description</a:t>
            </a:r>
          </a:p>
          <a:p>
            <a:pPr marL="457200" lvl="0" indent="-308610" algn="just" rtl="0">
              <a:lnSpc>
                <a:spcPct val="150000"/>
              </a:lnSpc>
              <a:spcBef>
                <a:spcPts val="0"/>
              </a:spcBef>
              <a:spcAft>
                <a:spcPts val="0"/>
              </a:spcAft>
              <a:buSzPct val="64285"/>
              <a:buChar char="❖"/>
            </a:pPr>
            <a:r>
              <a:rPr lang="en-US" dirty="0"/>
              <a:t>Data Pre-Processing</a:t>
            </a:r>
          </a:p>
          <a:p>
            <a:pPr marL="457200" lvl="0" indent="-308610" algn="just" rtl="0">
              <a:lnSpc>
                <a:spcPct val="150000"/>
              </a:lnSpc>
              <a:spcBef>
                <a:spcPts val="0"/>
              </a:spcBef>
              <a:spcAft>
                <a:spcPts val="0"/>
              </a:spcAft>
              <a:buSzPct val="64285"/>
              <a:buChar char="❖"/>
            </a:pPr>
            <a:r>
              <a:rPr lang="en-US" dirty="0"/>
              <a:t>Data Visualizations</a:t>
            </a:r>
          </a:p>
          <a:p>
            <a:pPr marL="457200" lvl="0" indent="-308610" algn="just" rtl="0">
              <a:lnSpc>
                <a:spcPct val="150000"/>
              </a:lnSpc>
              <a:spcBef>
                <a:spcPts val="0"/>
              </a:spcBef>
              <a:spcAft>
                <a:spcPts val="0"/>
              </a:spcAft>
              <a:buSzPct val="64285"/>
              <a:buChar char="❖"/>
            </a:pPr>
            <a:r>
              <a:rPr lang="en-US" dirty="0"/>
              <a:t>Summary</a:t>
            </a: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a:t>
            </a:fld>
            <a:endParaRPr/>
          </a:p>
        </p:txBody>
      </p:sp>
      <p:pic>
        <p:nvPicPr>
          <p:cNvPr id="2" name="Picture 1">
            <a:extLst>
              <a:ext uri="{FF2B5EF4-FFF2-40B4-BE49-F238E27FC236}">
                <a16:creationId xmlns:a16="http://schemas.microsoft.com/office/drawing/2014/main" id="{8695B328-A100-23BF-1D74-FA7FFD65D9B6}"/>
              </a:ext>
            </a:extLst>
          </p:cNvPr>
          <p:cNvPicPr>
            <a:picLocks noChangeAspect="1"/>
          </p:cNvPicPr>
          <p:nvPr/>
        </p:nvPicPr>
        <p:blipFill>
          <a:blip r:embed="rId3"/>
          <a:stretch>
            <a:fillRect/>
          </a:stretch>
        </p:blipFill>
        <p:spPr>
          <a:xfrm>
            <a:off x="9480751" y="4437173"/>
            <a:ext cx="1946305" cy="1946305"/>
          </a:xfrm>
          <a:prstGeom prst="rect">
            <a:avLst/>
          </a:prstGeom>
        </p:spPr>
      </p:pic>
      <p:pic>
        <p:nvPicPr>
          <p:cNvPr id="4" name="Picture 3">
            <a:extLst>
              <a:ext uri="{FF2B5EF4-FFF2-40B4-BE49-F238E27FC236}">
                <a16:creationId xmlns:a16="http://schemas.microsoft.com/office/drawing/2014/main" id="{85B56FB3-70D6-9CC3-E4BE-59960FB8BBC0}"/>
              </a:ext>
            </a:extLst>
          </p:cNvPr>
          <p:cNvPicPr>
            <a:picLocks noChangeAspect="1"/>
          </p:cNvPicPr>
          <p:nvPr/>
        </p:nvPicPr>
        <p:blipFill>
          <a:blip r:embed="rId4"/>
          <a:stretch>
            <a:fillRect/>
          </a:stretch>
        </p:blipFill>
        <p:spPr>
          <a:xfrm>
            <a:off x="9480751" y="339744"/>
            <a:ext cx="1799786" cy="1007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8" y="228271"/>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Visualizations</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20</a:t>
            </a:fld>
            <a:endParaRPr/>
          </a:p>
        </p:txBody>
      </p:sp>
      <p:pic>
        <p:nvPicPr>
          <p:cNvPr id="10" name="Picture 9" descr="A graph with orange lines&#10;&#10;Description automatically generated">
            <a:extLst>
              <a:ext uri="{FF2B5EF4-FFF2-40B4-BE49-F238E27FC236}">
                <a16:creationId xmlns:a16="http://schemas.microsoft.com/office/drawing/2014/main" id="{53D32971-B659-9248-0212-963744FE5FE1}"/>
              </a:ext>
            </a:extLst>
          </p:cNvPr>
          <p:cNvPicPr>
            <a:picLocks noChangeAspect="1"/>
          </p:cNvPicPr>
          <p:nvPr/>
        </p:nvPicPr>
        <p:blipFill>
          <a:blip r:embed="rId3"/>
          <a:stretch>
            <a:fillRect/>
          </a:stretch>
        </p:blipFill>
        <p:spPr>
          <a:xfrm>
            <a:off x="458223" y="897417"/>
            <a:ext cx="10895575" cy="5557918"/>
          </a:xfrm>
          <a:prstGeom prst="rect">
            <a:avLst/>
          </a:prstGeom>
          <a:ln>
            <a:solidFill>
              <a:schemeClr val="tx1"/>
            </a:solidFill>
          </a:ln>
        </p:spPr>
      </p:pic>
    </p:spTree>
    <p:extLst>
      <p:ext uri="{BB962C8B-B14F-4D97-AF65-F5344CB8AC3E}">
        <p14:creationId xmlns:p14="http://schemas.microsoft.com/office/powerpoint/2010/main" val="188790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218541" y="263122"/>
            <a:ext cx="3208868" cy="925619"/>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Dashboard Overview</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21</a:t>
            </a:fld>
            <a:endParaRPr/>
          </a:p>
        </p:txBody>
      </p:sp>
      <p:pic>
        <p:nvPicPr>
          <p:cNvPr id="3" name="Picture 2" descr="A close-up of a map&#10;&#10;Description automatically generated">
            <a:extLst>
              <a:ext uri="{FF2B5EF4-FFF2-40B4-BE49-F238E27FC236}">
                <a16:creationId xmlns:a16="http://schemas.microsoft.com/office/drawing/2014/main" id="{559F0B93-1D60-17AA-0A97-335BDAC89613}"/>
              </a:ext>
            </a:extLst>
          </p:cNvPr>
          <p:cNvPicPr>
            <a:picLocks noChangeAspect="1"/>
          </p:cNvPicPr>
          <p:nvPr/>
        </p:nvPicPr>
        <p:blipFill>
          <a:blip r:embed="rId3"/>
          <a:stretch>
            <a:fillRect/>
          </a:stretch>
        </p:blipFill>
        <p:spPr>
          <a:xfrm>
            <a:off x="3120143" y="150291"/>
            <a:ext cx="7841506" cy="6187314"/>
          </a:xfrm>
          <a:prstGeom prst="rect">
            <a:avLst/>
          </a:prstGeom>
          <a:ln>
            <a:solidFill>
              <a:schemeClr val="tx1"/>
            </a:solidFill>
          </a:ln>
        </p:spPr>
      </p:pic>
      <p:sp>
        <p:nvSpPr>
          <p:cNvPr id="4" name="TextBox 3">
            <a:extLst>
              <a:ext uri="{FF2B5EF4-FFF2-40B4-BE49-F238E27FC236}">
                <a16:creationId xmlns:a16="http://schemas.microsoft.com/office/drawing/2014/main" id="{481368F5-092D-14F0-CA6B-4368D61E5F69}"/>
              </a:ext>
            </a:extLst>
          </p:cNvPr>
          <p:cNvSpPr txBox="1"/>
          <p:nvPr/>
        </p:nvSpPr>
        <p:spPr>
          <a:xfrm>
            <a:off x="163884" y="3119728"/>
            <a:ext cx="295625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Coverage Area Analysis</a:t>
            </a:r>
          </a:p>
        </p:txBody>
      </p:sp>
    </p:spTree>
    <p:extLst>
      <p:ext uri="{BB962C8B-B14F-4D97-AF65-F5344CB8AC3E}">
        <p14:creationId xmlns:p14="http://schemas.microsoft.com/office/powerpoint/2010/main" val="379662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169334" y="402664"/>
            <a:ext cx="3208868" cy="925619"/>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Dashboard Overview</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22</a:t>
            </a:fld>
            <a:endParaRPr/>
          </a:p>
        </p:txBody>
      </p:sp>
      <p:pic>
        <p:nvPicPr>
          <p:cNvPr id="3" name="Picture 2" descr="A map of the united states with a graph&#10;&#10;Description automatically generated">
            <a:extLst>
              <a:ext uri="{FF2B5EF4-FFF2-40B4-BE49-F238E27FC236}">
                <a16:creationId xmlns:a16="http://schemas.microsoft.com/office/drawing/2014/main" id="{5CD7AB45-D0AE-3927-3EB3-EFA44DFCAA2A}"/>
              </a:ext>
            </a:extLst>
          </p:cNvPr>
          <p:cNvPicPr>
            <a:picLocks noChangeAspect="1"/>
          </p:cNvPicPr>
          <p:nvPr/>
        </p:nvPicPr>
        <p:blipFill>
          <a:blip r:embed="rId3"/>
          <a:stretch>
            <a:fillRect/>
          </a:stretch>
        </p:blipFill>
        <p:spPr>
          <a:xfrm>
            <a:off x="3120143" y="186033"/>
            <a:ext cx="7772400" cy="6197445"/>
          </a:xfrm>
          <a:prstGeom prst="rect">
            <a:avLst/>
          </a:prstGeom>
          <a:ln>
            <a:solidFill>
              <a:schemeClr val="tx1"/>
            </a:solidFill>
          </a:ln>
        </p:spPr>
      </p:pic>
      <p:sp>
        <p:nvSpPr>
          <p:cNvPr id="2" name="TextBox 1">
            <a:extLst>
              <a:ext uri="{FF2B5EF4-FFF2-40B4-BE49-F238E27FC236}">
                <a16:creationId xmlns:a16="http://schemas.microsoft.com/office/drawing/2014/main" id="{3106B756-744D-C503-5F13-0802E5E35C4E}"/>
              </a:ext>
            </a:extLst>
          </p:cNvPr>
          <p:cNvSpPr txBox="1"/>
          <p:nvPr/>
        </p:nvSpPr>
        <p:spPr>
          <a:xfrm>
            <a:off x="169334" y="3228945"/>
            <a:ext cx="2103461"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Rental Analysis</a:t>
            </a:r>
          </a:p>
        </p:txBody>
      </p:sp>
    </p:spTree>
    <p:extLst>
      <p:ext uri="{BB962C8B-B14F-4D97-AF65-F5344CB8AC3E}">
        <p14:creationId xmlns:p14="http://schemas.microsoft.com/office/powerpoint/2010/main" val="3531515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259642" y="395909"/>
            <a:ext cx="3208868" cy="925619"/>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Dashboard Overview</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23</a:t>
            </a:fld>
            <a:endParaRPr/>
          </a:p>
        </p:txBody>
      </p:sp>
      <p:pic>
        <p:nvPicPr>
          <p:cNvPr id="3" name="Picture 2" descr="A screenshot of a graph&#10;&#10;Description automatically generated">
            <a:extLst>
              <a:ext uri="{FF2B5EF4-FFF2-40B4-BE49-F238E27FC236}">
                <a16:creationId xmlns:a16="http://schemas.microsoft.com/office/drawing/2014/main" id="{2819D296-0EC9-E2E8-2FCE-3C194C452DD8}"/>
              </a:ext>
            </a:extLst>
          </p:cNvPr>
          <p:cNvPicPr>
            <a:picLocks noChangeAspect="1"/>
          </p:cNvPicPr>
          <p:nvPr/>
        </p:nvPicPr>
        <p:blipFill>
          <a:blip r:embed="rId3"/>
          <a:stretch>
            <a:fillRect/>
          </a:stretch>
        </p:blipFill>
        <p:spPr>
          <a:xfrm>
            <a:off x="3120143" y="151593"/>
            <a:ext cx="7772400" cy="6221054"/>
          </a:xfrm>
          <a:prstGeom prst="rect">
            <a:avLst/>
          </a:prstGeom>
          <a:ln>
            <a:solidFill>
              <a:schemeClr val="tx1"/>
            </a:solidFill>
          </a:ln>
        </p:spPr>
      </p:pic>
      <p:sp>
        <p:nvSpPr>
          <p:cNvPr id="2" name="TextBox 1">
            <a:extLst>
              <a:ext uri="{FF2B5EF4-FFF2-40B4-BE49-F238E27FC236}">
                <a16:creationId xmlns:a16="http://schemas.microsoft.com/office/drawing/2014/main" id="{71064B47-06C8-5AD7-929F-E8CB0068E32C}"/>
              </a:ext>
            </a:extLst>
          </p:cNvPr>
          <p:cNvSpPr txBox="1"/>
          <p:nvPr/>
        </p:nvSpPr>
        <p:spPr>
          <a:xfrm>
            <a:off x="0" y="3228945"/>
            <a:ext cx="319350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Amenities Vs Rental Price</a:t>
            </a:r>
          </a:p>
        </p:txBody>
      </p:sp>
    </p:spTree>
    <p:extLst>
      <p:ext uri="{BB962C8B-B14F-4D97-AF65-F5344CB8AC3E}">
        <p14:creationId xmlns:p14="http://schemas.microsoft.com/office/powerpoint/2010/main" val="1020263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259642" y="395909"/>
            <a:ext cx="3208868" cy="925619"/>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Dashboard Overview</a:t>
            </a:r>
            <a:endParaRPr dirty="0">
              <a:latin typeface="Calibri" panose="020F0502020204030204" pitchFamily="34" charset="0"/>
              <a:cs typeface="Calibri" panose="020F0502020204030204" pitchFamily="34" charset="0"/>
            </a:endParaRPr>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24</a:t>
            </a:fld>
            <a:endParaRPr/>
          </a:p>
        </p:txBody>
      </p:sp>
      <p:pic>
        <p:nvPicPr>
          <p:cNvPr id="4" name="Picture 3" descr="A diagram of different colored circles and a pie chart&#10;&#10;Description automatically generated with medium confidence">
            <a:extLst>
              <a:ext uri="{FF2B5EF4-FFF2-40B4-BE49-F238E27FC236}">
                <a16:creationId xmlns:a16="http://schemas.microsoft.com/office/drawing/2014/main" id="{825C1EFF-BCC8-31B0-B9E5-8EB52E3A284B}"/>
              </a:ext>
            </a:extLst>
          </p:cNvPr>
          <p:cNvPicPr>
            <a:picLocks noChangeAspect="1"/>
          </p:cNvPicPr>
          <p:nvPr/>
        </p:nvPicPr>
        <p:blipFill>
          <a:blip r:embed="rId3"/>
          <a:stretch>
            <a:fillRect/>
          </a:stretch>
        </p:blipFill>
        <p:spPr>
          <a:xfrm>
            <a:off x="3120143" y="167263"/>
            <a:ext cx="7772400" cy="6205384"/>
          </a:xfrm>
          <a:prstGeom prst="rect">
            <a:avLst/>
          </a:prstGeom>
          <a:ln>
            <a:solidFill>
              <a:schemeClr val="tx1"/>
            </a:solidFill>
          </a:ln>
        </p:spPr>
      </p:pic>
      <p:sp>
        <p:nvSpPr>
          <p:cNvPr id="2" name="TextBox 1">
            <a:extLst>
              <a:ext uri="{FF2B5EF4-FFF2-40B4-BE49-F238E27FC236}">
                <a16:creationId xmlns:a16="http://schemas.microsoft.com/office/drawing/2014/main" id="{7BB0B72C-0E2A-226F-C307-252C33757839}"/>
              </a:ext>
            </a:extLst>
          </p:cNvPr>
          <p:cNvSpPr txBox="1"/>
          <p:nvPr/>
        </p:nvSpPr>
        <p:spPr>
          <a:xfrm>
            <a:off x="0" y="3228945"/>
            <a:ext cx="2483372"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Amenities Analysis</a:t>
            </a:r>
          </a:p>
        </p:txBody>
      </p:sp>
    </p:spTree>
    <p:extLst>
      <p:ext uri="{BB962C8B-B14F-4D97-AF65-F5344CB8AC3E}">
        <p14:creationId xmlns:p14="http://schemas.microsoft.com/office/powerpoint/2010/main" val="212616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Summary</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10515600" cy="5087700"/>
          </a:xfrm>
          <a:prstGeom prst="rect">
            <a:avLst/>
          </a:prstGeom>
          <a:noFill/>
          <a:ln>
            <a:noFill/>
          </a:ln>
        </p:spPr>
        <p:txBody>
          <a:bodyPr spcFirstLastPara="1" wrap="square" lIns="45700" tIns="45700" rIns="45700" bIns="45700" anchor="t" anchorCtr="0">
            <a:normAutofit fontScale="85000" lnSpcReduction="10000"/>
          </a:bodyPr>
          <a:lstStyle/>
          <a:p>
            <a:pPr marL="0" marR="0" indent="274320" algn="just">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project aimed to empower users and stakeholders by providing comprehensive visualizations for obtaining detailed information on housing prices and other property characteristics. </a:t>
            </a:r>
          </a:p>
          <a:p>
            <a:pPr marL="0" marR="0" indent="274320" algn="just">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Users can leverage these visualizations to acquire insights into the current rental prices for specific amenities they are seeking. </a:t>
            </a:r>
          </a:p>
          <a:p>
            <a:pPr marL="0" marR="0" indent="274320" algn="just">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Meanwhile, stakeholders can use this information to identify strategic investment opportunities for optimal returns.</a:t>
            </a:r>
            <a:endParaRPr lang="en-US" sz="23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274320" algn="just">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Key insights derived from these visualizations include the prevalence of apartments, which are both numerous and relatively expensive in terms of rent. </a:t>
            </a:r>
          </a:p>
          <a:p>
            <a:pPr marL="0" marR="0" indent="274320" algn="just">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Additionally, homes in most states tend to have larger square footage compared to other property types. The presence of amenities varies across regions, indicating regional preferences. </a:t>
            </a:r>
          </a:p>
          <a:p>
            <a:pPr marL="0" marR="0" indent="274320" algn="just">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Overall, the bedroom-to-bathroom ratio in all listed properties is generally favorable.</a:t>
            </a:r>
            <a:endParaRPr lang="en-US" sz="2300" dirty="0">
              <a:effectLst/>
              <a:latin typeface="Calibri" panose="020F0502020204030204" pitchFamily="34" charset="0"/>
              <a:ea typeface="Times New Roman" panose="02020603050405020304" pitchFamily="18" charset="0"/>
              <a:cs typeface="Calibri" panose="020F0502020204030204" pitchFamily="34" charset="0"/>
            </a:endParaRPr>
          </a:p>
          <a:p>
            <a:pPr marL="148590" lvl="0" indent="0" algn="l" rtl="0">
              <a:lnSpc>
                <a:spcPct val="150000"/>
              </a:lnSpc>
              <a:spcBef>
                <a:spcPts val="0"/>
              </a:spcBef>
              <a:spcAft>
                <a:spcPts val="0"/>
              </a:spcAft>
              <a:buSzPct val="64285"/>
              <a:buNone/>
            </a:pPr>
            <a:endParaRPr lang="en-US"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25</a:t>
            </a:fld>
            <a:endParaRPr/>
          </a:p>
        </p:txBody>
      </p:sp>
    </p:spTree>
    <p:extLst>
      <p:ext uri="{BB962C8B-B14F-4D97-AF65-F5344CB8AC3E}">
        <p14:creationId xmlns:p14="http://schemas.microsoft.com/office/powerpoint/2010/main" val="279152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References</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10515600" cy="5087700"/>
          </a:xfrm>
          <a:prstGeom prst="rect">
            <a:avLst/>
          </a:prstGeom>
          <a:noFill/>
          <a:ln>
            <a:noFill/>
          </a:ln>
        </p:spPr>
        <p:txBody>
          <a:bodyPr spcFirstLastPara="1" wrap="square" lIns="45700" tIns="45700" rIns="45700" bIns="45700" anchor="t" anchorCtr="0">
            <a:normAutofit/>
          </a:bodyPr>
          <a:lstStyle/>
          <a:p>
            <a:pPr marL="434340" lvl="0" indent="-285750" algn="l" rtl="0">
              <a:lnSpc>
                <a:spcPct val="150000"/>
              </a:lnSpc>
              <a:spcBef>
                <a:spcPts val="0"/>
              </a:spcBef>
              <a:spcAft>
                <a:spcPts val="0"/>
              </a:spcAft>
              <a:buSzPct val="64285"/>
              <a:buFont typeface="Arial" panose="020B0604020202020204" pitchFamily="34" charset="0"/>
              <a:buChar char="•"/>
            </a:pPr>
            <a:r>
              <a:rPr lang="en-US" sz="1600" dirty="0">
                <a:hlinkClick r:id="rId3"/>
              </a:rPr>
              <a:t>https://www.istockphoto.com/illustrations/real-estate-market-chart</a:t>
            </a:r>
            <a:endParaRPr lang="en-US" sz="1600" dirty="0"/>
          </a:p>
          <a:p>
            <a:pPr marL="434340" lvl="0" indent="-285750" algn="l" rtl="0">
              <a:lnSpc>
                <a:spcPct val="150000"/>
              </a:lnSpc>
              <a:spcBef>
                <a:spcPts val="0"/>
              </a:spcBef>
              <a:spcAft>
                <a:spcPts val="0"/>
              </a:spcAft>
              <a:buSzPct val="64285"/>
              <a:buFont typeface="Arial" panose="020B0604020202020204" pitchFamily="34" charset="0"/>
              <a:buChar char="•"/>
            </a:pPr>
            <a:r>
              <a:rPr lang="en-US" sz="1600" dirty="0">
                <a:hlinkClick r:id="rId4"/>
              </a:rPr>
              <a:t>https://www.threaltyinc.com/state-of-the-central-indiana-rental-market/</a:t>
            </a:r>
            <a:endParaRPr lang="en-US" sz="1600" dirty="0"/>
          </a:p>
          <a:p>
            <a:pPr marL="434340" lvl="0" indent="-285750" algn="l" rtl="0">
              <a:lnSpc>
                <a:spcPct val="150000"/>
              </a:lnSpc>
              <a:spcBef>
                <a:spcPts val="0"/>
              </a:spcBef>
              <a:spcAft>
                <a:spcPts val="0"/>
              </a:spcAft>
              <a:buSzPct val="64285"/>
              <a:buFont typeface="Arial" panose="020B0604020202020204" pitchFamily="34" charset="0"/>
              <a:buChar char="•"/>
            </a:pPr>
            <a:r>
              <a:rPr lang="en-US" sz="1600" dirty="0">
                <a:hlinkClick r:id="rId5"/>
              </a:rPr>
              <a:t>https://livingcoloradosprings.com/blog/rentals-in-colorado-springs/</a:t>
            </a:r>
            <a:endParaRPr lang="en-US" sz="1600" dirty="0"/>
          </a:p>
          <a:p>
            <a:pPr marL="434340" lvl="0" indent="-285750" algn="l" rtl="0">
              <a:lnSpc>
                <a:spcPct val="150000"/>
              </a:lnSpc>
              <a:spcBef>
                <a:spcPts val="0"/>
              </a:spcBef>
              <a:spcAft>
                <a:spcPts val="0"/>
              </a:spcAft>
              <a:buSzPct val="64285"/>
              <a:buFont typeface="Arial" panose="020B0604020202020204" pitchFamily="34" charset="0"/>
              <a:buChar char="•"/>
            </a:pPr>
            <a:r>
              <a:rPr lang="en-US" sz="1600" dirty="0">
                <a:hlinkClick r:id="rId6"/>
              </a:rPr>
              <a:t>https://www.istockphoto.com/vector/real-estate-market-gm1247802863-363397235</a:t>
            </a:r>
            <a:endParaRPr lang="en-US" sz="1600" dirty="0"/>
          </a:p>
          <a:p>
            <a:pPr marL="434340" lvl="0" indent="-285750" algn="l" rtl="0">
              <a:lnSpc>
                <a:spcPct val="150000"/>
              </a:lnSpc>
              <a:spcBef>
                <a:spcPts val="0"/>
              </a:spcBef>
              <a:spcAft>
                <a:spcPts val="0"/>
              </a:spcAft>
              <a:buSzPct val="64285"/>
              <a:buFont typeface="Arial" panose="020B0604020202020204" pitchFamily="34" charset="0"/>
              <a:buChar char="•"/>
            </a:pPr>
            <a:r>
              <a:rPr lang="en-US" sz="1600" dirty="0">
                <a:hlinkClick r:id="rId7"/>
              </a:rPr>
              <a:t>https://matterly.io/integrations/tableau-integration/</a:t>
            </a:r>
            <a:endParaRPr lang="en-US" sz="1600" dirty="0"/>
          </a:p>
          <a:p>
            <a:pPr marL="148590" lvl="0" indent="0" algn="l" rtl="0">
              <a:lnSpc>
                <a:spcPct val="150000"/>
              </a:lnSpc>
              <a:spcBef>
                <a:spcPts val="0"/>
              </a:spcBef>
              <a:spcAft>
                <a:spcPts val="0"/>
              </a:spcAft>
              <a:buSzPct val="64285"/>
              <a:buNone/>
            </a:pPr>
            <a:endParaRPr lang="en-US"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26</a:t>
            </a:fld>
            <a:endParaRPr/>
          </a:p>
        </p:txBody>
      </p:sp>
    </p:spTree>
    <p:extLst>
      <p:ext uri="{BB962C8B-B14F-4D97-AF65-F5344CB8AC3E}">
        <p14:creationId xmlns:p14="http://schemas.microsoft.com/office/powerpoint/2010/main" val="214961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
          <p:cNvSpPr txBox="1"/>
          <p:nvPr/>
        </p:nvSpPr>
        <p:spPr>
          <a:xfrm>
            <a:off x="4038600" y="6451917"/>
            <a:ext cx="4114800" cy="447039"/>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Comparative Performance Analysis - Cassandra Vs MongoDB</a:t>
            </a:r>
            <a:endParaRPr/>
          </a:p>
        </p:txBody>
      </p:sp>
      <p:sp>
        <p:nvSpPr>
          <p:cNvPr id="653" name="Google Shape;653;p3"/>
          <p:cNvSpPr/>
          <p:nvPr/>
        </p:nvSpPr>
        <p:spPr>
          <a:xfrm flipH="1">
            <a:off x="-2" y="0"/>
            <a:ext cx="6340295" cy="6858000"/>
          </a:xfrm>
          <a:prstGeom prst="rect">
            <a:avLst/>
          </a:prstGeom>
          <a:solidFill>
            <a:srgbClr val="FF863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pic>
        <p:nvPicPr>
          <p:cNvPr id="654" name="Google Shape;654;p3" descr="Google Shape;352;p16"/>
          <p:cNvPicPr preferRelativeResize="0"/>
          <p:nvPr/>
        </p:nvPicPr>
        <p:blipFill rotWithShape="1">
          <a:blip r:embed="rId3">
            <a:alphaModFix/>
          </a:blip>
          <a:srcRect/>
          <a:stretch/>
        </p:blipFill>
        <p:spPr>
          <a:xfrm>
            <a:off x="0" y="0"/>
            <a:ext cx="9803757" cy="6858000"/>
          </a:xfrm>
          <a:prstGeom prst="rect">
            <a:avLst/>
          </a:prstGeom>
          <a:noFill/>
          <a:ln>
            <a:noFill/>
          </a:ln>
        </p:spPr>
      </p:pic>
      <p:sp>
        <p:nvSpPr>
          <p:cNvPr id="655" name="Google Shape;655;p3"/>
          <p:cNvSpPr txBox="1">
            <a:spLocks noGrp="1"/>
          </p:cNvSpPr>
          <p:nvPr>
            <p:ph type="title"/>
          </p:nvPr>
        </p:nvSpPr>
        <p:spPr>
          <a:xfrm>
            <a:off x="6340292" y="3071023"/>
            <a:ext cx="3604498" cy="1297117"/>
          </a:xfrm>
          <a:prstGeom prst="rect">
            <a:avLst/>
          </a:prstGeom>
          <a:noFill/>
          <a:ln>
            <a:noFill/>
          </a:ln>
        </p:spPr>
        <p:txBody>
          <a:bodyPr spcFirstLastPara="1" wrap="square" lIns="45675" tIns="45675" rIns="45675" bIns="45675" anchor="t" anchorCtr="0">
            <a:normAutofit/>
          </a:bodyPr>
          <a:lstStyle/>
          <a:p>
            <a:pPr marL="0" lvl="0" indent="0" algn="l" rtl="0">
              <a:lnSpc>
                <a:spcPct val="90000"/>
              </a:lnSpc>
              <a:spcBef>
                <a:spcPts val="0"/>
              </a:spcBef>
              <a:spcAft>
                <a:spcPts val="0"/>
              </a:spcAft>
              <a:buClr>
                <a:srgbClr val="000000"/>
              </a:buClr>
              <a:buSzPts val="5400"/>
              <a:buFont typeface="Calibri"/>
              <a:buNone/>
            </a:pPr>
            <a:r>
              <a:rPr lang="en-US" sz="5400" dirty="0">
                <a:latin typeface="Calibri" panose="020F0502020204030204" pitchFamily="34" charset="0"/>
                <a:cs typeface="Calibri" panose="020F0502020204030204" pitchFamily="34" charset="0"/>
              </a:rPr>
              <a:t>Thank you</a:t>
            </a:r>
            <a:endParaRPr dirty="0">
              <a:latin typeface="Calibri" panose="020F0502020204030204" pitchFamily="34" charset="0"/>
              <a:cs typeface="Calibri" panose="020F0502020204030204" pitchFamily="34" charset="0"/>
            </a:endParaRPr>
          </a:p>
        </p:txBody>
      </p:sp>
      <p:sp>
        <p:nvSpPr>
          <p:cNvPr id="656" name="Google Shape;656;p3"/>
          <p:cNvSpPr txBox="1">
            <a:spLocks noGrp="1"/>
          </p:cNvSpPr>
          <p:nvPr>
            <p:ph type="sldNum" idx="4294967295"/>
          </p:nvPr>
        </p:nvSpPr>
        <p:spPr>
          <a:xfrm>
            <a:off x="11089817" y="6519516"/>
            <a:ext cx="263981"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27</a:t>
            </a:fld>
            <a:endParaRPr/>
          </a:p>
        </p:txBody>
      </p:sp>
      <p:sp>
        <p:nvSpPr>
          <p:cNvPr id="657" name="Google Shape;657;p3"/>
          <p:cNvSpPr/>
          <p:nvPr/>
        </p:nvSpPr>
        <p:spPr>
          <a:xfrm flipH="1">
            <a:off x="-30030" y="581160"/>
            <a:ext cx="4098662" cy="6276843"/>
          </a:xfrm>
          <a:custGeom>
            <a:avLst/>
            <a:gdLst/>
            <a:ahLst/>
            <a:cxnLst/>
            <a:rect l="l" t="t" r="r" b="b"/>
            <a:pathLst>
              <a:path w="21600" h="21600" extrusionOk="0">
                <a:moveTo>
                  <a:pt x="13043" y="0"/>
                </a:moveTo>
                <a:cubicBezTo>
                  <a:pt x="16195" y="0"/>
                  <a:pt x="19085" y="973"/>
                  <a:pt x="21340" y="2593"/>
                </a:cubicBezTo>
                <a:lnTo>
                  <a:pt x="21600" y="2799"/>
                </a:lnTo>
                <a:lnTo>
                  <a:pt x="21600" y="19912"/>
                </a:lnTo>
                <a:lnTo>
                  <a:pt x="21340" y="20118"/>
                </a:lnTo>
                <a:cubicBezTo>
                  <a:pt x="20695" y="20581"/>
                  <a:pt x="19999" y="20991"/>
                  <a:pt x="19260" y="21341"/>
                </a:cubicBezTo>
                <a:lnTo>
                  <a:pt x="18643" y="21600"/>
                </a:lnTo>
                <a:lnTo>
                  <a:pt x="7443" y="21600"/>
                </a:lnTo>
                <a:lnTo>
                  <a:pt x="6826" y="21341"/>
                </a:lnTo>
                <a:cubicBezTo>
                  <a:pt x="2760" y="19418"/>
                  <a:pt x="0" y="15668"/>
                  <a:pt x="0" y="11356"/>
                </a:cubicBezTo>
                <a:cubicBezTo>
                  <a:pt x="0" y="5084"/>
                  <a:pt x="5840" y="0"/>
                  <a:pt x="13043" y="0"/>
                </a:cubicBezTo>
                <a:close/>
              </a:path>
            </a:pathLst>
          </a:custGeom>
          <a:solidFill>
            <a:srgbClr val="FFFFFF"/>
          </a:solidFill>
          <a:ln w="12700" cap="flat" cmpd="sng">
            <a:solidFill>
              <a:srgbClr val="B3C6E7"/>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Project Background</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10515600" cy="5087700"/>
          </a:xfrm>
          <a:prstGeom prst="rect">
            <a:avLst/>
          </a:prstGeom>
          <a:noFill/>
          <a:ln>
            <a:noFill/>
          </a:ln>
        </p:spPr>
        <p:txBody>
          <a:bodyPr spcFirstLastPara="1" wrap="square" lIns="45700" tIns="45700" rIns="45700" bIns="45700" anchor="t" anchorCtr="0">
            <a:normAutofit/>
          </a:bodyPr>
          <a:lstStyle/>
          <a:p>
            <a:pPr marL="491490" algn="just">
              <a:lnSpc>
                <a:spcPct val="150000"/>
              </a:lnSpc>
              <a:spcBef>
                <a:spcPts val="0"/>
              </a:spcBef>
              <a:buSzPct val="64285"/>
            </a:pPr>
            <a:r>
              <a:rPr lang="en-US" sz="2000" dirty="0">
                <a:effectLst/>
                <a:latin typeface="Calibri" panose="020F0502020204030204" pitchFamily="34" charset="0"/>
                <a:ea typeface="Calibri" panose="020F0502020204030204" pitchFamily="34" charset="0"/>
              </a:rPr>
              <a:t>In the United States, rental prices have displayed significant fluctuations, triggering investigations into their root causes, particularly in the context of mounting concerns regarding housing affordability. </a:t>
            </a:r>
          </a:p>
          <a:p>
            <a:pPr marL="491490" algn="just">
              <a:lnSpc>
                <a:spcPct val="150000"/>
              </a:lnSpc>
              <a:spcBef>
                <a:spcPts val="0"/>
              </a:spcBef>
              <a:buSzPct val="64285"/>
            </a:pPr>
            <a:r>
              <a:rPr lang="en-US" sz="2000" dirty="0">
                <a:effectLst/>
                <a:latin typeface="Calibri" panose="020F0502020204030204" pitchFamily="34" charset="0"/>
                <a:ea typeface="Calibri" panose="020F0502020204030204" pitchFamily="34" charset="0"/>
              </a:rPr>
              <a:t>The dynamic nature of rental rates is influenced by a complex interplay of factors, including regional economic conditions, demographic shifts, urbanization trends, and changes in tenant preferences. </a:t>
            </a:r>
          </a:p>
          <a:p>
            <a:pPr marL="491490" algn="just">
              <a:lnSpc>
                <a:spcPct val="150000"/>
              </a:lnSpc>
              <a:spcBef>
                <a:spcPts val="0"/>
              </a:spcBef>
              <a:buSzPct val="64285"/>
            </a:pPr>
            <a:r>
              <a:rPr lang="en-US" sz="2000" dirty="0">
                <a:effectLst/>
                <a:latin typeface="Calibri" panose="020F0502020204030204" pitchFamily="34" charset="0"/>
                <a:ea typeface="Calibri" panose="020F0502020204030204" pitchFamily="34" charset="0"/>
              </a:rPr>
              <a:t>To gain a comprehensive understanding of these fluctuations and their implications, it is imperative to conduct an exhaustive examination of rental rate disparities across diverse regions of the country. </a:t>
            </a:r>
            <a:endParaRPr lang="en-US" sz="2000"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3</a:t>
            </a:fld>
            <a:endParaRPr/>
          </a:p>
        </p:txBody>
      </p:sp>
      <p:pic>
        <p:nvPicPr>
          <p:cNvPr id="2" name="Picture 1">
            <a:extLst>
              <a:ext uri="{FF2B5EF4-FFF2-40B4-BE49-F238E27FC236}">
                <a16:creationId xmlns:a16="http://schemas.microsoft.com/office/drawing/2014/main" id="{754DCAE0-5853-3B33-791B-8C5D6DFCACCE}"/>
              </a:ext>
            </a:extLst>
          </p:cNvPr>
          <p:cNvPicPr>
            <a:picLocks noChangeAspect="1"/>
          </p:cNvPicPr>
          <p:nvPr/>
        </p:nvPicPr>
        <p:blipFill>
          <a:blip r:embed="rId3"/>
          <a:stretch>
            <a:fillRect/>
          </a:stretch>
        </p:blipFill>
        <p:spPr>
          <a:xfrm>
            <a:off x="9310126" y="4920352"/>
            <a:ext cx="1911694" cy="1452295"/>
          </a:xfrm>
          <a:prstGeom prst="rect">
            <a:avLst/>
          </a:prstGeom>
        </p:spPr>
      </p:pic>
    </p:spTree>
    <p:extLst>
      <p:ext uri="{BB962C8B-B14F-4D97-AF65-F5344CB8AC3E}">
        <p14:creationId xmlns:p14="http://schemas.microsoft.com/office/powerpoint/2010/main" val="174045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Project Objective, application &amp; Impact</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199" y="1089164"/>
            <a:ext cx="10515597" cy="5087700"/>
          </a:xfrm>
          <a:prstGeom prst="rect">
            <a:avLst/>
          </a:prstGeom>
          <a:noFill/>
          <a:ln>
            <a:noFill/>
          </a:ln>
        </p:spPr>
        <p:txBody>
          <a:bodyPr spcFirstLastPara="1" wrap="square" lIns="45700" tIns="45700" rIns="45700" bIns="45700" anchor="t" anchorCtr="0">
            <a:normAutofit/>
          </a:bodyPr>
          <a:lstStyle/>
          <a:p>
            <a:pPr marL="491490" algn="just">
              <a:lnSpc>
                <a:spcPct val="150000"/>
              </a:lnSpc>
              <a:spcBef>
                <a:spcPts val="0"/>
              </a:spcBef>
              <a:buSzPct val="64285"/>
            </a:pPr>
            <a:r>
              <a:rPr lang="en-US" sz="2000" dirty="0">
                <a:latin typeface="Calibri" panose="020F0502020204030204" pitchFamily="34" charset="0"/>
              </a:rPr>
              <a:t>The objective of this project is to find out the regions in the USA that have a higher rental price and what kind of amenities drive the increase in the rental price of the house. </a:t>
            </a:r>
          </a:p>
          <a:p>
            <a:pPr marL="491490" algn="just">
              <a:lnSpc>
                <a:spcPct val="150000"/>
              </a:lnSpc>
              <a:spcBef>
                <a:spcPts val="0"/>
              </a:spcBef>
              <a:buSzPct val="64285"/>
            </a:pPr>
            <a:r>
              <a:rPr lang="en-US" sz="2000" dirty="0">
                <a:latin typeface="Calibri" panose="020F0502020204030204" pitchFamily="34" charset="0"/>
              </a:rPr>
              <a:t>The outcome of this analysis holds profound significance for a diverse array of stakeholders. </a:t>
            </a:r>
          </a:p>
          <a:p>
            <a:pPr marL="491490" algn="just">
              <a:lnSpc>
                <a:spcPct val="150000"/>
              </a:lnSpc>
              <a:spcBef>
                <a:spcPts val="0"/>
              </a:spcBef>
              <a:buSzPct val="64285"/>
            </a:pPr>
            <a:r>
              <a:rPr lang="en-US" sz="2000" dirty="0">
                <a:latin typeface="Calibri" panose="020F0502020204030204" pitchFamily="34" charset="0"/>
              </a:rPr>
              <a:t>Real estate professionals will gain invaluable insights to guide their investment decisions. </a:t>
            </a:r>
          </a:p>
          <a:p>
            <a:pPr marL="491490" algn="just">
              <a:lnSpc>
                <a:spcPct val="150000"/>
              </a:lnSpc>
              <a:spcBef>
                <a:spcPts val="0"/>
              </a:spcBef>
              <a:buSzPct val="64285"/>
            </a:pPr>
            <a:r>
              <a:rPr lang="en-US" sz="2000" dirty="0">
                <a:latin typeface="Calibri" panose="020F0502020204030204" pitchFamily="34" charset="0"/>
              </a:rPr>
              <a:t>Prospective renters will find empowerment in making informed location choices.</a:t>
            </a:r>
          </a:p>
          <a:p>
            <a:pPr marL="491490" algn="just">
              <a:lnSpc>
                <a:spcPct val="150000"/>
              </a:lnSpc>
              <a:spcBef>
                <a:spcPts val="0"/>
              </a:spcBef>
              <a:buSzPct val="64285"/>
            </a:pPr>
            <a:r>
              <a:rPr lang="en-US" sz="2000" dirty="0">
                <a:latin typeface="Calibri" panose="020F0502020204030204" pitchFamily="34" charset="0"/>
              </a:rPr>
              <a:t>Policymakers will access essential information to formulate strategies aimed at addressing the pressing issue of housing affordability.</a:t>
            </a:r>
          </a:p>
          <a:p>
            <a:pPr algn="just"/>
            <a:endParaRPr lang="en-US"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4</a:t>
            </a:fld>
            <a:endParaRPr/>
          </a:p>
        </p:txBody>
      </p:sp>
      <p:pic>
        <p:nvPicPr>
          <p:cNvPr id="2" name="Picture 1">
            <a:extLst>
              <a:ext uri="{FF2B5EF4-FFF2-40B4-BE49-F238E27FC236}">
                <a16:creationId xmlns:a16="http://schemas.microsoft.com/office/drawing/2014/main" id="{F1A34B53-4F6B-C130-F8C9-9ED6279A015B}"/>
              </a:ext>
            </a:extLst>
          </p:cNvPr>
          <p:cNvPicPr>
            <a:picLocks noChangeAspect="1"/>
          </p:cNvPicPr>
          <p:nvPr/>
        </p:nvPicPr>
        <p:blipFill>
          <a:blip r:embed="rId3"/>
          <a:stretch>
            <a:fillRect/>
          </a:stretch>
        </p:blipFill>
        <p:spPr>
          <a:xfrm>
            <a:off x="7482801" y="3908438"/>
            <a:ext cx="2419001" cy="2419001"/>
          </a:xfrm>
          <a:prstGeom prst="rect">
            <a:avLst/>
          </a:prstGeom>
        </p:spPr>
      </p:pic>
      <p:pic>
        <p:nvPicPr>
          <p:cNvPr id="3" name="Picture 2">
            <a:extLst>
              <a:ext uri="{FF2B5EF4-FFF2-40B4-BE49-F238E27FC236}">
                <a16:creationId xmlns:a16="http://schemas.microsoft.com/office/drawing/2014/main" id="{4E91051A-1CE1-7C92-358A-F471F35B7448}"/>
              </a:ext>
            </a:extLst>
          </p:cNvPr>
          <p:cNvPicPr>
            <a:picLocks noChangeAspect="1"/>
          </p:cNvPicPr>
          <p:nvPr/>
        </p:nvPicPr>
        <p:blipFill>
          <a:blip r:embed="rId4"/>
          <a:stretch>
            <a:fillRect/>
          </a:stretch>
        </p:blipFill>
        <p:spPr>
          <a:xfrm>
            <a:off x="9901802" y="4306330"/>
            <a:ext cx="1451994" cy="1623219"/>
          </a:xfrm>
          <a:prstGeom prst="rect">
            <a:avLst/>
          </a:prstGeom>
        </p:spPr>
      </p:pic>
    </p:spTree>
    <p:extLst>
      <p:ext uri="{BB962C8B-B14F-4D97-AF65-F5344CB8AC3E}">
        <p14:creationId xmlns:p14="http://schemas.microsoft.com/office/powerpoint/2010/main" val="407445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Description</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10515600" cy="5087700"/>
          </a:xfrm>
          <a:prstGeom prst="rect">
            <a:avLst/>
          </a:prstGeom>
          <a:noFill/>
          <a:ln>
            <a:noFill/>
          </a:ln>
        </p:spPr>
        <p:txBody>
          <a:bodyPr spcFirstLastPara="1" wrap="square" lIns="45700" tIns="45700" rIns="45700" bIns="45700" anchor="t" anchorCtr="0">
            <a:normAutofit fontScale="92500" lnSpcReduction="20000"/>
          </a:bodyPr>
          <a:lstStyle/>
          <a:p>
            <a:pPr marL="491490" algn="just">
              <a:lnSpc>
                <a:spcPct val="150000"/>
              </a:lnSpc>
              <a:spcBef>
                <a:spcPts val="0"/>
              </a:spcBef>
              <a:buSzPct val="64285"/>
            </a:pPr>
            <a:r>
              <a:rPr lang="en-US" sz="2200" kern="100" dirty="0">
                <a:effectLst/>
                <a:latin typeface="Calibri" panose="020F0502020204030204" pitchFamily="34" charset="0"/>
                <a:ea typeface="Calibri" panose="020F0502020204030204" pitchFamily="34" charset="0"/>
                <a:cs typeface="Calibri" panose="020F0502020204030204" pitchFamily="34" charset="0"/>
              </a:rPr>
              <a:t>The dataset utilized in this project is sourced from Kaggle and was originally compiled by a user named </a:t>
            </a:r>
            <a:r>
              <a:rPr lang="en-US" sz="2200" kern="100" dirty="0" err="1">
                <a:effectLst/>
                <a:latin typeface="Calibri" panose="020F0502020204030204" pitchFamily="34" charset="0"/>
                <a:ea typeface="Calibri" panose="020F0502020204030204" pitchFamily="34" charset="0"/>
                <a:cs typeface="Calibri" panose="020F0502020204030204" pitchFamily="34" charset="0"/>
              </a:rPr>
              <a:t>Rekib</a:t>
            </a:r>
            <a:r>
              <a:rPr lang="en-US" sz="2200" kern="100" dirty="0">
                <a:effectLst/>
                <a:latin typeface="Calibri" panose="020F0502020204030204" pitchFamily="34" charset="0"/>
                <a:ea typeface="Calibri" panose="020F0502020204030204" pitchFamily="34" charset="0"/>
                <a:cs typeface="Calibri" panose="020F0502020204030204" pitchFamily="34" charset="0"/>
              </a:rPr>
              <a:t> Ahmed. </a:t>
            </a:r>
          </a:p>
          <a:p>
            <a:pPr marL="491490" algn="just">
              <a:lnSpc>
                <a:spcPct val="150000"/>
              </a:lnSpc>
              <a:spcBef>
                <a:spcPts val="0"/>
              </a:spcBef>
              <a:buSzPct val="64285"/>
            </a:pPr>
            <a:r>
              <a:rPr lang="en-US" sz="2200" kern="100" dirty="0">
                <a:effectLst/>
                <a:latin typeface="Calibri" panose="020F0502020204030204" pitchFamily="34" charset="0"/>
                <a:ea typeface="Calibri" panose="020F0502020204030204" pitchFamily="34" charset="0"/>
                <a:cs typeface="Calibri" panose="020F0502020204030204" pitchFamily="34" charset="0"/>
              </a:rPr>
              <a:t>This dataset falls under the public domain and was initially collected by Austin Reese on January 7, 2020, with its source being </a:t>
            </a:r>
            <a:r>
              <a:rPr lang="en-US" sz="2200" kern="100" dirty="0" err="1">
                <a:effectLst/>
                <a:latin typeface="Calibri" panose="020F0502020204030204" pitchFamily="34" charset="0"/>
                <a:ea typeface="Calibri" panose="020F0502020204030204" pitchFamily="34" charset="0"/>
                <a:cs typeface="Calibri" panose="020F0502020204030204" pitchFamily="34" charset="0"/>
              </a:rPr>
              <a:t>Craiglist.org</a:t>
            </a:r>
            <a:r>
              <a:rPr lang="en-US" sz="2200" kern="100" dirty="0">
                <a:effectLst/>
                <a:latin typeface="Calibri" panose="020F0502020204030204" pitchFamily="34" charset="0"/>
                <a:ea typeface="Calibri" panose="020F0502020204030204" pitchFamily="34" charset="0"/>
                <a:cs typeface="Calibri" panose="020F0502020204030204" pitchFamily="34" charset="0"/>
              </a:rPr>
              <a:t>. </a:t>
            </a:r>
          </a:p>
          <a:p>
            <a:pPr marL="491490" algn="just">
              <a:lnSpc>
                <a:spcPct val="150000"/>
              </a:lnSpc>
              <a:spcBef>
                <a:spcPts val="0"/>
              </a:spcBef>
              <a:buSzPct val="64285"/>
            </a:pPr>
            <a:r>
              <a:rPr lang="en-US" sz="2200" kern="100" dirty="0">
                <a:effectLst/>
                <a:latin typeface="Calibri" panose="020F0502020204030204" pitchFamily="34" charset="0"/>
                <a:ea typeface="Calibri" panose="020F0502020204030204" pitchFamily="34" charset="0"/>
                <a:cs typeface="Calibri" panose="020F0502020204030204" pitchFamily="34" charset="0"/>
              </a:rPr>
              <a:t>It encompasses a total of 265,190 records related to rental houses, including details about the rental price and various attributes such as the number of bedrooms, bathrooms, parking availability, and laundry facilities. These attributes are crucial in assessing the overall cost of a rental property. </a:t>
            </a:r>
          </a:p>
          <a:p>
            <a:pPr marL="491490" algn="just">
              <a:lnSpc>
                <a:spcPct val="150000"/>
              </a:lnSpc>
              <a:spcBef>
                <a:spcPts val="0"/>
              </a:spcBef>
              <a:buSzPct val="64285"/>
            </a:pPr>
            <a:r>
              <a:rPr lang="en-US" sz="2200" kern="100" dirty="0">
                <a:effectLst/>
                <a:latin typeface="Calibri" panose="020F0502020204030204" pitchFamily="34" charset="0"/>
                <a:ea typeface="Calibri" panose="020F0502020204030204" pitchFamily="34" charset="0"/>
                <a:cs typeface="Calibri" panose="020F0502020204030204" pitchFamily="34" charset="0"/>
              </a:rPr>
              <a:t>In its entirety, the dataset is composed of 22 columns. </a:t>
            </a:r>
          </a:p>
          <a:p>
            <a:pPr marL="491490" algn="just">
              <a:lnSpc>
                <a:spcPct val="150000"/>
              </a:lnSpc>
              <a:spcBef>
                <a:spcPts val="0"/>
              </a:spcBef>
              <a:buSzPct val="64285"/>
            </a:pPr>
            <a:r>
              <a:rPr lang="en-US" sz="2200" kern="100" dirty="0">
                <a:effectLst/>
                <a:latin typeface="Calibri" panose="020F0502020204030204" pitchFamily="34" charset="0"/>
                <a:ea typeface="Calibri" panose="020F0502020204030204" pitchFamily="34" charset="0"/>
                <a:cs typeface="Calibri" panose="020F0502020204030204" pitchFamily="34" charset="0"/>
              </a:rPr>
              <a:t>The analysis of these factors and the identification of pertinent trends are instrumental in formulating strategic decisions that empower stakeholders to make well-informed choices.</a:t>
            </a:r>
          </a:p>
          <a:p>
            <a:pPr marL="491490" algn="just">
              <a:lnSpc>
                <a:spcPct val="150000"/>
              </a:lnSpc>
              <a:spcBef>
                <a:spcPts val="0"/>
              </a:spcBef>
              <a:buSzPct val="64285"/>
            </a:pPr>
            <a:r>
              <a:rPr lang="en-US" sz="22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https://www.kaggle.com/datasets/rkb0023/houserentpredictiondataset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491490">
              <a:lnSpc>
                <a:spcPct val="150000"/>
              </a:lnSpc>
              <a:spcBef>
                <a:spcPts val="0"/>
              </a:spcBef>
              <a:buSzPct val="64285"/>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48590" lvl="0" indent="0" algn="l" rtl="0">
              <a:lnSpc>
                <a:spcPct val="150000"/>
              </a:lnSpc>
              <a:spcBef>
                <a:spcPts val="0"/>
              </a:spcBef>
              <a:spcAft>
                <a:spcPts val="0"/>
              </a:spcAft>
              <a:buSzPct val="64285"/>
              <a:buNone/>
            </a:pPr>
            <a:endParaRPr lang="en-US"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5</a:t>
            </a:fld>
            <a:endParaRPr/>
          </a:p>
        </p:txBody>
      </p:sp>
    </p:spTree>
    <p:extLst>
      <p:ext uri="{BB962C8B-B14F-4D97-AF65-F5344CB8AC3E}">
        <p14:creationId xmlns:p14="http://schemas.microsoft.com/office/powerpoint/2010/main" val="234916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Attribute Description</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6168143" cy="5087700"/>
          </a:xfrm>
          <a:prstGeom prst="rect">
            <a:avLst/>
          </a:prstGeom>
          <a:noFill/>
          <a:ln>
            <a:noFill/>
          </a:ln>
        </p:spPr>
        <p:txBody>
          <a:bodyPr spcFirstLastPara="1" wrap="square" lIns="45700" tIns="45700" rIns="45700" bIns="45700" anchor="t" anchorCtr="0">
            <a:normAutofit/>
          </a:bodyPr>
          <a:lstStyle/>
          <a:p>
            <a:r>
              <a:rPr lang="en-US" sz="2000" dirty="0">
                <a:effectLst/>
                <a:latin typeface="Calibri" panose="020F0502020204030204" pitchFamily="34" charset="0"/>
                <a:cs typeface="Calibri" panose="020F0502020204030204" pitchFamily="34" charset="0"/>
              </a:rPr>
              <a:t>Id: Listing id </a:t>
            </a:r>
          </a:p>
          <a:p>
            <a:r>
              <a:rPr lang="en-US" sz="2000" dirty="0" err="1">
                <a:effectLst/>
                <a:latin typeface="Calibri" panose="020F0502020204030204" pitchFamily="34" charset="0"/>
                <a:cs typeface="Calibri" panose="020F0502020204030204" pitchFamily="34" charset="0"/>
              </a:rPr>
              <a:t>url</a:t>
            </a:r>
            <a:r>
              <a:rPr lang="en-US" sz="2000" dirty="0">
                <a:effectLst/>
                <a:latin typeface="Calibri" panose="020F0502020204030204" pitchFamily="34" charset="0"/>
                <a:cs typeface="Calibri" panose="020F0502020204030204" pitchFamily="34" charset="0"/>
              </a:rPr>
              <a:t>: Listing URL </a:t>
            </a:r>
          </a:p>
          <a:p>
            <a:r>
              <a:rPr lang="en-US" sz="2000" dirty="0">
                <a:effectLst/>
                <a:latin typeface="Calibri" panose="020F0502020204030204" pitchFamily="34" charset="0"/>
                <a:cs typeface="Calibri" panose="020F0502020204030204" pitchFamily="34" charset="0"/>
              </a:rPr>
              <a:t>region: Craigslist region </a:t>
            </a:r>
          </a:p>
          <a:p>
            <a:r>
              <a:rPr lang="en-US" sz="2000" dirty="0" err="1">
                <a:effectLst/>
                <a:latin typeface="Calibri" panose="020F0502020204030204" pitchFamily="34" charset="0"/>
                <a:cs typeface="Calibri" panose="020F0502020204030204" pitchFamily="34" charset="0"/>
              </a:rPr>
              <a:t>region_url</a:t>
            </a:r>
            <a:r>
              <a:rPr lang="en-US" sz="2000" dirty="0">
                <a:effectLst/>
                <a:latin typeface="Calibri" panose="020F0502020204030204" pitchFamily="34" charset="0"/>
                <a:cs typeface="Calibri" panose="020F0502020204030204" pitchFamily="34" charset="0"/>
              </a:rPr>
              <a:t>: Region URL </a:t>
            </a:r>
          </a:p>
          <a:p>
            <a:r>
              <a:rPr lang="en-US" sz="2000" dirty="0">
                <a:effectLst/>
                <a:latin typeface="Calibri" panose="020F0502020204030204" pitchFamily="34" charset="0"/>
                <a:cs typeface="Calibri" panose="020F0502020204030204" pitchFamily="34" charset="0"/>
              </a:rPr>
              <a:t>price: Rent per month (Target Column) </a:t>
            </a:r>
          </a:p>
          <a:p>
            <a:r>
              <a:rPr lang="en-US" sz="2000" dirty="0">
                <a:effectLst/>
                <a:latin typeface="Calibri" panose="020F0502020204030204" pitchFamily="34" charset="0"/>
                <a:cs typeface="Calibri" panose="020F0502020204030204" pitchFamily="34" charset="0"/>
              </a:rPr>
              <a:t>type: Housing type </a:t>
            </a:r>
          </a:p>
          <a:p>
            <a:r>
              <a:rPr lang="en-US" sz="2000" dirty="0" err="1">
                <a:effectLst/>
                <a:latin typeface="Calibri" panose="020F0502020204030204" pitchFamily="34" charset="0"/>
                <a:cs typeface="Calibri" panose="020F0502020204030204" pitchFamily="34" charset="0"/>
              </a:rPr>
              <a:t>sqfeet</a:t>
            </a:r>
            <a:r>
              <a:rPr lang="en-US" sz="2000" dirty="0">
                <a:effectLst/>
                <a:latin typeface="Calibri" panose="020F0502020204030204" pitchFamily="34" charset="0"/>
                <a:cs typeface="Calibri" panose="020F0502020204030204" pitchFamily="34" charset="0"/>
              </a:rPr>
              <a:t>: Total square footage </a:t>
            </a:r>
          </a:p>
          <a:p>
            <a:r>
              <a:rPr lang="en-US" sz="2000" dirty="0">
                <a:effectLst/>
                <a:latin typeface="Calibri" panose="020F0502020204030204" pitchFamily="34" charset="0"/>
                <a:cs typeface="Calibri" panose="020F0502020204030204" pitchFamily="34" charset="0"/>
              </a:rPr>
              <a:t>beds: Number of bedrooms </a:t>
            </a:r>
          </a:p>
          <a:p>
            <a:r>
              <a:rPr lang="en-US" sz="2000" dirty="0">
                <a:effectLst/>
                <a:latin typeface="Calibri" panose="020F0502020204030204" pitchFamily="34" charset="0"/>
                <a:cs typeface="Calibri" panose="020F0502020204030204" pitchFamily="34" charset="0"/>
              </a:rPr>
              <a:t>baths: Number of bathrooms </a:t>
            </a:r>
          </a:p>
          <a:p>
            <a:r>
              <a:rPr lang="en-US" sz="2000" dirty="0" err="1">
                <a:effectLst/>
                <a:latin typeface="Calibri" panose="020F0502020204030204" pitchFamily="34" charset="0"/>
                <a:cs typeface="Calibri" panose="020F0502020204030204" pitchFamily="34" charset="0"/>
              </a:rPr>
              <a:t>cats_allowed</a:t>
            </a:r>
            <a:r>
              <a:rPr lang="en-US" sz="2000" dirty="0">
                <a:effectLst/>
                <a:latin typeface="Calibri" panose="020F0502020204030204" pitchFamily="34" charset="0"/>
                <a:cs typeface="Calibri" panose="020F0502020204030204" pitchFamily="34" charset="0"/>
              </a:rPr>
              <a:t>: Cats allowed Boolean (1 = yes, 0 = no) </a:t>
            </a:r>
          </a:p>
          <a:p>
            <a:r>
              <a:rPr lang="en-US" sz="2000" dirty="0">
                <a:latin typeface="Calibri" panose="020F0502020204030204" pitchFamily="34" charset="0"/>
                <a:cs typeface="Calibri" panose="020F0502020204030204" pitchFamily="34" charset="0"/>
              </a:rPr>
              <a:t>dogs_allowed: Dogs allowed Boolean (1 = yes, 0 = no) </a:t>
            </a:r>
          </a:p>
          <a:p>
            <a:endParaRPr lang="en-US" sz="2000" dirty="0">
              <a:effectLst/>
              <a:latin typeface="Calibri" panose="020F0502020204030204" pitchFamily="34" charset="0"/>
              <a:cs typeface="Calibri" panose="020F0502020204030204" pitchFamily="34" charset="0"/>
            </a:endParaRPr>
          </a:p>
          <a:p>
            <a:pPr>
              <a:buFont typeface="+mj-lt"/>
              <a:buAutoNum type="arabicPeriod"/>
            </a:pPr>
            <a:endParaRPr lang="en-US" sz="2000" dirty="0">
              <a:effectLst/>
              <a:latin typeface="TimesNewRomanPSMT"/>
            </a:endParaRPr>
          </a:p>
          <a:p>
            <a:pPr marL="148590" indent="0">
              <a:lnSpc>
                <a:spcPct val="150000"/>
              </a:lnSpc>
              <a:spcBef>
                <a:spcPts val="0"/>
              </a:spcBef>
              <a:buSzPct val="64285"/>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48590" lvl="0" indent="0" algn="l" rtl="0">
              <a:lnSpc>
                <a:spcPct val="150000"/>
              </a:lnSpc>
              <a:spcBef>
                <a:spcPts val="0"/>
              </a:spcBef>
              <a:spcAft>
                <a:spcPts val="0"/>
              </a:spcAft>
              <a:buSzPct val="64285"/>
              <a:buNone/>
            </a:pPr>
            <a:endParaRPr lang="en-US"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6</a:t>
            </a:fld>
            <a:endParaRPr/>
          </a:p>
        </p:txBody>
      </p:sp>
    </p:spTree>
    <p:extLst>
      <p:ext uri="{BB962C8B-B14F-4D97-AF65-F5344CB8AC3E}">
        <p14:creationId xmlns:p14="http://schemas.microsoft.com/office/powerpoint/2010/main" val="310955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Attribute Description</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3"/>
            <a:ext cx="9423400" cy="5283475"/>
          </a:xfrm>
          <a:prstGeom prst="rect">
            <a:avLst/>
          </a:prstGeom>
          <a:noFill/>
          <a:ln>
            <a:noFill/>
          </a:ln>
        </p:spPr>
        <p:txBody>
          <a:bodyPr spcFirstLastPara="1" wrap="square" lIns="45700" tIns="45700" rIns="45700" bIns="45700" anchor="t" anchorCtr="0">
            <a:normAutofit fontScale="92500"/>
          </a:bodyPr>
          <a:lstStyle/>
          <a:p>
            <a:pPr>
              <a:lnSpc>
                <a:spcPct val="100000"/>
              </a:lnSpc>
            </a:pPr>
            <a:r>
              <a:rPr lang="en-US" sz="2400" dirty="0">
                <a:latin typeface="Calibri" panose="020F0502020204030204" pitchFamily="34" charset="0"/>
                <a:cs typeface="Calibri" panose="020F0502020204030204" pitchFamily="34" charset="0"/>
              </a:rPr>
              <a:t>smoking_allowed: Smoking allowed Boolean (1 = yes, 0 = no) </a:t>
            </a:r>
          </a:p>
          <a:p>
            <a:pPr>
              <a:lnSpc>
                <a:spcPct val="100000"/>
              </a:lnSpc>
            </a:pPr>
            <a:r>
              <a:rPr lang="en-US" sz="2400" dirty="0">
                <a:latin typeface="Calibri" panose="020F0502020204030204" pitchFamily="34" charset="0"/>
                <a:cs typeface="Calibri" panose="020F0502020204030204" pitchFamily="34" charset="0"/>
              </a:rPr>
              <a:t>wheelchair_access: Has wheelchair access Boolean (1 = yes, 0 = no) </a:t>
            </a:r>
          </a:p>
          <a:p>
            <a:pPr>
              <a:lnSpc>
                <a:spcPct val="100000"/>
              </a:lnSpc>
            </a:pPr>
            <a:r>
              <a:rPr lang="en-US" sz="2400" dirty="0">
                <a:latin typeface="Calibri" panose="020F0502020204030204" pitchFamily="34" charset="0"/>
                <a:cs typeface="Calibri" panose="020F0502020204030204" pitchFamily="34" charset="0"/>
              </a:rPr>
              <a:t>electric_vehicle_charge: Has electric vehicle charger Boolean (1 = yes, 0 = no) </a:t>
            </a:r>
          </a:p>
          <a:p>
            <a:pPr>
              <a:lnSpc>
                <a:spcPct val="100000"/>
              </a:lnSpc>
            </a:pPr>
            <a:r>
              <a:rPr lang="en-US" sz="2400" dirty="0">
                <a:latin typeface="Calibri" panose="020F0502020204030204" pitchFamily="34" charset="0"/>
                <a:cs typeface="Calibri" panose="020F0502020204030204" pitchFamily="34" charset="0"/>
              </a:rPr>
              <a:t>comes_furnished: Comes with furniture Boolean (1 = yes, 0 = no) </a:t>
            </a:r>
          </a:p>
          <a:p>
            <a:pPr>
              <a:lnSpc>
                <a:spcPct val="100000"/>
              </a:lnSpc>
            </a:pPr>
            <a:r>
              <a:rPr lang="en-US" sz="2400" dirty="0">
                <a:latin typeface="Calibri" panose="020F0502020204030204" pitchFamily="34" charset="0"/>
                <a:cs typeface="Calibri" panose="020F0502020204030204" pitchFamily="34" charset="0"/>
              </a:rPr>
              <a:t>laundry_options: Laundry options available </a:t>
            </a:r>
          </a:p>
          <a:p>
            <a:pPr>
              <a:lnSpc>
                <a:spcPct val="100000"/>
              </a:lnSpc>
            </a:pPr>
            <a:r>
              <a:rPr lang="en-US" sz="2400" dirty="0" err="1">
                <a:latin typeface="Calibri" panose="020F0502020204030204" pitchFamily="34" charset="0"/>
                <a:cs typeface="Calibri" panose="020F0502020204030204" pitchFamily="34" charset="0"/>
              </a:rPr>
              <a:t>parking_options</a:t>
            </a:r>
            <a:r>
              <a:rPr lang="en-US" sz="2400" dirty="0">
                <a:latin typeface="Calibri" panose="020F0502020204030204" pitchFamily="34" charset="0"/>
                <a:cs typeface="Calibri" panose="020F0502020204030204" pitchFamily="34" charset="0"/>
              </a:rPr>
              <a:t>: Parking options available </a:t>
            </a:r>
          </a:p>
          <a:p>
            <a:pPr>
              <a:lnSpc>
                <a:spcPct val="100000"/>
              </a:lnSpc>
            </a:pPr>
            <a:r>
              <a:rPr lang="en-US" sz="2400" dirty="0">
                <a:latin typeface="Calibri" panose="020F0502020204030204" pitchFamily="34" charset="0"/>
                <a:cs typeface="Calibri" panose="020F0502020204030204" pitchFamily="34" charset="0"/>
              </a:rPr>
              <a:t>image_url: Image URL </a:t>
            </a:r>
          </a:p>
          <a:p>
            <a:pPr>
              <a:lnSpc>
                <a:spcPct val="100000"/>
              </a:lnSpc>
            </a:pPr>
            <a:r>
              <a:rPr lang="en-US" sz="2400" dirty="0">
                <a:latin typeface="Calibri" panose="020F0502020204030204" pitchFamily="34" charset="0"/>
                <a:cs typeface="Calibri" panose="020F0502020204030204" pitchFamily="34" charset="0"/>
              </a:rPr>
              <a:t>description: Description by the poster </a:t>
            </a:r>
          </a:p>
          <a:p>
            <a:pPr>
              <a:lnSpc>
                <a:spcPct val="100000"/>
              </a:lnSpc>
            </a:pPr>
            <a:r>
              <a:rPr lang="en-US" sz="2400" dirty="0">
                <a:latin typeface="Calibri" panose="020F0502020204030204" pitchFamily="34" charset="0"/>
                <a:cs typeface="Calibri" panose="020F0502020204030204" pitchFamily="34" charset="0"/>
              </a:rPr>
              <a:t>lat: Latitude </a:t>
            </a:r>
          </a:p>
          <a:p>
            <a:pPr>
              <a:lnSpc>
                <a:spcPct val="100000"/>
              </a:lnSpc>
            </a:pPr>
            <a:r>
              <a:rPr lang="en-US" sz="2400" dirty="0">
                <a:latin typeface="Calibri" panose="020F0502020204030204" pitchFamily="34" charset="0"/>
                <a:cs typeface="Calibri" panose="020F0502020204030204" pitchFamily="34" charset="0"/>
              </a:rPr>
              <a:t>long: Longitude </a:t>
            </a:r>
          </a:p>
          <a:p>
            <a:pPr>
              <a:lnSpc>
                <a:spcPct val="100000"/>
              </a:lnSpc>
            </a:pPr>
            <a:r>
              <a:rPr lang="en-US" sz="2400" dirty="0">
                <a:latin typeface="Calibri" panose="020F0502020204030204" pitchFamily="34" charset="0"/>
                <a:cs typeface="Calibri" panose="020F0502020204030204" pitchFamily="34" charset="0"/>
              </a:rPr>
              <a:t>state: State of listing </a:t>
            </a:r>
          </a:p>
          <a:p>
            <a:endParaRPr lang="en-US" sz="2000" dirty="0">
              <a:effectLst/>
              <a:latin typeface="Calibri" panose="020F0502020204030204" pitchFamily="34" charset="0"/>
              <a:cs typeface="Calibri" panose="020F0502020204030204" pitchFamily="34" charset="0"/>
            </a:endParaRPr>
          </a:p>
          <a:p>
            <a:pPr>
              <a:buFont typeface="+mj-lt"/>
              <a:buAutoNum type="arabicPeriod"/>
            </a:pPr>
            <a:endParaRPr lang="en-US" sz="2000" dirty="0">
              <a:effectLst/>
              <a:latin typeface="TimesNewRomanPSMT"/>
            </a:endParaRPr>
          </a:p>
          <a:p>
            <a:pPr marL="148590" indent="0">
              <a:lnSpc>
                <a:spcPct val="150000"/>
              </a:lnSpc>
              <a:spcBef>
                <a:spcPts val="0"/>
              </a:spcBef>
              <a:buSzPct val="64285"/>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48590" lvl="0" indent="0" algn="l" rtl="0">
              <a:lnSpc>
                <a:spcPct val="150000"/>
              </a:lnSpc>
              <a:spcBef>
                <a:spcPts val="0"/>
              </a:spcBef>
              <a:spcAft>
                <a:spcPts val="0"/>
              </a:spcAft>
              <a:buSzPct val="64285"/>
              <a:buNone/>
            </a:pPr>
            <a:endParaRPr lang="en-US"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7</a:t>
            </a:fld>
            <a:endParaRPr/>
          </a:p>
        </p:txBody>
      </p:sp>
    </p:spTree>
    <p:extLst>
      <p:ext uri="{BB962C8B-B14F-4D97-AF65-F5344CB8AC3E}">
        <p14:creationId xmlns:p14="http://schemas.microsoft.com/office/powerpoint/2010/main" val="385983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Pre-Processing</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200" y="1089164"/>
            <a:ext cx="10515600" cy="5087700"/>
          </a:xfrm>
          <a:prstGeom prst="rect">
            <a:avLst/>
          </a:prstGeom>
          <a:noFill/>
          <a:ln>
            <a:noFill/>
          </a:ln>
        </p:spPr>
        <p:txBody>
          <a:bodyPr spcFirstLastPara="1" wrap="square" lIns="45700" tIns="45700" rIns="45700" bIns="45700" anchor="t" anchorCtr="0">
            <a:normAutofit/>
          </a:bodyPr>
          <a:lstStyle/>
          <a:p>
            <a:pPr marL="148590" indent="0">
              <a:lnSpc>
                <a:spcPct val="150000"/>
              </a:lnSpc>
              <a:spcBef>
                <a:spcPts val="0"/>
              </a:spcBef>
              <a:buSzPct val="64285"/>
              <a:buNone/>
            </a:pPr>
            <a:r>
              <a:rPr lang="en-US" sz="2000" dirty="0"/>
              <a:t>Dataset Information                                                               Null Records in Dataset</a:t>
            </a:r>
          </a:p>
          <a:p>
            <a:pPr marL="148590" lvl="0" indent="0" algn="l" rtl="0">
              <a:lnSpc>
                <a:spcPct val="150000"/>
              </a:lnSpc>
              <a:spcBef>
                <a:spcPts val="0"/>
              </a:spcBef>
              <a:spcAft>
                <a:spcPts val="0"/>
              </a:spcAft>
              <a:buSzPct val="64285"/>
              <a:buNone/>
            </a:pPr>
            <a:endParaRPr lang="en-US" sz="2000"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8</a:t>
            </a:fld>
            <a:endParaRPr/>
          </a:p>
        </p:txBody>
      </p:sp>
      <p:pic>
        <p:nvPicPr>
          <p:cNvPr id="2" name="Picture 1" descr="A screenshot of a computer&#10;&#10;Description automatically generated">
            <a:extLst>
              <a:ext uri="{FF2B5EF4-FFF2-40B4-BE49-F238E27FC236}">
                <a16:creationId xmlns:a16="http://schemas.microsoft.com/office/drawing/2014/main" id="{9C263D89-6A28-FF69-0ED8-66FF19AFF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75" y="1664542"/>
            <a:ext cx="3817422" cy="4273413"/>
          </a:xfrm>
          <a:prstGeom prst="rect">
            <a:avLst/>
          </a:prstGeom>
          <a:ln>
            <a:solidFill>
              <a:schemeClr val="tx1"/>
            </a:solidFill>
          </a:ln>
        </p:spPr>
      </p:pic>
      <p:pic>
        <p:nvPicPr>
          <p:cNvPr id="3" name="Picture 2" descr="A screenshot of a computer&#10;&#10;Description automatically generated">
            <a:extLst>
              <a:ext uri="{FF2B5EF4-FFF2-40B4-BE49-F238E27FC236}">
                <a16:creationId xmlns:a16="http://schemas.microsoft.com/office/drawing/2014/main" id="{D5D05F2B-0503-332F-E15B-FABDE37CD5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6855" y="1664541"/>
            <a:ext cx="3985305" cy="4290915"/>
          </a:xfrm>
          <a:prstGeom prst="rect">
            <a:avLst/>
          </a:prstGeom>
          <a:ln>
            <a:solidFill>
              <a:schemeClr val="tx1"/>
            </a:solidFill>
          </a:ln>
        </p:spPr>
      </p:pic>
    </p:spTree>
    <p:extLst>
      <p:ext uri="{BB962C8B-B14F-4D97-AF65-F5344CB8AC3E}">
        <p14:creationId xmlns:p14="http://schemas.microsoft.com/office/powerpoint/2010/main" val="123846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4440e52ccb_1_0"/>
          <p:cNvSpPr txBox="1"/>
          <p:nvPr/>
        </p:nvSpPr>
        <p:spPr>
          <a:xfrm>
            <a:off x="5185652" y="6538024"/>
            <a:ext cx="1820691" cy="276959"/>
          </a:xfrm>
          <a:prstGeom prst="rect">
            <a:avLst/>
          </a:prstGeom>
          <a:noFill/>
          <a:ln>
            <a:noFill/>
          </a:ln>
        </p:spPr>
        <p:txBody>
          <a:bodyPr spcFirstLastPara="1" wrap="square" lIns="45700" tIns="45700" rIns="45700" bIns="45700" anchor="ctr" anchorCtr="0">
            <a:spAutoFit/>
          </a:bodyPr>
          <a:lstStyle/>
          <a:p>
            <a:pPr marL="0" lvl="0" indent="0" algn="l" rtl="0">
              <a:spcBef>
                <a:spcPts val="0"/>
              </a:spcBef>
              <a:spcAft>
                <a:spcPts val="0"/>
              </a:spcAft>
              <a:buClr>
                <a:srgbClr val="888888"/>
              </a:buClr>
              <a:buSzPts val="1200"/>
              <a:buFont typeface="Calibri"/>
              <a:buNone/>
            </a:pPr>
            <a:r>
              <a:rPr lang="en-US" sz="1200" dirty="0">
                <a:solidFill>
                  <a:srgbClr val="888888"/>
                </a:solidFill>
                <a:latin typeface="Calibri"/>
                <a:cs typeface="Calibri"/>
                <a:sym typeface="Calibri"/>
              </a:rPr>
              <a:t>US Rental Market Analysis</a:t>
            </a:r>
            <a:endParaRPr dirty="0"/>
          </a:p>
        </p:txBody>
      </p:sp>
      <p:cxnSp>
        <p:nvCxnSpPr>
          <p:cNvPr id="63" name="Google Shape;63;g24440e52ccb_1_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64" name="Google Shape;64;g24440e52ccb_1_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dirty="0">
                <a:solidFill>
                  <a:srgbClr val="888888"/>
                </a:solidFill>
                <a:latin typeface="Calibri"/>
                <a:ea typeface="Calibri"/>
                <a:cs typeface="Calibri"/>
                <a:sym typeface="Calibri"/>
              </a:rPr>
              <a:t>DATA230</a:t>
            </a:r>
            <a:r>
              <a:rPr lang="en-US" sz="1200" dirty="0">
                <a:solidFill>
                  <a:srgbClr val="888888"/>
                </a:solidFill>
                <a:latin typeface="Calibri"/>
                <a:ea typeface="Calibri"/>
                <a:cs typeface="Calibri"/>
                <a:sym typeface="Calibri"/>
              </a:rPr>
              <a:t> </a:t>
            </a:r>
            <a:r>
              <a:rPr lang="en-US" sz="1200" b="0" i="0" u="none" strike="noStrike" cap="none" dirty="0">
                <a:solidFill>
                  <a:srgbClr val="888888"/>
                </a:solidFill>
                <a:latin typeface="Calibri"/>
                <a:ea typeface="Calibri"/>
                <a:cs typeface="Calibri"/>
                <a:sym typeface="Calibri"/>
              </a:rPr>
              <a:t> Project Presentation</a:t>
            </a:r>
            <a:endParaRPr dirty="0"/>
          </a:p>
        </p:txBody>
      </p:sp>
      <p:sp>
        <p:nvSpPr>
          <p:cNvPr id="65" name="Google Shape;65;g24440e52ccb_1_0"/>
          <p:cNvSpPr txBox="1">
            <a:spLocks noGrp="1"/>
          </p:cNvSpPr>
          <p:nvPr>
            <p:ph type="title"/>
          </p:nvPr>
        </p:nvSpPr>
        <p:spPr>
          <a:xfrm>
            <a:off x="838197" y="3410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dirty="0">
                <a:latin typeface="Calibri" panose="020F0502020204030204" pitchFamily="34" charset="0"/>
                <a:cs typeface="Calibri" panose="020F0502020204030204" pitchFamily="34" charset="0"/>
              </a:rPr>
              <a:t>Data Pre-Processing</a:t>
            </a:r>
            <a:endParaRPr dirty="0">
              <a:latin typeface="Calibri" panose="020F0502020204030204" pitchFamily="34" charset="0"/>
              <a:cs typeface="Calibri" panose="020F0502020204030204" pitchFamily="34" charset="0"/>
            </a:endParaRPr>
          </a:p>
        </p:txBody>
      </p:sp>
      <p:sp>
        <p:nvSpPr>
          <p:cNvPr id="66" name="Google Shape;66;g24440e52ccb_1_0"/>
          <p:cNvSpPr txBox="1">
            <a:spLocks noGrp="1"/>
          </p:cNvSpPr>
          <p:nvPr>
            <p:ph type="body" idx="1"/>
          </p:nvPr>
        </p:nvSpPr>
        <p:spPr>
          <a:xfrm>
            <a:off x="838197" y="885150"/>
            <a:ext cx="10515600" cy="5087700"/>
          </a:xfrm>
          <a:prstGeom prst="rect">
            <a:avLst/>
          </a:prstGeom>
          <a:noFill/>
          <a:ln>
            <a:noFill/>
          </a:ln>
        </p:spPr>
        <p:txBody>
          <a:bodyPr spcFirstLastPara="1" wrap="square" lIns="45700" tIns="45700" rIns="45700" bIns="45700" anchor="t" anchorCtr="0">
            <a:normAutofit/>
          </a:bodyPr>
          <a:lstStyle/>
          <a:p>
            <a:pPr marL="148590" indent="0">
              <a:lnSpc>
                <a:spcPct val="150000"/>
              </a:lnSpc>
              <a:spcBef>
                <a:spcPts val="0"/>
              </a:spcBef>
              <a:buSzPct val="64285"/>
              <a:buNone/>
            </a:pPr>
            <a:r>
              <a:rPr lang="en-US" sz="2000" dirty="0"/>
              <a:t>Handling Null Values                                                               Duplicate Records</a:t>
            </a:r>
          </a:p>
          <a:p>
            <a:pPr marL="148590" indent="0">
              <a:lnSpc>
                <a:spcPct val="150000"/>
              </a:lnSpc>
              <a:spcBef>
                <a:spcPts val="0"/>
              </a:spcBef>
              <a:buSzPct val="64285"/>
              <a:buNone/>
            </a:pPr>
            <a:endParaRPr lang="en-US" sz="2000" dirty="0"/>
          </a:p>
        </p:txBody>
      </p:sp>
      <p:sp>
        <p:nvSpPr>
          <p:cNvPr id="67" name="Google Shape;67;g24440e52ccb_1_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9</a:t>
            </a:fld>
            <a:endParaRPr/>
          </a:p>
        </p:txBody>
      </p:sp>
      <p:pic>
        <p:nvPicPr>
          <p:cNvPr id="4" name="Picture 3" descr="A screenshot of a computer program&#10;&#10;Description automatically generated">
            <a:extLst>
              <a:ext uri="{FF2B5EF4-FFF2-40B4-BE49-F238E27FC236}">
                <a16:creationId xmlns:a16="http://schemas.microsoft.com/office/drawing/2014/main" id="{015A80D9-31BB-A41E-29B6-5A7BCD3F1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08" y="1380363"/>
            <a:ext cx="4906257" cy="4752378"/>
          </a:xfrm>
          <a:prstGeom prst="rect">
            <a:avLst/>
          </a:prstGeom>
          <a:ln>
            <a:solidFill>
              <a:schemeClr val="tx1"/>
            </a:solidFill>
          </a:ln>
        </p:spPr>
      </p:pic>
      <p:pic>
        <p:nvPicPr>
          <p:cNvPr id="5" name="Picture 4" descr="A close-up of a sign&#10;&#10;Description automatically generated">
            <a:extLst>
              <a:ext uri="{FF2B5EF4-FFF2-40B4-BE49-F238E27FC236}">
                <a16:creationId xmlns:a16="http://schemas.microsoft.com/office/drawing/2014/main" id="{068E931A-DCC5-6236-9AE3-136EFA57D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36" y="1389020"/>
            <a:ext cx="3953510" cy="58864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3DE54071-D3F6-FA07-9FF7-E589C06442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36" y="2612130"/>
            <a:ext cx="4216400" cy="886460"/>
          </a:xfrm>
          <a:prstGeom prst="rect">
            <a:avLst/>
          </a:prstGeom>
          <a:ln>
            <a:solidFill>
              <a:schemeClr val="tx1"/>
            </a:solidFill>
          </a:ln>
        </p:spPr>
      </p:pic>
    </p:spTree>
    <p:extLst>
      <p:ext uri="{BB962C8B-B14F-4D97-AF65-F5344CB8AC3E}">
        <p14:creationId xmlns:p14="http://schemas.microsoft.com/office/powerpoint/2010/main" val="38951929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13377</TotalTime>
  <Words>1224</Words>
  <Application>Microsoft Macintosh PowerPoint</Application>
  <PresentationFormat>Widescreen</PresentationFormat>
  <Paragraphs>187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 Light</vt:lpstr>
      <vt:lpstr>Arial</vt:lpstr>
      <vt:lpstr>Times New Roman</vt:lpstr>
      <vt:lpstr>TimesNewRomanPSMT</vt:lpstr>
      <vt:lpstr>Calibri</vt:lpstr>
      <vt:lpstr>Office Theme</vt:lpstr>
      <vt:lpstr>PowerPoint Presentation</vt:lpstr>
      <vt:lpstr>Agenda</vt:lpstr>
      <vt:lpstr>Project Background</vt:lpstr>
      <vt:lpstr>Project Objective, application &amp; Impact</vt:lpstr>
      <vt:lpstr>Data Description</vt:lpstr>
      <vt:lpstr>Attribute Description</vt:lpstr>
      <vt:lpstr>Attribute Description</vt:lpstr>
      <vt:lpstr>Data Pre-Processing</vt:lpstr>
      <vt:lpstr>Data Pre-Processing</vt:lpstr>
      <vt:lpstr>Data Pre-Processing</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Dashboard Overview</vt:lpstr>
      <vt:lpstr>Dashboard Overview</vt:lpstr>
      <vt:lpstr>Dashboard Overview</vt:lpstr>
      <vt:lpstr>Dashboard Overview</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Saniya</dc:creator>
  <cp:lastModifiedBy>Shilpa Shivarudraiah</cp:lastModifiedBy>
  <cp:revision>229</cp:revision>
  <dcterms:modified xsi:type="dcterms:W3CDTF">2023-12-07T00:43:27Z</dcterms:modified>
</cp:coreProperties>
</file>