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9" r:id="rId7"/>
    <p:sldId id="281" r:id="rId8"/>
    <p:sldId id="261" r:id="rId9"/>
    <p:sldId id="267" r:id="rId10"/>
    <p:sldId id="274" r:id="rId11"/>
    <p:sldId id="289" r:id="rId12"/>
    <p:sldId id="290" r:id="rId13"/>
    <p:sldId id="293" r:id="rId14"/>
    <p:sldId id="294" r:id="rId15"/>
    <p:sldId id="291" r:id="rId16"/>
    <p:sldId id="292" r:id="rId17"/>
    <p:sldId id="282" r:id="rId18"/>
    <p:sldId id="278" r:id="rId19"/>
    <p:sldId id="296" r:id="rId20"/>
    <p:sldId id="280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33"/>
        <p:guide pos="288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6" name="Google Shape;6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3388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dt" idx="10"/>
          </p:nvPr>
        </p:nvSpPr>
        <p:spPr>
          <a:xfrm>
            <a:off x="3881438" y="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3388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1" name="Google Shape;141;p1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1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3" name="Google Shape;143;p1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4" name="Google Shape;144;p1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5" name="Google Shape;145;p1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" name="Google Shape;162;p2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4" name="Google Shape;1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6" name="Google Shape;186;p4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78" name="Google Shape;2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349" name="Google Shape;34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9" name="Google Shape;409;p25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0" name="Google Shape;41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11" name="Google Shape;41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t>16/04/2021</a:t>
            </a:r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t>CSE Department, JECC</a:t>
            </a:r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321050" y="815975"/>
            <a:ext cx="2498725" cy="82264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t>16/04/2021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t>CSE Department, JECC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5570934" y="3065860"/>
            <a:ext cx="4054475" cy="217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166197" y="957878"/>
            <a:ext cx="4054475" cy="6386869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t>16/04/2021</a:t>
            </a:r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t>CSE Department, JECC</a:t>
            </a:r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3250" cy="45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29393" cy="45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4651058" y="1600200"/>
            <a:ext cx="4029393" cy="45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/>
        </p:txBody>
      </p:sp>
      <p:sp>
        <p:nvSpPr>
          <p:cNvPr id="112" name="Google Shape;112;p18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3" name="Google Shape;113;p1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/>
        </p:txBody>
      </p:sp>
      <p:sp>
        <p:nvSpPr>
          <p:cNvPr id="114" name="Google Shape;114;p1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  <a:defRPr sz="2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4" name="Google Shape;124;p2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t>16/04/2021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t>CSE Department, JECC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 panose="02020603050405020304"/>
              <a:buNone/>
              <a:defRPr sz="21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19613" cy="822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 rot="5400000">
            <a:off x="4729957" y="2169319"/>
            <a:ext cx="5845175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 rot="5400000">
            <a:off x="558743" y="173096"/>
            <a:ext cx="5845175" cy="604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8" name="Google Shape;13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7200" y="3679825"/>
            <a:ext cx="8226425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t>16/04/2021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t>CSE Department, JECC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t>16/04/2021</a:t>
            </a:r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t>CSE Department, JECC</a:t>
            </a: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3679825"/>
            <a:ext cx="4030948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652677" y="3679825"/>
            <a:ext cx="4030948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t>16/04/2021</a:t>
            </a:r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t>CSE Department, JECC</a:t>
            </a:r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t>16/04/2021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t>CSE Department, JECC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t>16/04/2021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t>CSE Department, JECC</a:t>
            </a:r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2100"/>
              <a:buNone/>
              <a:defRPr sz="2100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500"/>
              <a:buNone/>
              <a:defRPr sz="1500"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500"/>
              <a:buNone/>
              <a:defRPr sz="1500"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500"/>
              <a:buNone/>
              <a:defRPr sz="1500"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t>16/04/2021</a:t>
            </a:r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t>CSE Department, JECC</a:t>
            </a:r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 panose="02020603050405020304"/>
              <a:buNone/>
              <a:defRPr sz="2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t>16/04/2021</a:t>
            </a:r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t>CSE Department, JECC</a:t>
            </a:r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0" y="5267325"/>
            <a:ext cx="9144000" cy="15922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  <a:defRPr sz="2700" b="0" i="0" u="none" strike="noStrike" cap="none">
                <a:solidFill>
                  <a:srgbClr val="0066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  <a:defRPr sz="2700" b="0" i="0" u="none" strike="noStrike" cap="none">
                <a:solidFill>
                  <a:srgbClr val="0066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  <a:defRPr sz="2700" b="0" i="0" u="none" strike="noStrike" cap="none">
                <a:solidFill>
                  <a:srgbClr val="0066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  <a:defRPr sz="2700" b="0" i="0" u="none" strike="noStrike" cap="none">
                <a:solidFill>
                  <a:srgbClr val="0066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  <a:defRPr sz="2700" b="0" i="0" u="none" strike="noStrike" cap="none">
                <a:solidFill>
                  <a:srgbClr val="0066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3679825"/>
            <a:ext cx="8226425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 panose="02020603050405020304"/>
              <a:buNone/>
              <a:defRPr sz="2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 panose="02020603050405020304"/>
              <a:buNone/>
              <a:defRPr sz="23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 panose="02020603050405020304"/>
              <a:buNone/>
              <a:defRPr sz="1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 panose="02020603050405020304"/>
              <a:buNone/>
              <a:defRPr sz="1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 panose="02020603050405020304"/>
              <a:buNone/>
              <a:defRPr sz="1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 panose="02020603050405020304"/>
              <a:buNone/>
              <a:defRPr sz="1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 panose="02020603050405020304"/>
              <a:buNone/>
              <a:defRPr sz="1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 panose="02020603050405020304"/>
              <a:buNone/>
              <a:defRPr sz="1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t>16/04/2021</a:t>
            </a:r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t>CSE Department, JECC</a:t>
            </a:r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3250" cy="45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9" name="Google Shape;89;p13"/>
          <p:cNvSpPr txBox="1"/>
          <p:nvPr/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hub.com/ShilpaSivadas24/Group21_FinalProject" TargetMode="Externa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457200" y="165100"/>
            <a:ext cx="8228013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 panose="02020603050405020304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</a:t>
            </a:r>
            <a:endParaRPr sz="2900" b="0" i="0" u="none">
              <a:solidFill>
                <a:srgbClr val="280099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522288" y="1665288"/>
            <a:ext cx="7969250" cy="7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 panose="02020603050405020304"/>
              <a:buNone/>
            </a:pPr>
            <a:endParaRPr sz="2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 panose="02020603050405020304"/>
              <a:buNone/>
            </a:pPr>
            <a:endParaRPr sz="2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386715" y="396875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ctr">
              <a:buSzPts val="2000"/>
            </a:pPr>
            <a:r>
              <a:rPr lang="en-US" sz="20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</a:t>
            </a:r>
            <a:r>
              <a:rPr lang="en-US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sz="20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CSE</a:t>
            </a:r>
            <a:endParaRPr sz="2000" b="1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ctr">
              <a:spcBef>
                <a:spcPts val="600"/>
              </a:spcBef>
              <a:buSzPts val="2000"/>
            </a:pPr>
            <a:r>
              <a:rPr lang="en-US" sz="20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Jyothi</a:t>
            </a:r>
            <a:r>
              <a:rPr lang="en-US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sz="20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Engineering</a:t>
            </a:r>
            <a:r>
              <a:rPr lang="en-US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sz="20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College</a:t>
            </a:r>
            <a:endParaRPr sz="2000" b="1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Thrissur</a:t>
            </a:r>
            <a:endParaRPr sz="2000" b="1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ctr">
              <a:spcBef>
                <a:spcPts val="600"/>
              </a:spcBef>
              <a:buSzPts val="2000"/>
            </a:pPr>
            <a:r>
              <a:rPr lang="en-US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April 16 </a:t>
            </a:r>
            <a:r>
              <a:rPr lang="en-US" sz="20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2021</a:t>
            </a:r>
            <a:endParaRPr sz="2000" b="1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>
              <a:spcBef>
                <a:spcPts val="525"/>
              </a:spcBef>
              <a:buSzPts val="2000"/>
            </a:pPr>
            <a:r>
              <a:rPr lang="en-US" sz="2000" dirty="0">
                <a:latin typeface="Times New Roman" panose="020206030504050203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                                                    </a:t>
            </a:r>
            <a:r>
              <a:rPr lang="en-US" sz="21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      </a:t>
            </a:r>
            <a:endParaRPr sz="2100" b="0" i="0" u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algn="just">
              <a:spcBef>
                <a:spcPts val="525"/>
              </a:spcBef>
              <a:buSzPts val="2100"/>
            </a:pPr>
            <a:r>
              <a:rPr lang="en-US" sz="21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                                                      			                                                        			      </a:t>
            </a:r>
            <a:endParaRPr sz="2100" b="0" i="0" u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 panose="02020603050405020304"/>
              <a:buNone/>
            </a:pPr>
            <a:r>
              <a:rPr lang="en-US" sz="32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QRT BOT</a:t>
            </a:r>
            <a:endParaRPr sz="3200" b="1" i="0" u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16/04/2021</a:t>
            </a:r>
            <a:endParaRPr lang="en-US"/>
          </a:p>
        </p:txBody>
      </p:sp>
      <p:sp>
        <p:nvSpPr>
          <p:cNvPr id="159" name="Google Shape;159;p25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t>16/04/2021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CSE Department, JECC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14" name="Google Shape;414;p4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379095" y="1826895"/>
            <a:ext cx="29489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</a:pPr>
            <a:r>
              <a:rPr 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Emotion Analysis </a:t>
            </a:r>
            <a:endParaRPr 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6" name="Google Shape;396;p47"/>
          <p:cNvSpPr txBox="1"/>
          <p:nvPr/>
        </p:nvSpPr>
        <p:spPr>
          <a:xfrm>
            <a:off x="161840" y="234881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Set: It contains 40,000 tweets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Data Pre-processing: </a:t>
            </a:r>
            <a:endParaRPr lang="en-US" sz="2400" b="0" i="0" u="none">
              <a:solidFill>
                <a:schemeClr val="dk1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Removal of regular expressions</a:t>
            </a:r>
            <a:endParaRPr lang="en-US" sz="2400" b="0" i="0" u="none">
              <a:solidFill>
                <a:schemeClr val="dk1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Removal of lemmas (Lexicon Normalization)</a:t>
            </a:r>
            <a:endParaRPr lang="en-US" sz="2400" b="0" i="0" u="none">
              <a:solidFill>
                <a:schemeClr val="dk1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Removal of stop-words </a:t>
            </a:r>
            <a:endParaRPr lang="en-US" sz="2400" b="0" i="0" u="none">
              <a:solidFill>
                <a:schemeClr val="dk1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Training Model: SVM is used to train the model</a:t>
            </a: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t>16/04/2021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CSE Department, JECC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14" name="Google Shape;414;p4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creenshot (256)"/>
          <p:cNvPicPr>
            <a:picLocks noChangeAspect="1"/>
          </p:cNvPicPr>
          <p:nvPr/>
        </p:nvPicPr>
        <p:blipFill>
          <a:blip r:embed="rId2"/>
          <a:srcRect l="3777" t="4494" r="33372"/>
          <a:stretch>
            <a:fillRect/>
          </a:stretch>
        </p:blipFill>
        <p:spPr>
          <a:xfrm>
            <a:off x="1938020" y="1700530"/>
            <a:ext cx="6746240" cy="36912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50190" y="1799590"/>
            <a:ext cx="15316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Output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t>16/04/2021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CSE Department, JECC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14" name="Google Shape;414;p4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379095" y="1849755"/>
            <a:ext cx="79178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en-US" altLang="en-I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ymptom Prediction using Decision Tree Classifier</a:t>
            </a:r>
            <a:endParaRPr lang="en-US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7200" y="2557145"/>
            <a:ext cx="789432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Tree algorithm - uses a tree like structure and their possible combinations to solve a particular problem.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attribute selection measure that CART (Categorical and Regression Trees) uses here is the Gini index.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Gini index -measures the degree or probability of a particular variable being wrongly classified when it is randomly chosen.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t>16/04/2021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CSE Department, JECC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14" name="Google Shape;414;p4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creenshot (79)"/>
          <p:cNvPicPr>
            <a:picLocks noChangeAspect="1"/>
          </p:cNvPicPr>
          <p:nvPr/>
        </p:nvPicPr>
        <p:blipFill>
          <a:blip r:embed="rId2"/>
          <a:srcRect l="-456" t="32731" r="-1982" b="28791"/>
          <a:stretch>
            <a:fillRect/>
          </a:stretch>
        </p:blipFill>
        <p:spPr>
          <a:xfrm>
            <a:off x="88900" y="2452370"/>
            <a:ext cx="8965565" cy="28752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50190" y="1799590"/>
            <a:ext cx="15316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Output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94" name="Google Shape;394;p4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290195" y="1701165"/>
            <a:ext cx="24053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</a:pPr>
            <a:r>
              <a:rPr 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Pending Work</a:t>
            </a:r>
            <a:endParaRPr 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9595" y="2446655"/>
            <a:ext cx="811403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t>16/04/2021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CSE Department, JECC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43890" y="2543810"/>
            <a:ext cx="73844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Perform actions - based on user’s detected emotion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Integration of Emotion Analysis and Covid Symptom Prediction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16/04/2021</a:t>
            </a:r>
            <a:endParaRPr lang="en-US"/>
          </a:p>
        </p:txBody>
      </p:sp>
      <p:sp>
        <p:nvSpPr>
          <p:cNvPr id="392" name="Google Shape;392;p47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393" name="Google Shape;393;p47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94" name="Google Shape;394;p4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7"/>
          <p:cNvSpPr txBox="1"/>
          <p:nvPr/>
        </p:nvSpPr>
        <p:spPr>
          <a:xfrm>
            <a:off x="296460" y="176328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</a:pPr>
            <a:r>
              <a:rPr lang="en-US" sz="27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sz="2700" b="1" i="0" u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6" name="Google Shape;396;p47"/>
          <p:cNvSpPr txBox="1"/>
          <p:nvPr/>
        </p:nvSpPr>
        <p:spPr>
          <a:xfrm>
            <a:off x="161840" y="234881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simple chatbot that effectively allow users to check if they belong to COVID-19 </a:t>
            </a: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high risk category</a:t>
            </a:r>
            <a:endParaRPr lang="en-US"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Provide emotional support during quarantine. </a:t>
            </a: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Non-intrusive and user friendly application that anyone can use.</a:t>
            </a: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Will greatly help in the fight against COVID-19.</a:t>
            </a: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t>16/04/2021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CSE Department, JECC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94" name="Google Shape;394;p4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8"/>
          <p:cNvSpPr txBox="1"/>
          <p:nvPr/>
        </p:nvSpPr>
        <p:spPr>
          <a:xfrm>
            <a:off x="311785" y="2169160"/>
            <a:ext cx="8599170" cy="3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AutoNum type="arabicParenR"/>
            </a:pPr>
            <a:r>
              <a: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Mathew, Rohit Binu, et al. "</a:t>
            </a:r>
            <a:r>
              <a:rPr lang="en-US" sz="16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Chatbot for Disease Prediction and Treatment Recommendation using Machine Learning</a:t>
            </a:r>
            <a:r>
              <a: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" , 2019 3rd International Conference on Trends in Electronics and Informatics (ICOEI). IEEE, 2019</a:t>
            </a:r>
            <a:r>
              <a:rPr lang="en-US" sz="1600" b="0" i="0" u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</a:t>
            </a:r>
            <a:endParaRPr sz="1600" b="0" i="0" u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AutoNum type="arabicParenR"/>
            </a:pPr>
            <a:r>
              <a: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Khadikar, Sunath and Sharma, Pawan and Paygude, Priyankatinal, “</a:t>
            </a:r>
            <a:r>
              <a:rPr lang="en-US" sz="16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Compassion Driven Conversational Chatbot Aimed for better Mental Health”,  </a:t>
            </a:r>
            <a:r>
              <a: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Zeichen Journal Volume 6, Issue 9, 2020 </a:t>
            </a:r>
            <a:endParaRPr sz="16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AutoNum type="arabicParenR"/>
            </a:pPr>
            <a:r>
              <a: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Bharti, Urmil and Bajaj, Deepali and Batra, Hunar and Lalit, Shreya and Lalit, Shweta and          Gangwani, Aayushi, “</a:t>
            </a:r>
            <a:r>
              <a:rPr lang="en-US" sz="16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Medbot: Conversational artificial intelligence powered chatbot for delivering tele-health after covid-19</a:t>
            </a:r>
            <a:r>
              <a: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”,2020 5th International Conference on Communication and Electronics Systems (ICCES)</a:t>
            </a:r>
            <a:endParaRPr sz="16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AutoNum type="arabicParenR"/>
            </a:pPr>
            <a:r>
              <a: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Nasukawa, Tetsuya, and Jeonghee Yi, </a:t>
            </a:r>
            <a:r>
              <a:rPr lang="en-US" sz="16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"Sentiment analysis: Capturing favorability using natural language processing</a:t>
            </a:r>
            <a:r>
              <a: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", Proceedings of the 2nd international conference on Knowledge capture.</a:t>
            </a:r>
            <a:endParaRPr sz="16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57200" y="1703705"/>
            <a:ext cx="35236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  <a:endParaRPr sz="2800" b="1" i="0" u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9"/>
          <p:cNvSpPr txBox="1"/>
          <p:nvPr/>
        </p:nvSpPr>
        <p:spPr>
          <a:xfrm>
            <a:off x="1003300" y="1600200"/>
            <a:ext cx="6629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63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endParaRPr sz="3200" b="0" i="0" u="none">
              <a:solidFill>
                <a:srgbClr val="0D0D0D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1630" marR="0" lvl="0" indent="-336550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 panose="02020603050405020304"/>
              <a:buNone/>
            </a:pPr>
            <a:endParaRPr sz="4400" b="1" i="0" u="none">
              <a:solidFill>
                <a:srgbClr val="0D0D0D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1630" marR="0" lvl="0" indent="-336550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 panose="02020603050405020304"/>
              <a:buNone/>
            </a:pPr>
            <a:r>
              <a:rPr lang="en-US" sz="4400" b="1" i="0" u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en-US" sz="44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Thank You</a:t>
            </a:r>
            <a:r>
              <a:rPr lang="en-US" sz="4400" b="1" i="0" u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4400" b="1" i="0" u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!!</a:t>
            </a:r>
            <a:r>
              <a:rPr lang="en-US" sz="4400" b="1" i="0" u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</a:t>
            </a:r>
            <a:endParaRPr sz="4400" b="1" i="0" u="none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14" name="Google Shape;414;p4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9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16/04/2021</a:t>
            </a:r>
            <a:endParaRPr lang="en-US"/>
          </a:p>
        </p:txBody>
      </p:sp>
      <p:sp>
        <p:nvSpPr>
          <p:cNvPr id="416" name="Google Shape;416;p49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17" name="Google Shape;417;p49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199400" y="1767848"/>
            <a:ext cx="8763000" cy="3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Group Members :</a:t>
            </a:r>
            <a:endParaRPr sz="24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6355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Joshua Joseph (JEC17CS059)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6355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Josin George (JEC17CS060)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6355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Sangeetha C P (JEC17CS086)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6355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Shilpa Sivadas ( JEC17CS093)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35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35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MENTOR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Mr Unnikrishnan P  (Assistant Professor)</a:t>
            </a:r>
            <a:endParaRPr sz="24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35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16/04/2021</a:t>
            </a:r>
            <a:endParaRPr lang="en-US"/>
          </a:p>
        </p:txBody>
      </p:sp>
      <p:sp>
        <p:nvSpPr>
          <p:cNvPr id="169" name="Google Shape;169;p26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0" name="Google Shape;170;p26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171" name="Google Shape;171;p26"/>
          <p:cNvSpPr txBox="1"/>
          <p:nvPr/>
        </p:nvSpPr>
        <p:spPr>
          <a:xfrm>
            <a:off x="199400" y="4900600"/>
            <a:ext cx="9126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Repository Link: </a:t>
            </a:r>
            <a:r>
              <a:rPr lang="en-US" sz="2400" u="sng">
                <a:solidFill>
                  <a:srgbClr val="4343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/>
              </a:rPr>
              <a:t>https://github.com/ShilpaSivadas24/Group21_FinalProject</a:t>
            </a:r>
            <a:endParaRPr sz="2400">
              <a:solidFill>
                <a:srgbClr val="4343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/>
        </p:nvSpPr>
        <p:spPr>
          <a:xfrm>
            <a:off x="251460" y="1988820"/>
            <a:ext cx="8763000" cy="315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PProject Abstractroject Abstract</a:t>
            </a:r>
            <a:endParaRPr sz="2400" b="0" i="0" u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Due to COVID-19 pandemic, many people have become paranoid about whether they have contracted the virus or not and are deprived of social contact. To solve both of these issues we introduce QRT BOT, a chatbot that provides two major functions, recognizing symptoms of COVID-19 for users as well as providing a means for social interaction for people in quarantine.</a:t>
            </a:r>
            <a:endParaRPr sz="2400" b="1" i="0" u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251375" y="185345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</a:pPr>
            <a:r>
              <a:rPr lang="en-US" sz="27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Abstract</a:t>
            </a:r>
            <a:endParaRPr sz="2700" b="1" i="0" u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3" name="Google Shape;193;p28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16/04/2021</a:t>
            </a:r>
            <a:endParaRPr lang="en-US"/>
          </a:p>
        </p:txBody>
      </p:sp>
      <p:sp>
        <p:nvSpPr>
          <p:cNvPr id="194" name="Google Shape;194;p28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95" name="Google Shape;195;p28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454660" y="1860550"/>
            <a:ext cx="8318500" cy="39087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Objective</a:t>
            </a:r>
            <a:endParaRPr lang="en-US" sz="2800" b="1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</a:pPr>
            <a:endParaRPr lang="en-US" sz="280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Wingdings" panose="05000000000000000000" charset="0"/>
              <a:buChar char="q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Raise awareness among people regarding Covid 19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Wingdings" panose="05000000000000000000" charset="0"/>
              <a:buChar char="q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Help people fight against this deadly disease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457200" indent="-457200">
              <a:buSzPts val="2700"/>
              <a:buFont typeface="Noto Sans Symbols,Sans-Serif" panose="05000000000000000000" charset="0"/>
              <a:buChar char="❑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Determine if a user has a high chance of being COVID-19 positive</a:t>
            </a:r>
            <a:endParaRPr lang="en-US" sz="2400" dirty="0"/>
          </a:p>
          <a:p>
            <a:pPr marL="457200" indent="-457200">
              <a:buSzPts val="2700"/>
              <a:buFont typeface="Noto Sans Symbols,Sans-Serif" panose="05000000000000000000" charset="0"/>
              <a:buChar char="❑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Predict user's mental and emotional state.</a:t>
            </a:r>
            <a:endParaRPr lang="en-US" sz="2400" dirty="0"/>
          </a:p>
          <a:p>
            <a:pPr marL="514350" indent="-514350">
              <a:buSzPts val="2700"/>
              <a:buFont typeface="Wingdings" panose="05000000000000000000" charset="0"/>
              <a:buChar char="q"/>
            </a:pPr>
            <a:endParaRPr lang="en-US" sz="2400" dirty="0">
              <a:latin typeface="Times New Roman" panose="02020603050405020304"/>
            </a:endParaRPr>
          </a:p>
          <a:p>
            <a:pPr marL="514350" indent="-514350">
              <a:buSzPts val="2700"/>
              <a:buFont typeface="Wingdings" panose="05000000000000000000" charset="0"/>
              <a:buChar char="q"/>
            </a:pPr>
            <a:endParaRPr lang="en-US" sz="2400" dirty="0"/>
          </a:p>
          <a:p>
            <a:pPr marL="514350" indent="-514350">
              <a:buSzPts val="2700"/>
              <a:buFont typeface="Wingdings" panose="05000000000000000000" charset="0"/>
              <a:buChar char="q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t>16/04/2021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CSE Department, JECC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341615" y="1718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  <a:endParaRPr sz="2800" b="1" i="0" u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341630" y="2213610"/>
            <a:ext cx="7802245" cy="409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000"/>
              <a:buAutoNum type="arabicPeriod"/>
            </a:pPr>
            <a:r>
              <a:rPr lang="en-US" sz="20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Medbot: Conversational artificial intelligence powered chatbot for delivering tele-health after </a:t>
            </a:r>
            <a:r>
              <a:rPr lang="en-US" sz="2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covid-19- </a:t>
            </a:r>
            <a:r>
              <a:rPr lang="en-US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Provides information about the possible symptoms and applicable preventive measures</a:t>
            </a:r>
            <a:endParaRPr lang="en-US" sz="2000">
              <a:solidFill>
                <a:schemeClr val="dk1"/>
              </a:solidFill>
              <a:ea typeface="Times New Roman" panose="02020603050405020304"/>
              <a:sym typeface="Times New Roman" panose="02020603050405020304"/>
            </a:endParaRPr>
          </a:p>
          <a:p>
            <a:pPr marL="457200" indent="-457200">
              <a:buSzPts val="2000"/>
              <a:buAutoNum type="arabicPeriod"/>
            </a:pPr>
            <a:r>
              <a:rPr lang="en-US" sz="2000" b="1" dirty="0">
                <a:solidFill>
                  <a:schemeClr val="dk1"/>
                </a:solidFill>
                <a:ea typeface="Times New Roman" panose="02020603050405020304"/>
                <a:sym typeface="Times New Roman" panose="02020603050405020304"/>
              </a:rPr>
              <a:t> </a:t>
            </a:r>
            <a:r>
              <a:rPr lang="en-US" sz="2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Sentiment analysis: Capturing favorability using natural 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language processing- 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Manually defined sentiment lexicon with </a:t>
            </a:r>
            <a:r>
              <a:rPr lang="en-US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different classifiers are used</a:t>
            </a:r>
            <a:endParaRPr lang="en-US" sz="2000">
              <a:solidFill>
                <a:schemeClr val="dk1"/>
              </a:solidFill>
              <a:ea typeface="Times New Roman" panose="02020603050405020304"/>
            </a:endParaRPr>
          </a:p>
          <a:p>
            <a:pPr marL="457200" indent="-457200">
              <a:buSzPts val="2000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Chatbot for Disease Prediction and Treatment Recommendation using Machine Learning-</a:t>
            </a:r>
            <a:r>
              <a:rPr lang="en-US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Identifies the symptoms of the user and thereby predicts the disease and recommends treatment</a:t>
            </a:r>
            <a:endParaRPr lang="en-US" sz="2000">
              <a:solidFill>
                <a:schemeClr val="dk1"/>
              </a:solidFill>
              <a:ea typeface="Times New Roman" panose="02020603050405020304"/>
            </a:endParaRPr>
          </a:p>
          <a:p>
            <a:pPr marL="457200" indent="-457200">
              <a:buSzPts val="2000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Compassion Driven Conversational Chatbot Aimed for better Mental Health-</a:t>
            </a:r>
            <a:r>
              <a:rPr lang="en-US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Designed by generative based learning instead of rule based</a:t>
            </a:r>
            <a:endParaRPr lang="en-US" sz="2000">
              <a:solidFill>
                <a:schemeClr val="dk1"/>
              </a:solidFill>
              <a:ea typeface="Times New Roman" panose="02020603050405020304"/>
            </a:endParaRPr>
          </a:p>
          <a:p>
            <a:pPr marL="457200" indent="-457200">
              <a:buSzPts val="2000"/>
              <a:buAutoNum type="arabicPeriod"/>
            </a:pPr>
            <a:endParaRPr lang="en-US" sz="20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indent="-457200">
              <a:buSzPts val="2000"/>
              <a:buAutoNum type="arabicPeriod"/>
            </a:pPr>
            <a:endParaRPr lang="en-US" sz="20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indent="-457200">
              <a:buSzPts val="2000"/>
              <a:buAutoNum type="arabicPeriod"/>
            </a:pPr>
            <a:endParaRPr lang="en-US" sz="20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marR="0" lvl="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AutoNum type="arabicPeriod"/>
            </a:pPr>
            <a:endParaRPr lang="en-US" sz="2000" i="0" u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AutoNum type="arabicPeriod"/>
            </a:pPr>
            <a:endParaRPr lang="en-US" sz="2000" i="0" u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endParaRPr lang="en-US" sz="20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>
              <a:buSzPts val="2000"/>
              <a:buFont typeface="Noto Sans Symbols"/>
            </a:pPr>
            <a:endParaRPr lang="en-US" sz="20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85750" indent="-158750">
              <a:buSzPts val="2000"/>
            </a:pPr>
            <a:endParaRPr lang="en-GB"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215" name="Google Shape;215;p30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16/04/2021</a:t>
            </a:r>
            <a:endParaRPr lang="en-US"/>
          </a:p>
        </p:txBody>
      </p:sp>
      <p:sp>
        <p:nvSpPr>
          <p:cNvPr id="216" name="Google Shape;216;p30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17" name="Google Shape;217;p30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16/04/2021</a:t>
            </a:r>
            <a:endParaRPr lang="en-US"/>
          </a:p>
        </p:txBody>
      </p:sp>
      <p:sp>
        <p:nvSpPr>
          <p:cNvPr id="281" name="Google Shape;281;p36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282" name="Google Shape;282;p36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83" name="Google Shape;283;p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6"/>
          <p:cNvSpPr txBox="1"/>
          <p:nvPr/>
        </p:nvSpPr>
        <p:spPr>
          <a:xfrm>
            <a:off x="206290" y="176328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Software Requirement Specification</a:t>
            </a:r>
            <a:endParaRPr sz="2800" b="1" i="0" u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5" name="Google Shape;285;p36"/>
          <p:cNvSpPr txBox="1"/>
          <p:nvPr/>
        </p:nvSpPr>
        <p:spPr>
          <a:xfrm>
            <a:off x="320590" y="233611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r>
              <a:rPr lang="en-US" sz="2400" b="0" i="0" u="sng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Functional Requirements:</a:t>
            </a:r>
            <a:endParaRPr sz="2400" b="0" i="0" u="sng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US" sz="24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 interface</a:t>
            </a:r>
            <a:r>
              <a:rPr lang="en-US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The user interface module where the user needs to login.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US" sz="24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Pre-processing and Feature extraction</a:t>
            </a:r>
            <a:r>
              <a:rPr lang="en-US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User replies are taken as input from the chat. 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US"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</a:t>
            </a:r>
            <a:r>
              <a:rPr lang="en-US" sz="24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equest analysis/Return response</a:t>
            </a: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The user is informed with preventive measures and  other counter measures. Jokes and comics are displayed to cheer up the mental state.</a:t>
            </a:r>
            <a:endParaRPr lang="en-US"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16/04/2021</a:t>
            </a:r>
            <a:endParaRPr lang="en-US"/>
          </a:p>
        </p:txBody>
      </p:sp>
      <p:sp>
        <p:nvSpPr>
          <p:cNvPr id="352" name="Google Shape;352;p43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353" name="Google Shape;353;p43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54" name="Google Shape;354;p4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3"/>
          <p:cNvSpPr txBox="1"/>
          <p:nvPr/>
        </p:nvSpPr>
        <p:spPr>
          <a:xfrm>
            <a:off x="251460" y="1673860"/>
            <a:ext cx="709041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800"/>
              <a:buFont typeface="Times New Roman" panose="02020603050405020304"/>
            </a:pPr>
            <a:r>
              <a:rPr lang="en-US" sz="2800" b="1" dirty="0">
                <a:solidFill>
                  <a:schemeClr val="dk1"/>
                </a:solidFill>
                <a:ea typeface="Times New Roman" panose="02020603050405020304"/>
              </a:rPr>
              <a:t> 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sym typeface="Times New Roman" panose="02020603050405020304"/>
              </a:rPr>
              <a:t>U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</a:t>
            </a:r>
            <a:r>
              <a:rPr lang="en-US" sz="2800" b="1" i="0" u="none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Case Diagram</a:t>
            </a:r>
            <a:endParaRPr lang="en-US" sz="2800" b="1" i="0" u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pic>
        <p:nvPicPr>
          <p:cNvPr id="2" name="Picture 2" descr="Dia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9" y="2206728"/>
            <a:ext cx="8721501" cy="30811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t>16/04/2021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CSE Department, JECC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14" name="Google Shape;414;p4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365760" y="2459990"/>
            <a:ext cx="65233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Kivy- open source python library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Cross platform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Create object for each page in the app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Makes use of screen manager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Each screen formatted based on kivy grid layout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65760" y="1804670"/>
            <a:ext cx="4070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User Interface</a:t>
            </a:r>
            <a:endParaRPr 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t>16/04/2021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CSE Department, JECC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14" name="Google Shape;414;p4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8"/>
          <p:cNvSpPr txBox="1"/>
          <p:nvPr/>
        </p:nvSpPr>
        <p:spPr>
          <a:xfrm>
            <a:off x="250190" y="1799590"/>
            <a:ext cx="15316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Output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Picture 7" descr="WhatsApp Image 2021-04-15 at 8.51.54 PM"/>
          <p:cNvPicPr>
            <a:picLocks noChangeAspect="1"/>
          </p:cNvPicPr>
          <p:nvPr/>
        </p:nvPicPr>
        <p:blipFill>
          <a:blip r:embed="rId2"/>
          <a:srcRect l="96" t="10728" r="11747" b="7962"/>
          <a:stretch>
            <a:fillRect/>
          </a:stretch>
        </p:blipFill>
        <p:spPr>
          <a:xfrm>
            <a:off x="2153920" y="1704975"/>
            <a:ext cx="5868670" cy="41440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4842</Words>
  <Application>WPS Presentation</Application>
  <PresentationFormat>On-screen Show (4:3)</PresentationFormat>
  <Paragraphs>221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SimSun</vt:lpstr>
      <vt:lpstr>Wingdings</vt:lpstr>
      <vt:lpstr>Arial</vt:lpstr>
      <vt:lpstr>Times New Roman</vt:lpstr>
      <vt:lpstr>Calibri</vt:lpstr>
      <vt:lpstr>Noto Sans Symbols</vt:lpstr>
      <vt:lpstr>Segoe Print</vt:lpstr>
      <vt:lpstr>Wingdings</vt:lpstr>
      <vt:lpstr>Noto Sans Symbols,Sans-Serif</vt:lpstr>
      <vt:lpstr>Times New Roman</vt:lpstr>
      <vt:lpstr>Microsoft YaHei</vt:lpstr>
      <vt:lpstr>Arial Unicode MS</vt:lpstr>
      <vt:lpstr>Custom</vt:lpstr>
      <vt:lpstr>Custom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Shilpa sivadas</cp:lastModifiedBy>
  <cp:revision>114</cp:revision>
  <dcterms:created xsi:type="dcterms:W3CDTF">2021-01-19T17:39:00Z</dcterms:created>
  <dcterms:modified xsi:type="dcterms:W3CDTF">2021-04-15T17:14:51Z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1033-11.2.0.9926</vt:lpwstr>
  </property>
</Properties>
</file>