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81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82" r:id="rId28"/>
    <p:sldId id="278" r:id="rId29"/>
    <p:sldId id="279" r:id="rId30"/>
    <p:sldId id="280" r:id="rId31"/>
  </p:sldIdLst>
  <p:sldSz cx="9144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33"/>
        <p:guide pos="290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4;n"/>
          <p:cNvSpPr/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/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type="hdr" idx="3"/>
          </p:nvPr>
        </p:nvSpPr>
        <p:spPr>
          <a:xfrm>
            <a:off x="0" y="0"/>
            <a:ext cx="2973388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dt" idx="10"/>
          </p:nvPr>
        </p:nvSpPr>
        <p:spPr>
          <a:xfrm>
            <a:off x="3881438" y="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ftr" idx="11"/>
          </p:nvPr>
        </p:nvSpPr>
        <p:spPr>
          <a:xfrm>
            <a:off x="0" y="8686800"/>
            <a:ext cx="2973388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1" name="Google Shape;141;p1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2" name="Google Shape;142;p1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2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3" name="Google Shape;143;p1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 panose="02020603050405020304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4" name="Google Shape;144;p1:notes"/>
          <p:cNvSpPr/>
          <p:nvPr/>
        </p:nvSpPr>
        <p:spPr>
          <a:xfrm>
            <a:off x="3881438" y="8685213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2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5" name="Google Shape;145;p1:notes"/>
          <p:cNvSpPr/>
          <p:nvPr/>
        </p:nvSpPr>
        <p:spPr>
          <a:xfrm>
            <a:off x="3881438" y="8685213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2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6" name="Google Shape;146;p1:notes"/>
          <p:cNvSpPr/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7" name="Google Shape;147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2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/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7" name="Google Shape;247;p10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8" name="Google Shape;248;p10:notes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2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9" name="Google Shape;249;p10:notes"/>
          <p:cNvSpPr txBox="1"/>
          <p:nvPr/>
        </p:nvSpPr>
        <p:spPr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600" rIns="78825" bIns="39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imes New Roman" panose="02020603050405020304"/>
              <a:buNone/>
            </a:pPr>
            <a:fld id="{00000000-1234-1234-1234-123412341234}" type="slidenum">
              <a:rPr lang="en-US" sz="1200" b="0" i="0" u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0" name="Google Shape;250;p10:notes"/>
          <p:cNvSpPr/>
          <p:nvPr/>
        </p:nvSpPr>
        <p:spPr>
          <a:xfrm>
            <a:off x="3881438" y="8685213"/>
            <a:ext cx="2968625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2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1" name="Google Shape;251;p10:notes"/>
          <p:cNvSpPr/>
          <p:nvPr/>
        </p:nvSpPr>
        <p:spPr>
          <a:xfrm>
            <a:off x="3881438" y="8685213"/>
            <a:ext cx="2970212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2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2" name="Google Shape;252;p10:notes"/>
          <p:cNvSpPr/>
          <p:nvPr>
            <p:ph type="sldImg" idx="2"/>
          </p:nvPr>
        </p:nvSpPr>
        <p:spPr>
          <a:xfrm>
            <a:off x="1143000" y="695325"/>
            <a:ext cx="4570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53" name="Google Shape;253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2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:notes"/>
          <p:cNvSpPr txBox="1"/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68" name="Google Shape;268;p11:notes"/>
          <p:cNvSpPr/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:notes"/>
          <p:cNvSpPr txBox="1"/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78" name="Google Shape;278;p12:notes"/>
          <p:cNvSpPr/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:notes"/>
          <p:cNvSpPr txBox="1"/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88" name="Google Shape;288;p13:notes"/>
          <p:cNvSpPr/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:notes"/>
          <p:cNvSpPr txBox="1"/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97" name="Google Shape;297;p14:notes"/>
          <p:cNvSpPr/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/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307" name="Google Shape;307;p15:notes"/>
          <p:cNvSpPr/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:notes"/>
          <p:cNvSpPr txBox="1"/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317" name="Google Shape;317;p16:notes"/>
          <p:cNvSpPr/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:notes"/>
          <p:cNvSpPr txBox="1"/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327" name="Google Shape;327;p17:notes"/>
          <p:cNvSpPr/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8:notes"/>
          <p:cNvSpPr txBox="1"/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339" name="Google Shape;339;p18:notes"/>
          <p:cNvSpPr/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:notes"/>
          <p:cNvSpPr txBox="1"/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349" name="Google Shape;349;p19:notes"/>
          <p:cNvSpPr/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:notes"/>
          <p:cNvSpPr txBox="1"/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2" name="Google Shape;162;p2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3" name="Google Shape;163;p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4" name="Google Shape;164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2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:notes"/>
          <p:cNvSpPr txBox="1"/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359" name="Google Shape;359;p20:notes"/>
          <p:cNvSpPr/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1:notes"/>
          <p:cNvSpPr txBox="1"/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369" name="Google Shape;369;p21:notes"/>
          <p:cNvSpPr/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:notes"/>
          <p:cNvSpPr txBox="1"/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379" name="Google Shape;379;p22:notes"/>
          <p:cNvSpPr/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3:notes"/>
          <p:cNvSpPr txBox="1"/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389" name="Google Shape;389;p23:notes"/>
          <p:cNvSpPr/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4:notes"/>
          <p:cNvSpPr txBox="1"/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399" name="Google Shape;399;p24:notes"/>
          <p:cNvSpPr/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5:notes"/>
          <p:cNvSpPr txBox="1"/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09" name="Google Shape;409;p25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0" name="Google Shape;410;p2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11" name="Google Shape;411;p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2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4" name="Google Shape;174;p3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5" name="Google Shape;175;p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6" name="Google Shape;176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2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/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6" name="Google Shape;186;p4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7" name="Google Shape;187;p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8" name="Google Shape;188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2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 txBox="1"/>
          <p:nvPr>
            <p:ph type="sldNum" idx="12"/>
          </p:nvPr>
        </p:nvSpPr>
        <p:spPr>
          <a:xfrm>
            <a:off x="3881438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8" name="Google Shape;198;p5:notes"/>
          <p:cNvSpPr txBox="1"/>
          <p:nvPr/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9" name="Google Shape;199;p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00" name="Google Shape;200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2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:notes"/>
          <p:cNvSpPr txBox="1"/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10" name="Google Shape;210;p6:notes"/>
          <p:cNvSpPr/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:notes"/>
          <p:cNvSpPr txBox="1"/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20" name="Google Shape;220;p7:notes"/>
          <p:cNvSpPr/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 txBox="1"/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29" name="Google Shape;229;p8:notes"/>
          <p:cNvSpPr/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 txBox="1"/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</a:p>
        </p:txBody>
      </p:sp>
      <p:sp>
        <p:nvSpPr>
          <p:cNvPr id="238" name="Google Shape;238;p9:notes"/>
          <p:cNvSpPr/>
          <p:nvPr>
            <p:ph type="sldImg" idx="2"/>
          </p:nvPr>
        </p:nvSpPr>
        <p:spPr>
          <a:xfrm>
            <a:off x="1003300" y="695325"/>
            <a:ext cx="4845050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0" y="2124075"/>
            <a:ext cx="8226425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type="body" idx="1"/>
          </p:nvPr>
        </p:nvSpPr>
        <p:spPr>
          <a:xfrm rot="5400000">
            <a:off x="3321050" y="815975"/>
            <a:ext cx="2498725" cy="82264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5570934" y="3065860"/>
            <a:ext cx="4054475" cy="217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type="body" idx="1"/>
          </p:nvPr>
        </p:nvSpPr>
        <p:spPr>
          <a:xfrm rot="5400000">
            <a:off x="1166197" y="957878"/>
            <a:ext cx="4054475" cy="6386869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5" name="Google Shape;95;p14"/>
          <p:cNvSpPr txBox="1"/>
          <p:nvPr>
            <p:ph type="sldNum" idx="12"/>
          </p:nvPr>
        </p:nvSpPr>
        <p:spPr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3250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type="body" idx="1"/>
          </p:nvPr>
        </p:nvSpPr>
        <p:spPr>
          <a:xfrm>
            <a:off x="457200" y="1600200"/>
            <a:ext cx="8223250" cy="451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type="sldNum" idx="12"/>
          </p:nvPr>
        </p:nvSpPr>
        <p:spPr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type="sldNum" idx="12"/>
          </p:nvPr>
        </p:nvSpPr>
        <p:spPr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57200" y="274638"/>
            <a:ext cx="8223250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type="body" idx="1"/>
          </p:nvPr>
        </p:nvSpPr>
        <p:spPr>
          <a:xfrm>
            <a:off x="457200" y="1600200"/>
            <a:ext cx="4029393" cy="451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type="body" idx="2"/>
          </p:nvPr>
        </p:nvSpPr>
        <p:spPr>
          <a:xfrm>
            <a:off x="4651058" y="1600200"/>
            <a:ext cx="4029393" cy="451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type="sldNum" idx="12"/>
          </p:nvPr>
        </p:nvSpPr>
        <p:spPr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/>
        </p:txBody>
      </p:sp>
      <p:sp>
        <p:nvSpPr>
          <p:cNvPr id="112" name="Google Shape;112;p18"/>
          <p:cNvSpPr txBox="1"/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/>
        </p:txBody>
      </p:sp>
      <p:sp>
        <p:nvSpPr>
          <p:cNvPr id="114" name="Google Shape;114;p18"/>
          <p:cNvSpPr txBox="1"/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type="sldNum" idx="12"/>
          </p:nvPr>
        </p:nvSpPr>
        <p:spPr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274638"/>
            <a:ext cx="8223250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type="sldNum" idx="12"/>
          </p:nvPr>
        </p:nvSpPr>
        <p:spPr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sldNum" idx="12"/>
          </p:nvPr>
        </p:nvSpPr>
        <p:spPr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type="body"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100"/>
              <a:buNone/>
              <a:defRPr sz="2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24" name="Google Shape;124;p21"/>
          <p:cNvSpPr txBox="1"/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50"/>
              <a:buNone/>
              <a:defRPr sz="105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125" name="Google Shape;125;p21"/>
          <p:cNvSpPr txBox="1"/>
          <p:nvPr>
            <p:ph type="sldNum" idx="12"/>
          </p:nvPr>
        </p:nvSpPr>
        <p:spPr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" name="Google Shape;24;p3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type="pic" idx="2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  <a:def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 panose="02020603050405020304"/>
              <a:buNone/>
              <a:defRPr sz="21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 panose="02020603050405020304"/>
              <a:buNone/>
              <a:defRPr sz="15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 panose="02020603050405020304"/>
              <a:buNone/>
              <a:defRPr sz="15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 panose="02020603050405020304"/>
              <a:buNone/>
              <a:defRPr sz="15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 panose="02020603050405020304"/>
              <a:buNone/>
              <a:defRPr sz="15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 panose="02020603050405020304"/>
              <a:buNone/>
              <a:defRPr sz="15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 panose="02020603050405020304"/>
              <a:buNone/>
              <a:defRPr sz="15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9" name="Google Shape;129;p22"/>
          <p:cNvSpPr txBox="1"/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50"/>
              <a:buNone/>
              <a:defRPr sz="105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130" name="Google Shape;130;p22"/>
          <p:cNvSpPr txBox="1"/>
          <p:nvPr>
            <p:ph type="sldNum" idx="12"/>
          </p:nvPr>
        </p:nvSpPr>
        <p:spPr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57200" y="274638"/>
            <a:ext cx="8223250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type="body" idx="1"/>
          </p:nvPr>
        </p:nvSpPr>
        <p:spPr>
          <a:xfrm rot="5400000">
            <a:off x="2309018" y="-251619"/>
            <a:ext cx="4519613" cy="822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type="sldNum" idx="12"/>
          </p:nvPr>
        </p:nvSpPr>
        <p:spPr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 rot="5400000">
            <a:off x="4729957" y="2169319"/>
            <a:ext cx="5845175" cy="205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type="body" idx="1"/>
          </p:nvPr>
        </p:nvSpPr>
        <p:spPr>
          <a:xfrm rot="5400000">
            <a:off x="558743" y="173096"/>
            <a:ext cx="5845175" cy="604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type="sldNum" idx="12"/>
          </p:nvPr>
        </p:nvSpPr>
        <p:spPr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0" y="2124075"/>
            <a:ext cx="8226425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body" idx="1"/>
          </p:nvPr>
        </p:nvSpPr>
        <p:spPr>
          <a:xfrm>
            <a:off x="457200" y="3679825"/>
            <a:ext cx="8226425" cy="24987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0" y="2124075"/>
            <a:ext cx="8226425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type="body" idx="1"/>
          </p:nvPr>
        </p:nvSpPr>
        <p:spPr>
          <a:xfrm>
            <a:off x="457200" y="3679825"/>
            <a:ext cx="4030948" cy="24987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type="body" idx="2"/>
          </p:nvPr>
        </p:nvSpPr>
        <p:spPr>
          <a:xfrm>
            <a:off x="4652677" y="3679825"/>
            <a:ext cx="4030948" cy="24987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/>
        </p:txBody>
      </p:sp>
      <p:sp>
        <p:nvSpPr>
          <p:cNvPr id="49" name="Google Shape;49;p7"/>
          <p:cNvSpPr txBox="1"/>
          <p:nvPr>
            <p:ph type="body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/>
        </p:txBody>
      </p:sp>
      <p:sp>
        <p:nvSpPr>
          <p:cNvPr id="51" name="Google Shape;51;p7"/>
          <p:cNvSpPr txBox="1"/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0" y="2124075"/>
            <a:ext cx="8226425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type="body"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SzPts val="2100"/>
              <a:buNone/>
              <a:defRPr sz="2100"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500"/>
              <a:buNone/>
              <a:defRPr sz="1500"/>
            </a:lvl6pPr>
            <a:lvl7pPr marL="3200400" lvl="6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500"/>
              <a:buNone/>
              <a:defRPr sz="1500"/>
            </a:lvl7pPr>
            <a:lvl8pPr marL="3657600" lvl="7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500"/>
              <a:buNone/>
              <a:defRPr sz="1500"/>
            </a:lvl8pPr>
            <a:lvl9pPr marL="4114800" lvl="8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3" name="Google Shape;63;p9"/>
          <p:cNvSpPr txBox="1"/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SzPts val="1050"/>
              <a:buNone/>
              <a:defRPr sz="1050"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750"/>
              <a:buNone/>
              <a:defRPr sz="750"/>
            </a:lvl6pPr>
            <a:lvl7pPr marL="3200400" lvl="6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750"/>
              <a:buNone/>
              <a:defRPr sz="750"/>
            </a:lvl7pPr>
            <a:lvl8pPr marL="3657600" lvl="7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750"/>
              <a:buNone/>
              <a:defRPr sz="750"/>
            </a:lvl8pPr>
            <a:lvl9pPr marL="4114800" lvl="8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64" name="Google Shape;64;p9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type="pic" idx="2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 panose="02020603050405020304"/>
              <a:buNone/>
              <a:defRPr sz="2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 panose="02020603050405020304"/>
              <a:buNone/>
              <a:defRPr sz="1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 panose="02020603050405020304"/>
              <a:buNone/>
              <a:defRPr sz="1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 panose="02020603050405020304"/>
              <a:buNone/>
              <a:defRPr sz="1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 panose="02020603050405020304"/>
              <a:buNone/>
              <a:defRPr sz="1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 panose="02020603050405020304"/>
              <a:buNone/>
              <a:defRPr sz="1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 panose="02020603050405020304"/>
              <a:buNone/>
              <a:defRPr sz="15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SzPts val="1050"/>
              <a:buNone/>
              <a:defRPr sz="1050"/>
            </a:lvl2pPr>
            <a:lvl3pPr marL="1371600" lvl="2" indent="-22860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750"/>
              <a:buNone/>
              <a:defRPr sz="750"/>
            </a:lvl6pPr>
            <a:lvl7pPr marL="3200400" lvl="6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750"/>
              <a:buNone/>
              <a:defRPr sz="750"/>
            </a:lvl7pPr>
            <a:lvl8pPr marL="3657600" lvl="7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750"/>
              <a:buNone/>
              <a:defRPr sz="750"/>
            </a:lvl8pPr>
            <a:lvl9pPr marL="4114800" lvl="8" indent="-228600" algn="l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71" name="Google Shape;71;p10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marL="0" lvl="1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marL="0" lvl="2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marL="0" lvl="3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marL="0" lvl="4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marL="0" lvl="5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marL="0" lvl="6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marL="0" lvl="7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marL="0" lvl="8" indent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0" y="5267325"/>
            <a:ext cx="9144000" cy="159226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0" y="2124075"/>
            <a:ext cx="8226425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 panose="02020603050405020304"/>
              <a:buNone/>
              <a:defRPr sz="2700" b="0" i="0" u="none" strike="noStrike" cap="none">
                <a:solidFill>
                  <a:srgbClr val="0066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 panose="02020603050405020304"/>
              <a:buNone/>
              <a:defRPr sz="2700" b="0" i="0" u="none" strike="noStrike" cap="none">
                <a:solidFill>
                  <a:srgbClr val="0066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 panose="02020603050405020304"/>
              <a:buNone/>
              <a:defRPr sz="2700" b="0" i="0" u="none" strike="noStrike" cap="none">
                <a:solidFill>
                  <a:srgbClr val="0066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 panose="02020603050405020304"/>
              <a:buNone/>
              <a:defRPr sz="2700" b="0" i="0" u="none" strike="noStrike" cap="none">
                <a:solidFill>
                  <a:srgbClr val="0066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 panose="02020603050405020304"/>
              <a:buNone/>
              <a:defRPr sz="2700" b="0" i="0" u="none" strike="noStrike" cap="none">
                <a:solidFill>
                  <a:srgbClr val="0066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type="body" idx="1"/>
          </p:nvPr>
        </p:nvSpPr>
        <p:spPr>
          <a:xfrm>
            <a:off x="457200" y="3679825"/>
            <a:ext cx="8226425" cy="2498725"/>
          </a:xfrm>
          <a:prstGeom prst="rect">
            <a:avLst/>
          </a:pr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025" rIns="0" bIns="0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1165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 panose="02020603050405020304"/>
              <a:buNone/>
              <a:defRPr sz="2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94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 panose="02020603050405020304"/>
              <a:buNone/>
              <a:defRPr sz="23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46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 panose="02020603050405020304"/>
              <a:buNone/>
              <a:defRPr sz="1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 panose="02020603050405020304"/>
              <a:buNone/>
              <a:defRPr sz="1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 panose="02020603050405020304"/>
              <a:buNone/>
              <a:defRPr sz="1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 panose="02020603050405020304"/>
              <a:buNone/>
              <a:defRPr sz="1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 panose="02020603050405020304"/>
              <a:buNone/>
              <a:defRPr sz="1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 panose="02020603050405020304"/>
              <a:buNone/>
              <a:defRPr sz="17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  <a:defRPr sz="1800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457200" y="274638"/>
            <a:ext cx="8223250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 panose="020206030504050203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 panose="020206030504050203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 panose="020206030504050203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 panose="020206030504050203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 panose="020206030504050203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3"/>
          <p:cNvSpPr txBox="1"/>
          <p:nvPr>
            <p:ph type="body" idx="1"/>
          </p:nvPr>
        </p:nvSpPr>
        <p:spPr>
          <a:xfrm>
            <a:off x="457200" y="1600200"/>
            <a:ext cx="8223250" cy="451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/>
              <a:buNone/>
              <a:defRPr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  <a:def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  <a:def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9" name="Google Shape;89;p13"/>
          <p:cNvSpPr txBox="1"/>
          <p:nvPr/>
        </p:nvSpPr>
        <p:spPr>
          <a:xfrm>
            <a:off x="457200" y="6356350"/>
            <a:ext cx="2130425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" name="Google Shape;91;p13"/>
          <p:cNvSpPr txBox="1"/>
          <p:nvPr>
            <p:ph type="sldNum" idx="12"/>
          </p:nvPr>
        </p:nvSpPr>
        <p:spPr>
          <a:xfrm>
            <a:off x="6553200" y="6356350"/>
            <a:ext cx="21272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Times New Roman" panose="020206030504050203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github.com/ShilpaSivadas24/Group21_FinalProject" TargetMode="Externa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/>
          <p:nvPr/>
        </p:nvSpPr>
        <p:spPr>
          <a:xfrm>
            <a:off x="457200" y="165100"/>
            <a:ext cx="8228013" cy="63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0" name="Google Shape;150;p25"/>
          <p:cNvSpPr/>
          <p:nvPr/>
        </p:nvSpPr>
        <p:spPr>
          <a:xfrm>
            <a:off x="760413" y="1612900"/>
            <a:ext cx="8032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Times New Roman" panose="02020603050405020304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	</a:t>
            </a:r>
            <a:endParaRPr sz="2900" b="0" i="0" u="none">
              <a:solidFill>
                <a:srgbClr val="280099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1" name="Google Shape;151;p25"/>
          <p:cNvSpPr/>
          <p:nvPr/>
        </p:nvSpPr>
        <p:spPr>
          <a:xfrm>
            <a:off x="131763" y="0"/>
            <a:ext cx="1587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2" name="Google Shape;152;p25"/>
          <p:cNvSpPr/>
          <p:nvPr/>
        </p:nvSpPr>
        <p:spPr>
          <a:xfrm>
            <a:off x="195263" y="1306513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522288" y="1665288"/>
            <a:ext cx="7969250" cy="75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 panose="02020603050405020304"/>
              <a:buNone/>
            </a:pPr>
            <a:endParaRPr sz="22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 panose="02020603050405020304"/>
              <a:buNone/>
            </a:pPr>
            <a:endParaRPr sz="22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386715" y="3968750"/>
            <a:ext cx="82296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</a:pPr>
            <a:r>
              <a:rPr lang="en-US" sz="2000" b="1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Department of  CSE</a:t>
            </a:r>
            <a:endParaRPr sz="2000" b="1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</a:pPr>
            <a:r>
              <a:rPr lang="en-US" sz="2000" b="1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Jyothi  Engineering  College</a:t>
            </a:r>
            <a:endParaRPr sz="2000" b="1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</a:pPr>
            <a:r>
              <a:rPr lang="en-US" sz="2000" b="1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Thrissur</a:t>
            </a:r>
            <a:endParaRPr sz="2000" b="1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</a:pPr>
            <a:r>
              <a:rPr lang="en-US" sz="2000" b="1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January 20 , 2021</a:t>
            </a:r>
            <a:endParaRPr sz="2000" b="1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                  </a:t>
            </a:r>
            <a:r>
              <a:rPr lang="en-US" sz="2100" b="0" i="0" u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	      </a:t>
            </a:r>
            <a:endParaRPr sz="2100" b="0" i="0" u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 panose="02020603050405020304"/>
              <a:buNone/>
            </a:pPr>
            <a:r>
              <a:rPr lang="en-US" sz="2100" b="0" i="0" u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                                   			                                                        			      </a:t>
            </a:r>
            <a:endParaRPr sz="2100" b="0" i="0" u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 panose="02020603050405020304"/>
              <a:buNone/>
            </a:pPr>
            <a:r>
              <a:rPr lang="en-US" sz="3200" b="1" i="0" u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QRT BOT</a:t>
            </a:r>
            <a:endParaRPr sz="3200" b="1" i="0" u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158" name="Google Shape;158;p25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59" name="Google Shape;159;p25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241" name="Google Shape;241;p33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  <p:sp>
        <p:nvSpPr>
          <p:cNvPr id="242" name="Google Shape;242;p33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43" name="Google Shape;243;p33"/>
          <p:cNvSpPr txBox="1"/>
          <p:nvPr/>
        </p:nvSpPr>
        <p:spPr>
          <a:xfrm>
            <a:off x="386715" y="1763395"/>
            <a:ext cx="7802245" cy="4061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4) Compassion Driven Conversational Chatbot Aimed for better Mental Health</a:t>
            </a:r>
            <a:endParaRPr sz="2000" b="1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Features:</a:t>
            </a:r>
            <a:endParaRPr sz="2000" b="1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Designed by generative based learning instead of rule based</a:t>
            </a:r>
            <a:endParaRPr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Deep Learning and NLP used for generating and understanding responses</a:t>
            </a:r>
            <a:endParaRPr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Seq2Seq model framework used</a:t>
            </a:r>
            <a:endParaRPr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Suggests meditation techniques, promotes yoga practices</a:t>
            </a:r>
            <a:endParaRPr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Advantage:</a:t>
            </a:r>
            <a:endParaRPr sz="2000" b="1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Entirely free and available 24x7</a:t>
            </a:r>
            <a:endParaRPr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Disadvantage:</a:t>
            </a:r>
            <a:endParaRPr sz="2000" b="1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Currently text-based interface</a:t>
            </a:r>
            <a:endParaRPr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44" name="Google Shape;244;p3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/>
          <p:nvPr/>
        </p:nvSpPr>
        <p:spPr>
          <a:xfrm>
            <a:off x="457200" y="990600"/>
            <a:ext cx="8228013" cy="54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6" name="Google Shape;256;p34"/>
          <p:cNvSpPr/>
          <p:nvPr/>
        </p:nvSpPr>
        <p:spPr>
          <a:xfrm>
            <a:off x="760413" y="1612900"/>
            <a:ext cx="8032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5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0099"/>
              </a:buClr>
              <a:buSzPts val="2900"/>
              <a:buFont typeface="Times New Roman" panose="02020603050405020304"/>
              <a:buNone/>
            </a:pPr>
            <a:r>
              <a:rPr lang="en-US" sz="2900" b="0" i="0" u="none">
                <a:solidFill>
                  <a:srgbClr val="28009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		</a:t>
            </a:r>
            <a:endParaRPr sz="2900" b="0" i="0" u="none">
              <a:solidFill>
                <a:srgbClr val="280099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7" name="Google Shape;257;p34"/>
          <p:cNvSpPr/>
          <p:nvPr/>
        </p:nvSpPr>
        <p:spPr>
          <a:xfrm>
            <a:off x="131763" y="0"/>
            <a:ext cx="1587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8" name="Google Shape;258;p34"/>
          <p:cNvSpPr/>
          <p:nvPr/>
        </p:nvSpPr>
        <p:spPr>
          <a:xfrm>
            <a:off x="195263" y="1306513"/>
            <a:ext cx="1587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9" name="Google Shape;259;p34"/>
          <p:cNvSpPr txBox="1"/>
          <p:nvPr/>
        </p:nvSpPr>
        <p:spPr>
          <a:xfrm>
            <a:off x="457200" y="1981200"/>
            <a:ext cx="7969250" cy="754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800" tIns="41400" rIns="82800" bIns="4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 panose="02020603050405020304"/>
              <a:buNone/>
            </a:pPr>
            <a:endParaRPr sz="22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 panose="02020603050405020304"/>
              <a:buNone/>
            </a:pPr>
            <a:endParaRPr sz="22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60" name="Google Shape;260;p3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 panose="02020603050405020304"/>
              <a:buNone/>
            </a:pPr>
            <a:endParaRPr sz="1200" b="0" i="0" u="none">
              <a:solidFill>
                <a:srgbClr val="898989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1" name="Google Shape;261;p34"/>
          <p:cNvSpPr txBox="1"/>
          <p:nvPr/>
        </p:nvSpPr>
        <p:spPr>
          <a:xfrm>
            <a:off x="251460" y="1718310"/>
            <a:ext cx="8229600" cy="416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Description of Proposed System</a:t>
            </a:r>
            <a:r>
              <a:rPr lang="en-US" sz="2800" b="0" i="0" u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</a:t>
            </a:r>
            <a:endParaRPr sz="2800" b="0" i="0" u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Two major tasks: </a:t>
            </a: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US" sz="2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Determine if a user has a high chance of being COVID-19 positive; </a:t>
            </a: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US" sz="2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Predict users’ mental and emotional state.</a:t>
            </a: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This is done by analysing the interactions between the user and the chatbot. </a:t>
            </a: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62" name="Google Shape;262;p3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4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264" name="Google Shape;264;p34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65" name="Google Shape;265;p34"/>
          <p:cNvSpPr txBox="1"/>
          <p:nvPr>
            <p:ph type="ftr" idx="11"/>
          </p:nvPr>
        </p:nvSpPr>
        <p:spPr>
          <a:xfrm>
            <a:off x="3123565" y="6173788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271" name="Google Shape;271;p35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  <p:sp>
        <p:nvSpPr>
          <p:cNvPr id="272" name="Google Shape;272;p35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73" name="Google Shape;273;p3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5"/>
          <p:cNvSpPr txBox="1"/>
          <p:nvPr/>
        </p:nvSpPr>
        <p:spPr>
          <a:xfrm>
            <a:off x="251375" y="1629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Modules of proposed System</a:t>
            </a:r>
            <a:r>
              <a:rPr lang="en-US" sz="2800" b="0" i="0" u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2800" b="0" i="0" u="none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Times New Roman" panose="02020603050405020304"/>
              <a:buNone/>
            </a:pPr>
            <a:endParaRPr sz="825" b="0" i="0" u="none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Times New Roman" panose="02020603050405020304"/>
              <a:buNone/>
            </a:pPr>
            <a:endParaRPr sz="825" b="0" i="0" u="none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75" name="Google Shape;275;p35"/>
          <p:cNvSpPr txBox="1"/>
          <p:nvPr/>
        </p:nvSpPr>
        <p:spPr>
          <a:xfrm>
            <a:off x="311700" y="230373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There are two modules in the proposed system: </a:t>
            </a: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US" sz="2400" b="1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Symptom Prediction</a:t>
            </a:r>
            <a:r>
              <a:rPr lang="en-US" sz="2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Analyses user replies to determine if high case of positive COVID-19.</a:t>
            </a: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US" sz="2400" b="1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Sentimental Analysis: </a:t>
            </a:r>
            <a:r>
              <a:rPr lang="en-US" sz="2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Analyses the user replies to determine emotional state of user.</a:t>
            </a: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281" name="Google Shape;281;p36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  <p:sp>
        <p:nvSpPr>
          <p:cNvPr id="282" name="Google Shape;282;p36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83" name="Google Shape;283;p3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6"/>
          <p:cNvSpPr txBox="1"/>
          <p:nvPr/>
        </p:nvSpPr>
        <p:spPr>
          <a:xfrm>
            <a:off x="206290" y="176328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Software Requirement Specification</a:t>
            </a:r>
            <a:endParaRPr sz="2800" b="1" i="0" u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5" name="Google Shape;285;p36"/>
          <p:cNvSpPr txBox="1"/>
          <p:nvPr/>
        </p:nvSpPr>
        <p:spPr>
          <a:xfrm>
            <a:off x="320590" y="233611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</a:pPr>
            <a:r>
              <a:rPr lang="en-US" sz="2400" b="0" i="0" u="sng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Functional Requirements:</a:t>
            </a:r>
            <a:endParaRPr sz="2400" b="0" i="0" u="sng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US" sz="2400" b="1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Admin interface</a:t>
            </a:r>
            <a:r>
              <a:rPr lang="en-US" sz="2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The user interface module where the user needs to login.</a:t>
            </a: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US" sz="2400" b="1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Pre-processing and Feature extraction</a:t>
            </a:r>
            <a:r>
              <a:rPr lang="en-US" sz="2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User replies are taken as input from the chat. </a:t>
            </a: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US" sz="2400" b="1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Inform Health Authorities</a:t>
            </a:r>
            <a:r>
              <a:rPr lang="en-US" sz="2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Healthcare is informed about the health condition and emotional state of the user if there is a high case of severity.</a:t>
            </a: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291" name="Google Shape;291;p37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  <p:sp>
        <p:nvSpPr>
          <p:cNvPr id="292" name="Google Shape;292;p37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93" name="Google Shape;293;p37"/>
          <p:cNvSpPr txBox="1"/>
          <p:nvPr/>
        </p:nvSpPr>
        <p:spPr>
          <a:xfrm>
            <a:off x="251375" y="185409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</a:pPr>
            <a:r>
              <a:rPr lang="en-US" sz="2400" b="0" i="0" u="sng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Other Non-Functional requirements:</a:t>
            </a: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US" sz="2400" b="1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Performance requirements</a:t>
            </a:r>
            <a:r>
              <a:rPr lang="en-US" sz="2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The system should correctly predict whether the user is affected by COVID-19 or not, and must inform healthcare if severity is high.</a:t>
            </a: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US" sz="2400" b="1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Safety requirements</a:t>
            </a:r>
            <a:r>
              <a:rPr lang="en-US" sz="2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A user’s identity is verified by username and password before any information can be provided.</a:t>
            </a: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Char char="●"/>
            </a:pPr>
            <a:r>
              <a:rPr lang="en-US" sz="2400" b="1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Security Requirements</a:t>
            </a:r>
            <a:r>
              <a:rPr lang="en-US" sz="2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The conversations between the chatbots and users are encrypted. </a:t>
            </a: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94" name="Google Shape;294;p3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300" name="Google Shape;300;p38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  <p:sp>
        <p:nvSpPr>
          <p:cNvPr id="301" name="Google Shape;301;p38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02" name="Google Shape;302;p3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8"/>
          <p:cNvSpPr txBox="1"/>
          <p:nvPr/>
        </p:nvSpPr>
        <p:spPr>
          <a:xfrm>
            <a:off x="341630" y="1718310"/>
            <a:ext cx="7090410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DFD Level 0</a:t>
            </a:r>
            <a:endParaRPr sz="2800" b="1" i="0" u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04" name="Google Shape;304;p38" descr="dfd level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76885" y="2618740"/>
            <a:ext cx="5981700" cy="2162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310" name="Google Shape;310;p39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  <p:sp>
        <p:nvSpPr>
          <p:cNvPr id="311" name="Google Shape;311;p39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12" name="Google Shape;312;p3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9"/>
          <p:cNvSpPr txBox="1"/>
          <p:nvPr/>
        </p:nvSpPr>
        <p:spPr>
          <a:xfrm>
            <a:off x="251460" y="1646555"/>
            <a:ext cx="7090410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DFD Level 1- Module 1</a:t>
            </a:r>
            <a:endParaRPr sz="2800" b="1" i="0" u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14" name="Google Shape;314;p39" descr="dfd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86715" y="2168525"/>
            <a:ext cx="4187825" cy="3475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320" name="Google Shape;320;p40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  <p:sp>
        <p:nvSpPr>
          <p:cNvPr id="321" name="Google Shape;321;p40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22" name="Google Shape;322;p4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0" descr="dfd level1 mod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91845" y="2222500"/>
            <a:ext cx="3950970" cy="33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0"/>
          <p:cNvSpPr txBox="1"/>
          <p:nvPr/>
        </p:nvSpPr>
        <p:spPr>
          <a:xfrm>
            <a:off x="296545" y="1673860"/>
            <a:ext cx="7090410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DFD Level 1- Module 2</a:t>
            </a:r>
            <a:endParaRPr sz="2800" b="1" i="0" u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330" name="Google Shape;330;p41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  <p:sp>
        <p:nvSpPr>
          <p:cNvPr id="331" name="Google Shape;331;p41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32" name="Google Shape;332;p4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1"/>
          <p:cNvSpPr txBox="1"/>
          <p:nvPr/>
        </p:nvSpPr>
        <p:spPr>
          <a:xfrm>
            <a:off x="341630" y="1716405"/>
            <a:ext cx="7090410" cy="82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DFD Level 2</a:t>
            </a:r>
            <a:r>
              <a:rPr lang="en-US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TRAINING</a:t>
            </a:r>
            <a:endParaRPr sz="2000" b="1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34" name="Google Shape;334;p41" descr="level 2 traini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87705" y="2618740"/>
            <a:ext cx="4264660" cy="113093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1"/>
          <p:cNvSpPr txBox="1"/>
          <p:nvPr/>
        </p:nvSpPr>
        <p:spPr>
          <a:xfrm>
            <a:off x="431800" y="3834130"/>
            <a:ext cx="7090410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TESTING</a:t>
            </a:r>
            <a:endParaRPr sz="2000" b="1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36" name="Google Shape;336;p41" descr="level 2 testi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91845" y="4523105"/>
            <a:ext cx="4160520" cy="869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342" name="Google Shape;342;p42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  <p:sp>
        <p:nvSpPr>
          <p:cNvPr id="343" name="Google Shape;343;p42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44" name="Google Shape;344;p4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2"/>
          <p:cNvSpPr txBox="1"/>
          <p:nvPr/>
        </p:nvSpPr>
        <p:spPr>
          <a:xfrm>
            <a:off x="251460" y="1943735"/>
            <a:ext cx="7090410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PREDICTION</a:t>
            </a:r>
            <a:endParaRPr sz="2000" b="1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46" name="Google Shape;346;p42" descr="level 2 prediction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31800" y="2753995"/>
            <a:ext cx="7248525" cy="173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/>
        </p:nvSpPr>
        <p:spPr>
          <a:xfrm>
            <a:off x="199400" y="1767848"/>
            <a:ext cx="8763000" cy="32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Group Members :</a:t>
            </a:r>
            <a:endParaRPr sz="2400" b="1" i="0" u="none" strike="noStrike" cap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6355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Joshua Joseph (JEC17CS059)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6355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Josin George (JEC17CS060)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6355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Sangeetha C P (JEC17CS086)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6355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Shilpa Sivadas ( JEC17CS093)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35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35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MENTOR </a:t>
            </a:r>
            <a:r>
              <a:rPr lang="en-US" sz="2400" b="1" i="0" u="none" strike="noStrike" cap="none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</a:t>
            </a:r>
            <a:r>
              <a:rPr lang="en-US" sz="24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Mr Unnikrishnan P  (Assistant Professor)</a:t>
            </a:r>
            <a:endParaRPr sz="24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35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endParaRPr sz="24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169" name="Google Shape;169;p26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70" name="Google Shape;170;p26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  <p:sp>
        <p:nvSpPr>
          <p:cNvPr id="171" name="Google Shape;171;p26"/>
          <p:cNvSpPr txBox="1"/>
          <p:nvPr/>
        </p:nvSpPr>
        <p:spPr>
          <a:xfrm>
            <a:off x="199400" y="4900600"/>
            <a:ext cx="9126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Repository Link</a:t>
            </a: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</a:t>
            </a:r>
            <a:r>
              <a:rPr lang="en-US" sz="2400" u="sng">
                <a:solidFill>
                  <a:srgbClr val="43434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2"/>
              </a:rPr>
              <a:t>https://github.com/ShilpaSivadas24/Group21_FinalProject</a:t>
            </a:r>
            <a:endParaRPr sz="2400">
              <a:solidFill>
                <a:srgbClr val="43434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352" name="Google Shape;352;p43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  <p:sp>
        <p:nvSpPr>
          <p:cNvPr id="353" name="Google Shape;353;p43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54" name="Google Shape;354;p4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3" descr="usecase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88670" y="2168525"/>
            <a:ext cx="6444615" cy="321056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3"/>
          <p:cNvSpPr txBox="1"/>
          <p:nvPr/>
        </p:nvSpPr>
        <p:spPr>
          <a:xfrm>
            <a:off x="251460" y="1673860"/>
            <a:ext cx="7090410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800" b="1" i="0" u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 Case Diagram</a:t>
            </a:r>
            <a:endParaRPr sz="2800" b="1" i="0" u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4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362" name="Google Shape;362;p44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  <p:sp>
        <p:nvSpPr>
          <p:cNvPr id="363" name="Google Shape;363;p44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64" name="Google Shape;364;p4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4"/>
          <p:cNvSpPr txBox="1"/>
          <p:nvPr/>
        </p:nvSpPr>
        <p:spPr>
          <a:xfrm>
            <a:off x="206375" y="1718945"/>
            <a:ext cx="7090410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800" b="1" i="0" u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Application</a:t>
            </a:r>
            <a:endParaRPr sz="2800" b="1" i="0" u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66" name="Google Shape;366;p44"/>
          <p:cNvSpPr txBox="1"/>
          <p:nvPr/>
        </p:nvSpPr>
        <p:spPr>
          <a:xfrm>
            <a:off x="386715" y="2438400"/>
            <a:ext cx="7049135" cy="221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Help people get answers to their questions and an assessment of symptoms related to coronavirus</a:t>
            </a: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can potentially lower the volume of cases in urgent care and emergency care.</a:t>
            </a: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can also reduce the burden on hospital call centres</a:t>
            </a:r>
            <a:r>
              <a:rPr lang="en-US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5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372" name="Google Shape;372;p45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  <p:sp>
        <p:nvSpPr>
          <p:cNvPr id="373" name="Google Shape;373;p45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74" name="Google Shape;374;p4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5" descr="Screenshot (235)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76885" y="2213610"/>
            <a:ext cx="5278755" cy="309816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5"/>
          <p:cNvSpPr txBox="1"/>
          <p:nvPr/>
        </p:nvSpPr>
        <p:spPr>
          <a:xfrm>
            <a:off x="206375" y="1718945"/>
            <a:ext cx="7090410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Course Outcome</a:t>
            </a:r>
            <a:endParaRPr sz="2800" b="1" i="0" u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6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382" name="Google Shape;382;p46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  <p:sp>
        <p:nvSpPr>
          <p:cNvPr id="383" name="Google Shape;383;p46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84" name="Google Shape;384;p4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6"/>
          <p:cNvSpPr txBox="1"/>
          <p:nvPr/>
        </p:nvSpPr>
        <p:spPr>
          <a:xfrm>
            <a:off x="206375" y="1718945"/>
            <a:ext cx="7090410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800" b="1" i="0" u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Mapping of Course Outcome to PO</a:t>
            </a:r>
            <a:endParaRPr sz="2800" b="1" i="0" u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86" name="Google Shape;386;p46" descr="Screenshot (236)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31470" y="2213610"/>
            <a:ext cx="5691505" cy="3094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94" name="Google Shape;394;p4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290195" y="1701165"/>
            <a:ext cx="24053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 panose="02020603050405020304"/>
              <a:buNone/>
            </a:pPr>
            <a:r>
              <a:rPr lang="en-US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Pending Work</a:t>
            </a:r>
            <a:endParaRPr lang="en-US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69595" y="2446655"/>
            <a:ext cx="81140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Implementation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- Develop a chatbot application using Android Studio and Dialogflow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Testing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- Application is tested thoroughly and any defects found are assigned to developers to get them fixed.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Deployment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- Once the product is tested it will be published in the app stores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7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392" name="Google Shape;392;p47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  <p:sp>
        <p:nvSpPr>
          <p:cNvPr id="393" name="Google Shape;393;p47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94" name="Google Shape;394;p4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7"/>
          <p:cNvSpPr txBox="1"/>
          <p:nvPr/>
        </p:nvSpPr>
        <p:spPr>
          <a:xfrm>
            <a:off x="296460" y="176328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 panose="02020603050405020304"/>
              <a:buNone/>
            </a:pPr>
            <a:r>
              <a:rPr lang="en-US" sz="2700" b="1" i="0" u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 sz="2700" b="1" i="0" u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96" name="Google Shape;396;p47"/>
          <p:cNvSpPr txBox="1"/>
          <p:nvPr/>
        </p:nvSpPr>
        <p:spPr>
          <a:xfrm>
            <a:off x="161840" y="234881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simple chatbot in the form of an app to quickly and effectively allow users to check if they are COVID-19 positive or for emotional support during quarantine. </a:t>
            </a: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Non-intrusive and user friendly app that anyone can use.</a:t>
            </a: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Will greatly help in the fight against COVID-19.</a:t>
            </a: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8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402" name="Google Shape;402;p48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  <p:sp>
        <p:nvSpPr>
          <p:cNvPr id="403" name="Google Shape;403;p48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404" name="Google Shape;404;p4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48"/>
          <p:cNvSpPr txBox="1"/>
          <p:nvPr/>
        </p:nvSpPr>
        <p:spPr>
          <a:xfrm>
            <a:off x="311700" y="1673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References</a:t>
            </a:r>
            <a:endParaRPr sz="2800" b="1" i="0" u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06" name="Google Shape;406;p48"/>
          <p:cNvSpPr txBox="1"/>
          <p:nvPr/>
        </p:nvSpPr>
        <p:spPr>
          <a:xfrm>
            <a:off x="311785" y="2169160"/>
            <a:ext cx="8599170" cy="37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AutoNum type="arabicParenR"/>
            </a:pPr>
            <a:r>
              <a:rPr lang="en-US" sz="16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Mathew, Rohit Binu, et al. "</a:t>
            </a:r>
            <a:r>
              <a:rPr lang="en-US" sz="16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Chatbot for Disease Prediction and Treatment Recommendation using Machine Learning</a:t>
            </a:r>
            <a:r>
              <a:rPr lang="en-US" sz="16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" , 2019 3rd International Conference on Trends in Electronics and Informatics (ICOEI). IEEE, 2019</a:t>
            </a:r>
            <a:r>
              <a:rPr lang="en-US" sz="1600" b="0" i="0" u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</a:t>
            </a:r>
            <a:endParaRPr sz="1600" b="0" i="0" u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AutoNum type="arabicParenR"/>
            </a:pPr>
            <a:r>
              <a:rPr lang="en-US" sz="16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Khadikar, Sunath and Sharma, Pawan and Paygude, Priyankatinal, “</a:t>
            </a:r>
            <a:r>
              <a:rPr lang="en-US" sz="16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Compassion Driven Conversational Chatbot Aimed for better Mental Health”,  </a:t>
            </a:r>
            <a:r>
              <a:rPr lang="en-US" sz="16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Zeichen Journal Volume 6, Issue 9, 2020</a:t>
            </a:r>
            <a:endParaRPr sz="16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AutoNum type="arabicParenR"/>
            </a:pPr>
            <a:r>
              <a:rPr lang="en-US" sz="16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Adam S. Miner ,Liliana Laranjo and A. Baki Kocaballi, "</a:t>
            </a:r>
            <a:r>
              <a:rPr lang="en-US" sz="16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Chatbots in the fight against the COVID-19 pandemic</a:t>
            </a:r>
            <a:r>
              <a:rPr lang="en-US" sz="16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" npj Digital Medicine (2020) 3:65 ; </a:t>
            </a:r>
            <a:endParaRPr sz="16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AutoNum type="arabicParenR"/>
            </a:pPr>
            <a:r>
              <a:rPr lang="en-US" sz="16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Bharti, Urmil and Bajaj, Deepali and Batra, Hunar and Lalit, Shreya and Lalit, Shweta and          Gangwani, Aayushi, “</a:t>
            </a:r>
            <a:r>
              <a:rPr lang="en-US" sz="16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Medbot: Conversational artificial intelligence powered chatbot for delivering tele-health after covid-19</a:t>
            </a:r>
            <a:r>
              <a:rPr lang="en-US" sz="16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”,2020 5th International Conference on Communication and Electronics Systems (ICCES)</a:t>
            </a:r>
            <a:endParaRPr sz="16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AutoNum type="arabicParenR"/>
            </a:pPr>
            <a:r>
              <a:rPr lang="en-US" sz="16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Nasukawa, Tetsuya, and Jeonghee Yi, </a:t>
            </a:r>
            <a:r>
              <a:rPr lang="en-US" sz="16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"Sentiment analysis: Capturing favorability using natural language processing</a:t>
            </a:r>
            <a:r>
              <a:rPr lang="en-US" sz="16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", Proceedings of the 2nd international conference on Knowledge capture.</a:t>
            </a:r>
            <a:endParaRPr sz="16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9"/>
          <p:cNvSpPr txBox="1"/>
          <p:nvPr/>
        </p:nvSpPr>
        <p:spPr>
          <a:xfrm>
            <a:off x="1003300" y="1600200"/>
            <a:ext cx="6629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163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 panose="02020603050405020304"/>
              <a:buNone/>
            </a:pPr>
            <a:endParaRPr sz="3200" b="0" i="0" u="none">
              <a:solidFill>
                <a:srgbClr val="0D0D0D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1630" marR="0" lvl="0" indent="-336550" algn="ct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 panose="02020603050405020304"/>
              <a:buNone/>
            </a:pPr>
            <a:endParaRPr sz="4400" b="1" i="0" u="none">
              <a:solidFill>
                <a:srgbClr val="0D0D0D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1630" marR="0" lvl="0" indent="-336550" algn="ct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 panose="02020603050405020304"/>
              <a:buNone/>
            </a:pPr>
            <a:r>
              <a:rPr lang="en-US" sz="4400" b="1" i="0" u="none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r>
              <a:rPr lang="en-US" sz="4400" b="1" i="0" u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Thank You</a:t>
            </a:r>
            <a:r>
              <a:rPr lang="en-US" sz="4400" b="1" i="0" u="none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4400" b="1" i="0" u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!!</a:t>
            </a:r>
            <a:r>
              <a:rPr lang="en-US" sz="4400" b="1" i="0" u="none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</a:t>
            </a:r>
            <a:endParaRPr sz="4400" b="1" i="0" u="none">
              <a:solidFill>
                <a:srgbClr val="C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14" name="Google Shape;414;p4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9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416" name="Google Shape;416;p49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17" name="Google Shape;417;p49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 panose="02020603050405020304"/>
              <a:buNone/>
            </a:pPr>
            <a:r>
              <a:rPr lang="en-US" sz="2000" b="1" i="0" u="sng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Vision of the Department</a:t>
            </a:r>
            <a:endParaRPr sz="2000" b="1" i="0" u="sng" strike="noStrike" cap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3655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Creating eminent and ethical leaders in the domain of Computational Sciences through quality professional education with a focus on holistic learning and excellence.</a:t>
            </a:r>
            <a:endParaRPr sz="1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20955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3655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 panose="02020603050405020304"/>
              <a:buNone/>
            </a:pPr>
            <a:r>
              <a:rPr lang="en-US" sz="2000" b="1" i="0" u="sng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Mission of the Department</a:t>
            </a:r>
            <a:endParaRPr sz="2000" b="1" i="0" u="sng" strike="noStrike" cap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3655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create technically competent and ethically conscious graduates in the field of Computer Science and Engineering by encouraging holistic learning and excellence. </a:t>
            </a:r>
            <a:endParaRPr sz="1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3655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prepare students for careers in Industry, Academia and the Government.</a:t>
            </a:r>
            <a:endParaRPr sz="1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3655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instill Entrepreneurial Orientation and research motivation among the students of the department.</a:t>
            </a:r>
            <a:endParaRPr sz="1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3655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 emerge as a leader in education in the region by encouraging teaching, learning, industry and societal connect.</a:t>
            </a:r>
            <a:endParaRPr sz="1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marR="0" lvl="0" indent="-33655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 panose="02020603050405020304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 panose="02020603050405020304"/>
              <a:buNone/>
            </a:pPr>
            <a:endParaRPr sz="1200" b="0" i="0" u="none" strike="noStrike" cap="none">
              <a:solidFill>
                <a:srgbClr val="898989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182" name="Google Shape;182;p27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83" name="Google Shape;183;p27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/>
        </p:nvSpPr>
        <p:spPr>
          <a:xfrm>
            <a:off x="251460" y="1988820"/>
            <a:ext cx="8763000" cy="3150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</a:pPr>
            <a:r>
              <a:rPr lang="en-US" sz="2400" b="0" i="0" u="none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PProject Abstractroject Abstract</a:t>
            </a:r>
            <a:endParaRPr sz="2400" b="0" i="0" u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Due to COVID-19 pandemic, many people have become paranoid about whether they have contracted the virus or not and are deprived of social contact. To solve both of these issues we introduce QRT BOT, a chatbot that provides two major functions, recognizing symptoms of COVID-19 for users as well as providing a means for social interaction for people in quarantine.</a:t>
            </a:r>
            <a:endParaRPr sz="2400" b="1" i="0" u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8"/>
          <p:cNvSpPr txBox="1"/>
          <p:nvPr/>
        </p:nvSpPr>
        <p:spPr>
          <a:xfrm>
            <a:off x="251375" y="185345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 panose="02020603050405020304"/>
              <a:buNone/>
            </a:pPr>
            <a:r>
              <a:rPr lang="en-US" sz="2700" b="1" i="0" u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Abstract</a:t>
            </a:r>
            <a:endParaRPr sz="2700" b="1" i="0" u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3" name="Google Shape;193;p28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194" name="Google Shape;194;p28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95" name="Google Shape;195;p28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91" name="Google Shape;191;p2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454660" y="1860550"/>
            <a:ext cx="831850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 panose="02020603050405020304"/>
              <a:buNone/>
            </a:pPr>
            <a:r>
              <a:rPr lang="en-US" sz="28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Objective</a:t>
            </a:r>
            <a:endParaRPr lang="en-US" sz="2800" b="1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 panose="02020603050405020304"/>
              <a:buNone/>
            </a:pPr>
            <a:endParaRPr lang="en-US" sz="2800"/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Wingdings" panose="05000000000000000000" charset="0"/>
              <a:buChar char="q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Raise awareness among people regarding Covid 19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Wingdings" panose="05000000000000000000" charset="0"/>
              <a:buChar char="q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Help people fight against this deadly disease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Wingdings" panose="05000000000000000000" charset="0"/>
              <a:buChar char="q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/>
        </p:nvSpPr>
        <p:spPr>
          <a:xfrm>
            <a:off x="296545" y="162877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20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20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Chatbots in the fight against the COVID-19 pandemic</a:t>
            </a:r>
            <a:endParaRPr sz="2400" b="1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US" sz="2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Most prominent chatbot available “Clara” </a:t>
            </a: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US" sz="2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Developed by the Center for Disease Control and Prevention (CDC).</a:t>
            </a: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US" sz="2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Created to assess a user and determine if they have a high chance of being COVID-19 positive.</a:t>
            </a: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US" sz="2400" b="0" i="0" u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does not perform any forms of sentimental analysis.</a:t>
            </a:r>
            <a:endParaRPr sz="2400" b="0" i="0" u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03" name="Google Shape;203;p2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9"/>
          <p:cNvSpPr txBox="1"/>
          <p:nvPr/>
        </p:nvSpPr>
        <p:spPr>
          <a:xfrm>
            <a:off x="251445" y="176328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 panose="02020603050405020304"/>
              <a:buNone/>
            </a:pPr>
            <a:r>
              <a:rPr lang="en-US" sz="2700" b="1" i="0" u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Existing System</a:t>
            </a:r>
            <a:endParaRPr sz="2700" b="1" i="0" u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5" name="Google Shape;205;p29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206" name="Google Shape;206;p29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7" name="Google Shape;207;p29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0"/>
          <p:cNvSpPr txBox="1"/>
          <p:nvPr/>
        </p:nvSpPr>
        <p:spPr>
          <a:xfrm>
            <a:off x="341615" y="1718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</a:pPr>
            <a:r>
              <a:rPr lang="en-US" sz="2800" b="1" i="0" u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Survey</a:t>
            </a:r>
            <a:endParaRPr sz="2800" b="1" i="0" u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4" name="Google Shape;214;p30"/>
          <p:cNvSpPr txBox="1"/>
          <p:nvPr/>
        </p:nvSpPr>
        <p:spPr>
          <a:xfrm>
            <a:off x="341630" y="2213610"/>
            <a:ext cx="7802245" cy="409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AutoNum type="arabicParenR"/>
            </a:pPr>
            <a:r>
              <a:rPr lang="en-US" sz="20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Medbot: Conversational artificial intelligence powered chatbot for delivering tele-health after covid-19</a:t>
            </a:r>
            <a:endParaRPr sz="2000" b="1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</a:t>
            </a:r>
            <a:r>
              <a:rPr lang="en-US" sz="20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eatures:</a:t>
            </a:r>
            <a:endParaRPr sz="2000" b="1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Database of responses created using-National Health Portal to ensure quality responses</a:t>
            </a:r>
            <a:endParaRPr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Provides information about - the majority of prevalent diseases in India, their possible symptoms and applicable preventive measures</a:t>
            </a:r>
            <a:endParaRPr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Advantage:</a:t>
            </a:r>
            <a:endParaRPr sz="2000" b="1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Available in many local dialects</a:t>
            </a:r>
            <a:endParaRPr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Disadvantage:</a:t>
            </a:r>
            <a:endParaRPr sz="2000" b="1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Only has technical knowledge of diseases</a:t>
            </a:r>
            <a:endParaRPr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Does not consider mental health</a:t>
            </a:r>
            <a:endParaRPr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5" name="Google Shape;215;p30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216" name="Google Shape;216;p30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17" name="Google Shape;217;p30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1"/>
          <p:cNvSpPr txBox="1"/>
          <p:nvPr/>
        </p:nvSpPr>
        <p:spPr>
          <a:xfrm>
            <a:off x="386715" y="1718310"/>
            <a:ext cx="7802245" cy="37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2)  </a:t>
            </a:r>
            <a:r>
              <a:rPr lang="en-US" sz="20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Sentiment analysis: Capturing favorability using natural language processing</a:t>
            </a:r>
            <a:endParaRPr sz="18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Features:</a:t>
            </a:r>
            <a:endParaRPr sz="2000" b="1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Manually defined sentiment lexicon with different classifiers are used</a:t>
            </a:r>
            <a:endParaRPr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 proper sentiment identification- used Markov model based tagger </a:t>
            </a:r>
            <a:endParaRPr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Can discern between words which have positive polarity paired with negative connotation words</a:t>
            </a:r>
            <a:endParaRPr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Advantage:</a:t>
            </a:r>
            <a:endParaRPr sz="2000" b="1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Uses simple algorithm compared to other sentimental analysis systems</a:t>
            </a:r>
            <a:endParaRPr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Works with high accuracy </a:t>
            </a:r>
            <a:endParaRPr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Disadvantage:</a:t>
            </a:r>
            <a:endParaRPr sz="2000" b="1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Cannot discern when word can have multiple meanings</a:t>
            </a:r>
            <a:endParaRPr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4" name="Google Shape;224;p31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225" name="Google Shape;225;p31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26" name="Google Shape;226;p31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dt" idx="10"/>
          </p:nvPr>
        </p:nvSpPr>
        <p:spPr>
          <a:xfrm>
            <a:off x="457200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20/01/2021</a:t>
            </a:r>
            <a:endParaRPr lang="en-US"/>
          </a:p>
        </p:txBody>
      </p:sp>
      <p:sp>
        <p:nvSpPr>
          <p:cNvPr id="232" name="Google Shape;232;p32"/>
          <p:cNvSpPr txBox="1"/>
          <p:nvPr>
            <p:ph type="ftr" idx="11"/>
          </p:nvPr>
        </p:nvSpPr>
        <p:spPr>
          <a:xfrm>
            <a:off x="3127375" y="6246813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/>
              <a:t>CSE Department, JECC</a:t>
            </a:r>
            <a:endParaRPr lang="en-US"/>
          </a:p>
        </p:txBody>
      </p:sp>
      <p:sp>
        <p:nvSpPr>
          <p:cNvPr id="233" name="Google Shape;233;p32"/>
          <p:cNvSpPr txBox="1"/>
          <p:nvPr>
            <p:ph type="sldNum" idx="12"/>
          </p:nvPr>
        </p:nvSpPr>
        <p:spPr>
          <a:xfrm>
            <a:off x="6556375" y="6246813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34" name="Google Shape;234;p32"/>
          <p:cNvSpPr txBox="1"/>
          <p:nvPr/>
        </p:nvSpPr>
        <p:spPr>
          <a:xfrm>
            <a:off x="341630" y="1718310"/>
            <a:ext cx="7802245" cy="3753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r>
            <a:r>
              <a:rPr lang="en-US" sz="20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)Chatbot for Disease Prediction and Treatment Recommendation using Machine Learning</a:t>
            </a:r>
            <a:endParaRPr sz="18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Features:</a:t>
            </a:r>
            <a:endParaRPr sz="2000" b="1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Identifies the symptoms of the user and thereby predicts the disease and recommends treatment</a:t>
            </a:r>
            <a:endParaRPr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Provides with a link where details about the treatment is visible</a:t>
            </a:r>
            <a:endParaRPr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Advantage:</a:t>
            </a:r>
            <a:endParaRPr sz="2000" b="1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Alternative to the conventional method of visiting a hospital -making an appointment with a doctor to get diagnosis. </a:t>
            </a:r>
            <a:endParaRPr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Disadvantage:</a:t>
            </a:r>
            <a:endParaRPr sz="2000" b="1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Disease detection - less accurate</a:t>
            </a:r>
            <a:endParaRPr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35" name="Google Shape;235;p3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63" y="11113"/>
            <a:ext cx="9126537" cy="160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7826</Words>
  <Application>WPS Presentation</Application>
  <PresentationFormat/>
  <Paragraphs>337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Arial</vt:lpstr>
      <vt:lpstr>SimSun</vt:lpstr>
      <vt:lpstr>Wingdings</vt:lpstr>
      <vt:lpstr>Arial</vt:lpstr>
      <vt:lpstr>Times New Roman</vt:lpstr>
      <vt:lpstr>Calibri</vt:lpstr>
      <vt:lpstr>Noto Sans Symbols</vt:lpstr>
      <vt:lpstr>Segoe Print</vt:lpstr>
      <vt:lpstr>Microsoft YaHei</vt:lpstr>
      <vt:lpstr>Arial Unicode MS</vt:lpstr>
      <vt:lpstr>Wingdings</vt:lpstr>
      <vt:lpstr>Times New Roman</vt:lpstr>
      <vt:lpstr>Custom</vt:lpstr>
      <vt:lpstr>Custom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Shilpa Sivadas</cp:lastModifiedBy>
  <cp:revision>2</cp:revision>
  <dcterms:created xsi:type="dcterms:W3CDTF">2021-01-19T17:39:00Z</dcterms:created>
  <dcterms:modified xsi:type="dcterms:W3CDTF">2021-01-19T20:08:35Z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1033-11.2.0.9911</vt:lpwstr>
  </property>
</Properties>
</file>