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33"/>
        <p:guide pos="290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4;n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type="hdr" idx="3"/>
          </p:nvPr>
        </p:nvSpPr>
        <p:spPr>
          <a:xfrm>
            <a:off x="0" y="0"/>
            <a:ext cx="2973388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dt" idx="10"/>
          </p:nvPr>
        </p:nvSpPr>
        <p:spPr>
          <a:xfrm>
            <a:off x="3881438" y="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ftr" idx="11"/>
          </p:nvPr>
        </p:nvSpPr>
        <p:spPr>
          <a:xfrm>
            <a:off x="0" y="8686800"/>
            <a:ext cx="2973388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1" name="Google Shape;141;p1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1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3" name="Google Shape;143;p1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4" name="Google Shape;144;p1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5" name="Google Shape;145;p1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6" name="Google Shape;146;p1:notes"/>
          <p:cNvSpPr/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7" name="Google Shape;147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5" name="Google Shape;245;p10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4" name="Google Shape;254;p11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5" name="Google Shape;255;p11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6" name="Google Shape;256;p11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7" name="Google Shape;257;p11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8" name="Google Shape;258;p11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9" name="Google Shape;259;p11:notes"/>
          <p:cNvSpPr/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60" name="Google Shape;260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5" name="Google Shape;275;p12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5" name="Google Shape;285;p13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5" name="Google Shape;295;p14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04" name="Google Shape;304;p15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4" name="Google Shape;314;p16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24" name="Google Shape;324;p17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34" name="Google Shape;334;p18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46" name="Google Shape;346;p19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2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4" name="Google Shape;164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6" name="Google Shape;356;p20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66" name="Google Shape;366;p21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6" name="Google Shape;376;p22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6" name="Google Shape;386;p23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4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396" name="Google Shape;396;p24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4" name="Google Shape;404;p25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14" name="Google Shape;414;p26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:notes"/>
          <p:cNvSpPr txBox="1"/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4" name="Google Shape;424;p27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5" name="Google Shape;425;p2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26" name="Google Shape;426;p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" name="Google Shape;174;p3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5" name="Google Shape;175;p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6" name="Google Shape;186;p4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7" name="Google Shape;187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8" name="Google Shape;188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5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5" name="Google Shape;205;p6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6" name="Google Shape;206;p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7" name="Google Shape;207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7" name="Google Shape;217;p7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7" name="Google Shape;227;p8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6" name="Google Shape;236;p9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type="body" idx="1"/>
          </p:nvPr>
        </p:nvSpPr>
        <p:spPr>
          <a:xfrm rot="5400000">
            <a:off x="3321050" y="815975"/>
            <a:ext cx="2498725" cy="82264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5570934" y="3065860"/>
            <a:ext cx="4054475" cy="217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type="body" idx="1"/>
          </p:nvPr>
        </p:nvSpPr>
        <p:spPr>
          <a:xfrm rot="5400000">
            <a:off x="1166197" y="957878"/>
            <a:ext cx="4054475" cy="6386869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14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type="body" idx="1"/>
          </p:nvPr>
        </p:nvSpPr>
        <p:spPr>
          <a:xfrm>
            <a:off x="457200" y="1600200"/>
            <a:ext cx="8223250" cy="45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type="body" idx="1"/>
          </p:nvPr>
        </p:nvSpPr>
        <p:spPr>
          <a:xfrm>
            <a:off x="457200" y="1600200"/>
            <a:ext cx="4029393" cy="45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type="body" idx="2"/>
          </p:nvPr>
        </p:nvSpPr>
        <p:spPr>
          <a:xfrm>
            <a:off x="4651058" y="1600200"/>
            <a:ext cx="4029393" cy="45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/>
        </p:txBody>
      </p:sp>
      <p:sp>
        <p:nvSpPr>
          <p:cNvPr id="112" name="Google Shape;112;p18"/>
          <p:cNvSpPr txBox="1"/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/>
        </p:txBody>
      </p:sp>
      <p:sp>
        <p:nvSpPr>
          <p:cNvPr id="114" name="Google Shape;114;p18"/>
          <p:cNvSpPr txBox="1"/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type="body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  <a:defRPr sz="2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4" name="Google Shape;124;p21"/>
          <p:cNvSpPr txBox="1"/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125" name="Google Shape;125;p21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3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type="pic" idx="2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 panose="02020603050405020304"/>
              <a:buNone/>
              <a:defRPr sz="21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130" name="Google Shape;130;p22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type="body" idx="1"/>
          </p:nvPr>
        </p:nvSpPr>
        <p:spPr>
          <a:xfrm rot="5400000">
            <a:off x="2309018" y="-251619"/>
            <a:ext cx="4519613" cy="822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 rot="5400000">
            <a:off x="4729957" y="2169319"/>
            <a:ext cx="5845175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type="body" idx="1"/>
          </p:nvPr>
        </p:nvSpPr>
        <p:spPr>
          <a:xfrm rot="5400000">
            <a:off x="558743" y="173096"/>
            <a:ext cx="5845175" cy="604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body" idx="1"/>
          </p:nvPr>
        </p:nvSpPr>
        <p:spPr>
          <a:xfrm>
            <a:off x="457200" y="3679825"/>
            <a:ext cx="8226425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type="body" idx="1"/>
          </p:nvPr>
        </p:nvSpPr>
        <p:spPr>
          <a:xfrm>
            <a:off x="457200" y="3679825"/>
            <a:ext cx="4030948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type="body" idx="2"/>
          </p:nvPr>
        </p:nvSpPr>
        <p:spPr>
          <a:xfrm>
            <a:off x="4652677" y="3679825"/>
            <a:ext cx="4030948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/>
        </p:txBody>
      </p:sp>
      <p:sp>
        <p:nvSpPr>
          <p:cNvPr id="49" name="Google Shape;49;p7"/>
          <p:cNvSpPr txBox="1"/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/>
        </p:txBody>
      </p:sp>
      <p:sp>
        <p:nvSpPr>
          <p:cNvPr id="51" name="Google Shape;51;p7"/>
          <p:cNvSpPr txBox="1"/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type="body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2100"/>
              <a:buNone/>
              <a:defRPr sz="2100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500"/>
              <a:buNone/>
              <a:defRPr sz="1500"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500"/>
              <a:buNone/>
              <a:defRPr sz="1500"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500"/>
              <a:buNone/>
              <a:defRPr sz="1500"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3" name="Google Shape;63;p9"/>
          <p:cNvSpPr txBox="1"/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64" name="Google Shape;64;p9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type="pic" idx="2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 panose="02020603050405020304"/>
              <a:buNone/>
              <a:defRPr sz="2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1" name="Google Shape;71;p10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0" y="5267325"/>
            <a:ext cx="9144000" cy="15922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  <a:defRPr sz="2700" b="0" i="0" u="none" strike="noStrike" cap="none">
                <a:solidFill>
                  <a:srgbClr val="0066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  <a:defRPr sz="2700" b="0" i="0" u="none" strike="noStrike" cap="none">
                <a:solidFill>
                  <a:srgbClr val="0066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  <a:defRPr sz="2700" b="0" i="0" u="none" strike="noStrike" cap="none">
                <a:solidFill>
                  <a:srgbClr val="0066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  <a:defRPr sz="2700" b="0" i="0" u="none" strike="noStrike" cap="none">
                <a:solidFill>
                  <a:srgbClr val="0066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  <a:defRPr sz="2700" b="0" i="0" u="none" strike="noStrike" cap="none">
                <a:solidFill>
                  <a:srgbClr val="0066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body" idx="1"/>
          </p:nvPr>
        </p:nvSpPr>
        <p:spPr>
          <a:xfrm>
            <a:off x="457200" y="3679825"/>
            <a:ext cx="8226425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 panose="02020603050405020304"/>
              <a:buNone/>
              <a:defRPr sz="2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 panose="02020603050405020304"/>
              <a:buNone/>
              <a:defRPr sz="23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 panose="02020603050405020304"/>
              <a:buNone/>
              <a:defRPr sz="1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 panose="02020603050405020304"/>
              <a:buNone/>
              <a:defRPr sz="1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 panose="02020603050405020304"/>
              <a:buNone/>
              <a:defRPr sz="1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 panose="02020603050405020304"/>
              <a:buNone/>
              <a:defRPr sz="1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 panose="02020603050405020304"/>
              <a:buNone/>
              <a:defRPr sz="1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 panose="02020603050405020304"/>
              <a:buNone/>
              <a:defRPr sz="1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type="body" idx="1"/>
          </p:nvPr>
        </p:nvSpPr>
        <p:spPr>
          <a:xfrm>
            <a:off x="457200" y="1600200"/>
            <a:ext cx="8223250" cy="45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9" name="Google Shape;89;p13"/>
          <p:cNvSpPr txBox="1"/>
          <p:nvPr/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91;p13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hub.com/ShilpaSivadas24/Group21_FinalProject" TargetMode="Externa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457200" y="165100"/>
            <a:ext cx="8228013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 panose="02020603050405020304"/>
              <a:buNone/>
            </a:pPr>
            <a:r>
              <a:rPr lang="en-US" sz="2900" b="0" i="0" u="none" strike="noStrike" cap="none">
                <a:solidFill>
                  <a:srgbClr val="28009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</a:t>
            </a:r>
            <a:endParaRPr sz="2900" b="0" i="0" u="none" strike="noStrike" cap="none">
              <a:solidFill>
                <a:srgbClr val="280099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522288" y="1665288"/>
            <a:ext cx="7969250" cy="7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 panose="02020603050405020304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 panose="02020603050405020304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386715" y="396875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 CSE</a:t>
            </a:r>
            <a:endParaRPr sz="20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Jyothi  Engineering  College</a:t>
            </a:r>
            <a:endParaRPr sz="20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Thrissur</a:t>
            </a:r>
            <a:endParaRPr sz="20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January 20 , 2021</a:t>
            </a:r>
            <a:endParaRPr sz="20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      </a:t>
            </a:r>
            <a:r>
              <a:rPr lang="en-US" sz="21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      </a:t>
            </a:r>
            <a:endParaRPr sz="21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 panose="02020603050405020304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                               			                                                        			      </a:t>
            </a:r>
            <a:endParaRPr sz="21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 panose="02020603050405020304"/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QRT BOT</a:t>
            </a:r>
            <a:endParaRPr sz="32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158" name="Google Shape;158;p25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9" name="Google Shape;159;p25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248" name="Google Shape;248;p34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249" name="Google Shape;249;p34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50" name="Google Shape;250;p34"/>
          <p:cNvSpPr txBox="1"/>
          <p:nvPr/>
        </p:nvSpPr>
        <p:spPr>
          <a:xfrm>
            <a:off x="386715" y="1763395"/>
            <a:ext cx="7802245" cy="406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4) Compassion Driven Conversational Chatbot Aimed for better Mental Health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Features: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Designed by generative based learning instead of rule based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Deep Learning and NLP used for generating and understanding responses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Seq2Seq model framework used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Suggests meditation techniques, promotes yoga practices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Advantage: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Entirely free and available 24x7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Disadvantage: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Currently text-based interface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51" name="Google Shape;251;p3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/>
          <p:nvPr/>
        </p:nvSpPr>
        <p:spPr>
          <a:xfrm>
            <a:off x="457200" y="990600"/>
            <a:ext cx="8228013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3" name="Google Shape;263;p35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 panose="02020603050405020304"/>
              <a:buNone/>
            </a:pPr>
            <a:r>
              <a:rPr lang="en-US" sz="2900" b="0" i="0" u="none" strike="noStrike" cap="none">
                <a:solidFill>
                  <a:srgbClr val="28009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</a:t>
            </a:r>
            <a:endParaRPr sz="2900" b="0" i="0" u="none" strike="noStrike" cap="none">
              <a:solidFill>
                <a:srgbClr val="280099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4" name="Google Shape;264;p35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457200" y="1981200"/>
            <a:ext cx="7969250" cy="75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 panose="02020603050405020304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 panose="02020603050405020304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 panose="02020603050405020304"/>
              <a:buNone/>
            </a:pPr>
            <a:endParaRPr sz="1200" b="0" i="0" u="none" strike="noStrike" cap="none">
              <a:solidFill>
                <a:srgbClr val="898989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251460" y="1718310"/>
            <a:ext cx="8229600" cy="416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Description of Proposed System</a:t>
            </a:r>
            <a:r>
              <a:rPr lang="en-US" sz="2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endParaRPr sz="2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Two major tasks: 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Determine if a user has a high chance of being COVID-19 positive; 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Predict users’ mental and emotional state.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is done by analysing the interactions between the user and the chatbot. 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271" name="Google Shape;271;p35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72" name="Google Shape;272;p35"/>
          <p:cNvSpPr txBox="1"/>
          <p:nvPr>
            <p:ph type="ftr" idx="11"/>
          </p:nvPr>
        </p:nvSpPr>
        <p:spPr>
          <a:xfrm>
            <a:off x="3123565" y="6173788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278" name="Google Shape;278;p36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279" name="Google Shape;279;p36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80" name="Google Shape;280;p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6"/>
          <p:cNvSpPr txBox="1"/>
          <p:nvPr/>
        </p:nvSpPr>
        <p:spPr>
          <a:xfrm>
            <a:off x="251375" y="1629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Modules of proposed System</a:t>
            </a:r>
            <a:r>
              <a:rPr lang="en-US" sz="28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800" b="0" i="0" u="none" strike="noStrike" cap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Times New Roman" panose="02020603050405020304"/>
              <a:buNone/>
            </a:pPr>
            <a:endParaRPr sz="825" b="0" i="0" u="none" strike="noStrike" cap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Times New Roman" panose="02020603050405020304"/>
              <a:buNone/>
            </a:pPr>
            <a:endParaRPr sz="825" b="0" i="0" u="none" strike="noStrike" cap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2" name="Google Shape;282;p36"/>
          <p:cNvSpPr txBox="1"/>
          <p:nvPr/>
        </p:nvSpPr>
        <p:spPr>
          <a:xfrm>
            <a:off x="311700" y="230373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There are two modules in the proposed system: 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Symptom Prediction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Analyses user replies to determine if high case of positive COVID-19.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Sentimental Analysis: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Analyses the user replies to determine emotional state of user.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288" name="Google Shape;288;p37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289" name="Google Shape;289;p37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90" name="Google Shape;290;p3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7"/>
          <p:cNvSpPr txBox="1"/>
          <p:nvPr/>
        </p:nvSpPr>
        <p:spPr>
          <a:xfrm>
            <a:off x="206290" y="176328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Software Requirement Specification</a:t>
            </a:r>
            <a:endParaRPr sz="28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320590" y="233611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r>
              <a:rPr lang="en-US" sz="2400" b="0" i="0" u="sng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Functional Requirements:</a:t>
            </a:r>
            <a:endParaRPr sz="2400" b="0" i="0" u="sng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 interface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The user interface module where the user needs to login.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Pre-processing and Feature extraction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User replies are taken as input from the chat. 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Inform Health Authorities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Healthcare is informed about the health condition and emotional state of the user if there is a high case of severity.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298" name="Google Shape;298;p38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299" name="Google Shape;299;p38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00" name="Google Shape;300;p38"/>
          <p:cNvSpPr txBox="1"/>
          <p:nvPr/>
        </p:nvSpPr>
        <p:spPr>
          <a:xfrm>
            <a:off x="251375" y="185409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r>
              <a:rPr lang="en-US" sz="2400" b="0" i="0" u="sng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Other Non-Functional requirements: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Performance requirements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The system should correctly predict whether the user has a chance of being affected by COVID-19 or not, and must inform healthcare if severity is high.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Safety requirements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A user’s identity is verified by username and password before any information can be provided.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Security Requirements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The conversations between the chatbots and users are encrypted. 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01" name="Google Shape;301;p3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307" name="Google Shape;307;p39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308" name="Google Shape;308;p39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09" name="Google Shape;309;p3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9"/>
          <p:cNvSpPr txBox="1"/>
          <p:nvPr/>
        </p:nvSpPr>
        <p:spPr>
          <a:xfrm>
            <a:off x="341630" y="1718310"/>
            <a:ext cx="709041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DFD Level 0</a:t>
            </a:r>
            <a:endParaRPr sz="28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11" name="Google Shape;311;p39" descr="dfd level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6885" y="2618740"/>
            <a:ext cx="5981700" cy="216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317" name="Google Shape;317;p40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318" name="Google Shape;318;p40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19" name="Google Shape;319;p4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0"/>
          <p:cNvSpPr txBox="1"/>
          <p:nvPr/>
        </p:nvSpPr>
        <p:spPr>
          <a:xfrm>
            <a:off x="251460" y="1646555"/>
            <a:ext cx="709041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DFD Level 1- Module 1</a:t>
            </a:r>
            <a:endParaRPr sz="28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21" name="Google Shape;321;p40" descr="dfd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86715" y="2168525"/>
            <a:ext cx="4187825" cy="3475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327" name="Google Shape;327;p41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328" name="Google Shape;328;p41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29" name="Google Shape;329;p4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1" descr="dfd level1 mod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91845" y="2222500"/>
            <a:ext cx="3950970" cy="33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/>
        </p:nvSpPr>
        <p:spPr>
          <a:xfrm>
            <a:off x="296545" y="1673860"/>
            <a:ext cx="709041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DFD Level 1- Module 2</a:t>
            </a:r>
            <a:endParaRPr sz="28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337" name="Google Shape;337;p42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338" name="Google Shape;338;p42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39" name="Google Shape;339;p4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2"/>
          <p:cNvSpPr txBox="1"/>
          <p:nvPr/>
        </p:nvSpPr>
        <p:spPr>
          <a:xfrm>
            <a:off x="341630" y="1716405"/>
            <a:ext cx="7090410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DFD Level 2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TRAINING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41" name="Google Shape;341;p42" descr="level 2 traini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87705" y="2618740"/>
            <a:ext cx="4264660" cy="113093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2"/>
          <p:cNvSpPr txBox="1"/>
          <p:nvPr/>
        </p:nvSpPr>
        <p:spPr>
          <a:xfrm>
            <a:off x="431800" y="3834130"/>
            <a:ext cx="709041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TESTING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43" name="Google Shape;343;p42" descr="level 2 testi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91845" y="4523105"/>
            <a:ext cx="4160520" cy="869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349" name="Google Shape;349;p43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350" name="Google Shape;350;p43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51" name="Google Shape;351;p4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/>
          <p:cNvSpPr txBox="1"/>
          <p:nvPr/>
        </p:nvSpPr>
        <p:spPr>
          <a:xfrm>
            <a:off x="251460" y="1943735"/>
            <a:ext cx="709041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PREDICTION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53" name="Google Shape;353;p43" descr="level 2 prediction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1800" y="2753995"/>
            <a:ext cx="7248525" cy="17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199400" y="1767848"/>
            <a:ext cx="8763000" cy="3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Group Members :</a:t>
            </a:r>
            <a:endParaRPr sz="24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6355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Joshua Joseph (JEC17CS059)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6355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Josin George (JEC17CS060)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6355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Sangeetha C P (JEC17CS086)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6355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Shilpa Sivadas ( JEC17CS093)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3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3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MENTOR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Mr Unnikrishnan P  (Assistant Professor)</a:t>
            </a:r>
            <a:endParaRPr sz="24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3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169" name="Google Shape;169;p26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0" name="Google Shape;170;p26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171" name="Google Shape;171;p26"/>
          <p:cNvSpPr txBox="1"/>
          <p:nvPr/>
        </p:nvSpPr>
        <p:spPr>
          <a:xfrm>
            <a:off x="199400" y="4900600"/>
            <a:ext cx="9126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Repository Link: </a:t>
            </a:r>
            <a:r>
              <a:rPr lang="en-US" sz="2400" b="0" i="0" u="sng" strike="noStrike" cap="none">
                <a:solidFill>
                  <a:srgbClr val="4343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/>
              </a:rPr>
              <a:t>https://github.com/ShilpaSivadas24/Group21_FinalProject</a:t>
            </a:r>
            <a:endParaRPr sz="2400" b="0" i="0" u="none" strike="noStrike" cap="none">
              <a:solidFill>
                <a:srgbClr val="4343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359" name="Google Shape;359;p44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360" name="Google Shape;360;p44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61" name="Google Shape;361;p4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4"/>
          <p:cNvSpPr txBox="1"/>
          <p:nvPr/>
        </p:nvSpPr>
        <p:spPr>
          <a:xfrm>
            <a:off x="251460" y="1673860"/>
            <a:ext cx="709041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 Case Diagram</a:t>
            </a:r>
            <a:endParaRPr sz="28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1" descr="useca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5830"/>
            <a:ext cx="5781675" cy="32499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369" name="Google Shape;369;p45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370" name="Google Shape;370;p45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71" name="Google Shape;371;p4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5"/>
          <p:cNvSpPr txBox="1"/>
          <p:nvPr/>
        </p:nvSpPr>
        <p:spPr>
          <a:xfrm>
            <a:off x="206375" y="1718945"/>
            <a:ext cx="709041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Application</a:t>
            </a:r>
            <a:endParaRPr sz="28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3" name="Google Shape;373;p45"/>
          <p:cNvSpPr txBox="1"/>
          <p:nvPr/>
        </p:nvSpPr>
        <p:spPr>
          <a:xfrm>
            <a:off x="386715" y="2438400"/>
            <a:ext cx="7049135" cy="221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Help people get answers to their questions and an assessment of symptoms related to coronavirus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can potentially lower the volume of cases in urgent care and emergency care.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can also reduce the burden on hospital call centres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379" name="Google Shape;379;p46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380" name="Google Shape;380;p46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81" name="Google Shape;381;p4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6" descr="Screenshot (235)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6885" y="2213610"/>
            <a:ext cx="5278755" cy="309816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6"/>
          <p:cNvSpPr txBox="1"/>
          <p:nvPr/>
        </p:nvSpPr>
        <p:spPr>
          <a:xfrm>
            <a:off x="206375" y="1718945"/>
            <a:ext cx="709041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Course Outcome</a:t>
            </a:r>
            <a:endParaRPr sz="28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389" name="Google Shape;389;p47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390" name="Google Shape;390;p47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91" name="Google Shape;391;p4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7"/>
          <p:cNvSpPr txBox="1"/>
          <p:nvPr/>
        </p:nvSpPr>
        <p:spPr>
          <a:xfrm>
            <a:off x="206375" y="1718945"/>
            <a:ext cx="709041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Mapping of Course Outcome to PO</a:t>
            </a:r>
            <a:endParaRPr sz="28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93" name="Google Shape;393;p47" descr="Screenshot (236)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31470" y="2213610"/>
            <a:ext cx="5691505" cy="3094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99" name="Google Shape;399;p4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8"/>
          <p:cNvSpPr txBox="1"/>
          <p:nvPr/>
        </p:nvSpPr>
        <p:spPr>
          <a:xfrm>
            <a:off x="290195" y="1701165"/>
            <a:ext cx="240538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Pending Work</a:t>
            </a:r>
            <a:endParaRPr sz="28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1" name="Google Shape;401;p48"/>
          <p:cNvSpPr txBox="1"/>
          <p:nvPr/>
        </p:nvSpPr>
        <p:spPr>
          <a:xfrm>
            <a:off x="569595" y="2446655"/>
            <a:ext cx="8114030" cy="230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- Develop a chatbot application using Android Studio and Dialogflow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Testing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- Application is tested thoroughly and any defects found are assigned to developers to get them fixed.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Deployment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- Once the product is tested it will be published in the app stores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407" name="Google Shape;407;p49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408" name="Google Shape;408;p49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09" name="Google Shape;409;p4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9"/>
          <p:cNvSpPr txBox="1"/>
          <p:nvPr/>
        </p:nvSpPr>
        <p:spPr>
          <a:xfrm>
            <a:off x="296460" y="176328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</a:pPr>
            <a:r>
              <a:rPr lang="en-US" sz="27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sz="27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11" name="Google Shape;411;p49"/>
          <p:cNvSpPr txBox="1"/>
          <p:nvPr/>
        </p:nvSpPr>
        <p:spPr>
          <a:xfrm>
            <a:off x="161840" y="234881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simple chatbot in the form of an app to quickly and effectively allow users to check if they have a chance of being COVID-19 positive or for emotional support during quarantine. 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Non-intrusive and user friendly app that anyone can use.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Will greatly help in the fight against COVID-19.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417" name="Google Shape;417;p50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418" name="Google Shape;418;p50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19" name="Google Shape;419;p5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0"/>
          <p:cNvSpPr txBox="1"/>
          <p:nvPr/>
        </p:nvSpPr>
        <p:spPr>
          <a:xfrm>
            <a:off x="311700" y="1673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  <a:endParaRPr sz="28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1" name="Google Shape;421;p50"/>
          <p:cNvSpPr txBox="1"/>
          <p:nvPr/>
        </p:nvSpPr>
        <p:spPr>
          <a:xfrm>
            <a:off x="311785" y="2169160"/>
            <a:ext cx="8599170" cy="3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AutoNum type="arabicParenR"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Mathew, Rohit Binu, et al. "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Chatbot for Disease Prediction and Treatment Recommendation using Machine Learning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" , 2019 3rd International Conference on Trends in Electronics and Informatics (ICOEI). IEEE, 2019</a:t>
            </a:r>
            <a:r>
              <a:rPr lang="en-US" sz="16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</a:t>
            </a:r>
            <a:endParaRPr sz="16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AutoNum type="arabicParenR"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Khadikar, Sunath and Sharma, Pawan and Paygude, Priyankatinal, “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Compassion Driven Conversational Chatbot Aimed for better Mental Health”, 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Zeichen Journal Volume 6, Issue 9, 2020</a:t>
            </a:r>
            <a:endParaRPr sz="16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AutoNum type="arabicParenR"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Adam S. Miner ,Liliana Laranjo and A. Baki Kocaballi, "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Chatbots in the fight against the COVID-19 pandemic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" npj Digital Medicine (2020) 3:65 ; </a:t>
            </a:r>
            <a:endParaRPr sz="16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AutoNum type="arabicParenR"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Bharti, Urmil and Bajaj, Deepali and Batra, Hunar and Lalit, Shreya and Lalit, Shweta and          Gangwani, Aayushi, “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Medbot: Conversational artificial intelligence powered chatbot for delivering tele-health after covid-19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”,2020 5th International Conference on Communication and Electronics Systems (ICCES)</a:t>
            </a:r>
            <a:endParaRPr sz="16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AutoNum type="arabicParenR"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Nasukawa, Tetsuya, and Jeonghee Yi, 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"Sentiment analysis: Capturing favorability using natural language processing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", Proceedings of the 2nd international conference on Knowledge capture.</a:t>
            </a:r>
            <a:endParaRPr sz="16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 txBox="1"/>
          <p:nvPr/>
        </p:nvSpPr>
        <p:spPr>
          <a:xfrm>
            <a:off x="1003300" y="1600200"/>
            <a:ext cx="6629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63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endParaRPr sz="3200" b="0" i="0" u="none" strike="noStrike" cap="none">
              <a:solidFill>
                <a:srgbClr val="0D0D0D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1630" marR="0" lvl="0" indent="-336550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 panose="02020603050405020304"/>
              <a:buNone/>
            </a:pPr>
            <a:endParaRPr sz="4400" b="1" i="0" u="none" strike="noStrike" cap="none">
              <a:solidFill>
                <a:srgbClr val="0D0D0D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1630" marR="0" lvl="0" indent="-336550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 panose="02020603050405020304"/>
              <a:buNone/>
            </a:pPr>
            <a:r>
              <a:rPr lang="en-US" sz="4400" b="1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en-US" sz="44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Thank You</a:t>
            </a:r>
            <a:r>
              <a:rPr lang="en-US" sz="4400" b="1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44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!!</a:t>
            </a:r>
            <a:r>
              <a:rPr lang="en-US" sz="4400" b="1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</a:t>
            </a:r>
            <a:endParaRPr sz="4400" b="1" i="0" u="none" strike="noStrike" cap="none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29" name="Google Shape;429;p5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1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431" name="Google Shape;431;p51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32" name="Google Shape;432;p51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 panose="02020603050405020304"/>
              <a:buNone/>
            </a:pPr>
            <a:r>
              <a:rPr lang="en-US" sz="2000" b="1" i="0" u="sng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Vision of the Department</a:t>
            </a:r>
            <a:endParaRPr sz="2000" b="1" i="0" u="sng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Creating eminent and ethical leaders in the domain of Computational Sciences through quality professional education with a focus on holistic learning and excellence.</a:t>
            </a: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209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 panose="02020603050405020304"/>
              <a:buNone/>
            </a:pPr>
            <a:r>
              <a:rPr lang="en-US" sz="2000" b="1" i="0" u="sng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Mission of the Department</a:t>
            </a:r>
            <a:endParaRPr sz="2000" b="1" i="0" u="sng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create technically competent and ethically conscious graduates in the field of Computer Science and Engineering by encouraging holistic learning and excellence. </a:t>
            </a: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prepare students for careers in Industry, Academia and the Government.</a:t>
            </a: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instill Entrepreneurial Orientation and research motivation among the students of the department.</a:t>
            </a: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emerge as a leader in education in the region by encouraging teaching, learning, industry and societal connect.</a:t>
            </a: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 panose="02020603050405020304"/>
              <a:buNone/>
            </a:pPr>
            <a:endParaRPr sz="1200" b="0" i="0" u="none" strike="noStrike" cap="none">
              <a:solidFill>
                <a:srgbClr val="898989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182" name="Google Shape;182;p27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83" name="Google Shape;183;p27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/>
        </p:nvSpPr>
        <p:spPr>
          <a:xfrm>
            <a:off x="251460" y="1988820"/>
            <a:ext cx="8763000" cy="315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PProject Abstractroject Abstract</a:t>
            </a:r>
            <a:endParaRPr sz="24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Due to COVID-19 pandemic, many people have become paranoid about whether they have contracted the virus or not and are deprived of social contact. To solve both of these issues we introduce QRT BOT, a chatbot that provides two major functions, recognizing symptoms of COVID-19 for users and pre</a:t>
            </a: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dicting if they have chance of being COVID-19 positive,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 well as providing a means for social interaction for people in quarantine.</a:t>
            </a:r>
            <a:endParaRPr sz="24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251375" y="185345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</a:pPr>
            <a:r>
              <a:rPr lang="en-US" sz="27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Abstract</a:t>
            </a:r>
            <a:endParaRPr sz="27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3" name="Google Shape;193;p28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194" name="Google Shape;194;p28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95" name="Google Shape;195;p28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01" name="Google Shape;201;p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454660" y="1860550"/>
            <a:ext cx="8318500" cy="206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Objective</a:t>
            </a:r>
            <a:endParaRPr sz="28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</a:pP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Raise awareness among people regarding Covid 19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Help people fight against this deadly disease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14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296545" y="162877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Chatbots in the fight against the COVID-19 pandemic</a:t>
            </a:r>
            <a:endParaRPr sz="24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Most prominent chatbot available “Clara” 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Developed by the Center for Disease Control and Prevention (CDC).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Created to assess a user and determine if they have a high chance of being COVID-19 positive.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does not perform any forms of sentimental analysis.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251445" y="176328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</a:pPr>
            <a:r>
              <a:rPr lang="en-US" sz="27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Existing System</a:t>
            </a:r>
            <a:endParaRPr sz="27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2" name="Google Shape;212;p30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213" name="Google Shape;213;p30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14" name="Google Shape;214;p30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/>
          <p:nvPr/>
        </p:nvSpPr>
        <p:spPr>
          <a:xfrm>
            <a:off x="341615" y="1718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  <a:endParaRPr sz="28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341630" y="2213610"/>
            <a:ext cx="7802245" cy="409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AutoNum type="arabicParenR"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Medbot: Conversational artificial intelligence powered chatbot for delivering tele-health after covid-19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eatures: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Database of responses created using-National Health Portal to ensure quality responses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Provides information about - the majority of prevalent diseases in India, their possible symptoms and applicable preventive measures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Advantage: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Available in many local dialects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Disadvantage: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Only has technical knowledge of diseases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Does not consider mental health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2" name="Google Shape;222;p31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223" name="Google Shape;223;p31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24" name="Google Shape;224;p31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/>
        </p:nvSpPr>
        <p:spPr>
          <a:xfrm>
            <a:off x="386715" y="1718310"/>
            <a:ext cx="7802245" cy="3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2)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Sentiment analysis: Capturing favorability using natural language processing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Features: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Manually defined sentiment lexicon with different classifiers are used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proper sentiment identification- used Markov model based tagger 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Can discern between words which have positive polarity paired with negative connotation words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Advantage: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Uses simple algorithm compared to other sentimental analysis systems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Works with high accuracy 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Disadvantage: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Cannot discern when word can have multiple meanings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1" name="Google Shape;231;p32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232" name="Google Shape;232;p32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33" name="Google Shape;233;p32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239" name="Google Shape;239;p33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240" name="Google Shape;240;p33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41" name="Google Shape;241;p33"/>
          <p:cNvSpPr txBox="1"/>
          <p:nvPr/>
        </p:nvSpPr>
        <p:spPr>
          <a:xfrm>
            <a:off x="341630" y="1718310"/>
            <a:ext cx="7802245" cy="3753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)Chatbot for Disease Prediction and Treatment Recommendation using Machine Learning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Features: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Identifies the symptoms of the user and thereby predicts the disease and recommends treatment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Provides with a link where details about the treatment is visible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Advantage: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Alternative to the conventional method of visiting a hospital -making an appointment with a doctor to get diagnosis. 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Disadvantage: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Disease detection - less accurate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2" name="Google Shape;242;p3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7927</Words>
  <Application>WPS Presentation</Application>
  <PresentationFormat/>
  <Paragraphs>337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SimSun</vt:lpstr>
      <vt:lpstr>Wingdings</vt:lpstr>
      <vt:lpstr>Arial</vt:lpstr>
      <vt:lpstr>Times New Roman</vt:lpstr>
      <vt:lpstr>Calibri</vt:lpstr>
      <vt:lpstr>Noto Sans Symbols</vt:lpstr>
      <vt:lpstr>Segoe Print</vt:lpstr>
      <vt:lpstr>Microsoft YaHei</vt:lpstr>
      <vt:lpstr>Arial Unicode MS</vt:lpstr>
      <vt:lpstr>Custom</vt:lpstr>
      <vt:lpstr>Custom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Shilpa sivadas</cp:lastModifiedBy>
  <cp:revision>2</cp:revision>
  <dcterms:created xsi:type="dcterms:W3CDTF">2021-01-21T08:39:00Z</dcterms:created>
  <dcterms:modified xsi:type="dcterms:W3CDTF">2021-01-21T09:09:06Z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1033-11.2.0.9911</vt:lpwstr>
  </property>
</Properties>
</file>