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5" r:id="rId10"/>
    <p:sldId id="266" r:id="rId11"/>
    <p:sldId id="267" r:id="rId12"/>
    <p:sldId id="264" r:id="rId13"/>
    <p:sldId id="268" r:id="rId14"/>
    <p:sldId id="269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6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53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507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101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8776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136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0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4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7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1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3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0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3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8D45-3E98-4F99-8753-1F2311BD5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/>
              <a:t>Auto Insurance Rate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B4DD8-1B80-482D-A5B9-FE91E707D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434631"/>
          </a:xfrm>
        </p:spPr>
        <p:txBody>
          <a:bodyPr/>
          <a:lstStyle/>
          <a:p>
            <a:pPr algn="ctr"/>
            <a:r>
              <a:rPr lang="en-US" dirty="0"/>
              <a:t>Shilpa Kolekar</a:t>
            </a:r>
          </a:p>
          <a:p>
            <a:pPr algn="ctr"/>
            <a:r>
              <a:rPr lang="en-US" dirty="0"/>
              <a:t>Final Project – DSC 530</a:t>
            </a:r>
          </a:p>
          <a:p>
            <a:pPr algn="ctr"/>
            <a:r>
              <a:rPr lang="en-US" dirty="0"/>
              <a:t>Bellevue University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– Marital status compared with 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By looking at the graph it looks like single people tend to be younger and married people tend to be older.</a:t>
            </a:r>
          </a:p>
          <a:p>
            <a:endParaRPr lang="en-US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82B347-1D76-426A-89B5-EDFB63A33BA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703395"/>
            <a:ext cx="4183062" cy="279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5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CDF – Age of the Driver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By looking at the graph it looks like perfectly normal distribution</a:t>
            </a:r>
          </a:p>
          <a:p>
            <a:r>
              <a:rPr lang="en-US" dirty="0"/>
              <a:t>Most of the drivers are in the range of 35 years to 60 years of age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EE6056-902A-4692-B6B7-E0D7CCF3595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681666"/>
            <a:ext cx="4183062" cy="283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60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 Probability Plot – 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By looking at the graph it looks like perfectly normal probability plot</a:t>
            </a:r>
          </a:p>
          <a:p>
            <a:r>
              <a:rPr lang="en-US" dirty="0"/>
              <a:t>The plot matches the model near the mean and is consistent through several standard deviations with slight deviation in the tails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280EE44-7657-4677-95C6-0E5F76BDEA1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95873"/>
            <a:ext cx="4098852" cy="32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68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933A-0877-48DB-8A60-EC8B49DF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– Age and Kids Driver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A4C16-EA21-43FF-B9D8-24C8E9E8CA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By looking at the scatterplot, it indicates that there is no relationship between age and kids driver per household.</a:t>
            </a:r>
          </a:p>
          <a:p>
            <a:r>
              <a:rPr lang="en-US" dirty="0"/>
              <a:t>The Correlation Coefficient is -0.08 which indicates that the relationship is not significant.  </a:t>
            </a:r>
          </a:p>
          <a:p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01F4E22-722D-4BDE-A13C-9C5FF6BB7C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969258"/>
            <a:ext cx="4184650" cy="284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9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51E1-0E15-4D0D-B36C-906EFF1C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– Age vs Claims Frequency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33B9B-6F65-4E8D-9410-8008B56DE1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By looking at the scatterplot, it indicates that there is no relationship between age and claim frequency</a:t>
            </a:r>
          </a:p>
          <a:p>
            <a:r>
              <a:rPr lang="en-US" dirty="0"/>
              <a:t>The Correlation Coefficient is -0.04 which indicates that the relationship is not significant.  </a:t>
            </a:r>
          </a:p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82F483F-E739-4123-B75D-76EF0F4D7E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931488"/>
            <a:ext cx="4184650" cy="291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9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9C7B-8DF8-40AA-BB64-1E3E99C7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33F2-06B9-4EF5-AC23-FCE69C81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testing - does age contribute to the claims frequency?</a:t>
            </a:r>
          </a:p>
          <a:p>
            <a:r>
              <a:rPr lang="en-US" dirty="0"/>
              <a:t>NULL hypothesis – age does not contribute to claim frequency</a:t>
            </a:r>
          </a:p>
          <a:p>
            <a:r>
              <a:rPr lang="en-US" dirty="0"/>
              <a:t>P-Value is 0.00 which indicates that the relationship is statistically significant</a:t>
            </a:r>
          </a:p>
          <a:p>
            <a:r>
              <a:rPr lang="en-US" dirty="0"/>
              <a:t>NULL hypothesis should be rejected</a:t>
            </a:r>
          </a:p>
          <a:p>
            <a:r>
              <a:rPr lang="en-US" dirty="0"/>
              <a:t>Age contributes to claim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1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9C7B-8DF8-40AA-BB64-1E3E99C7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33F2-06B9-4EF5-AC23-FCE69C81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 is showing correlation and P-Value of each variables. Each variable is compared with CLAIM_FLAG predicator variables and following analysis is done on depended variable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085464-D1D1-4DD5-A3FA-9CB7AE2B71DE}"/>
              </a:ext>
            </a:extLst>
          </p:cNvPr>
          <p:cNvGraphicFramePr>
            <a:graphicFrameLocks noGrp="1"/>
          </p:cNvGraphicFramePr>
          <p:nvPr/>
        </p:nvGraphicFramePr>
        <p:xfrm>
          <a:off x="677863" y="2160588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618703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1591577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363121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1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-0.5284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0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REVOKED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-0.0224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5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KIDSDRIV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3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CLM_FREQ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60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9C7B-8DF8-40AA-BB64-1E3E99C7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Analysis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09C591-F778-40C4-B58A-F0A8ADE36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372787"/>
              </p:ext>
            </p:extLst>
          </p:nvPr>
        </p:nvGraphicFramePr>
        <p:xfrm>
          <a:off x="677863" y="2160588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88101170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37511080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089807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Statistically Significant?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Negative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7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REVOKED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1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03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KIDSDRIV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CLM_FREQ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1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28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B4B3-6BE5-40CE-ABD7-1C4C181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 and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9730-9BF5-4C81-A850-5AFB018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</a:p>
          <a:p>
            <a:pPr lvl="1"/>
            <a:r>
              <a:rPr lang="en-US" dirty="0"/>
              <a:t>Determine how insurance companies predict the risk of each individual based on potential for claims and offer them appropriate auto insurance rate.</a:t>
            </a:r>
          </a:p>
          <a:p>
            <a:r>
              <a:rPr lang="en-US" b="1" dirty="0"/>
              <a:t>Research Questions: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Does number of kid drivers in the household increase claim risk?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Does age of the driver increase claim risk?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Does marital status put individual in high risk driver category?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Does past high claims frequency put individual in high risk driver category?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Does history of suspended license impact auto rate?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B4B3-6BE5-40CE-ABD7-1C4C181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9730-9BF5-4C81-A850-5AFB018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KIDSDRIV – Number of kid drivers per household. It has integer value.</a:t>
            </a:r>
          </a:p>
          <a:p>
            <a:pPr>
              <a:buFont typeface="+mj-lt"/>
              <a:buAutoNum type="arabicPeriod"/>
            </a:pPr>
            <a:r>
              <a:rPr lang="en-US" dirty="0"/>
              <a:t>AGE – Age of the driver between age of 16 years - 99 years. It has integer value.</a:t>
            </a:r>
          </a:p>
          <a:p>
            <a:pPr>
              <a:buFont typeface="+mj-lt"/>
              <a:buAutoNum type="arabicPeriod"/>
            </a:pPr>
            <a:r>
              <a:rPr lang="en-US" dirty="0"/>
              <a:t>MSTATUS - Material status of the driver. It has integer value. ‘Yes’ has value of 1 and ‘No’ has value of 0.</a:t>
            </a:r>
          </a:p>
          <a:p>
            <a:pPr>
              <a:buFont typeface="+mj-lt"/>
              <a:buAutoNum type="arabicPeriod"/>
            </a:pPr>
            <a:r>
              <a:rPr lang="en-US" dirty="0"/>
              <a:t>CLM_FREQ – Claim frequency of the driver. Variable will give you how many claims customer had in the past few years. Value is integer.</a:t>
            </a:r>
          </a:p>
          <a:p>
            <a:pPr>
              <a:buFont typeface="+mj-lt"/>
              <a:buAutoNum type="arabicPeriod"/>
            </a:pPr>
            <a:r>
              <a:rPr lang="en-US" dirty="0"/>
              <a:t>REVOKED – If the driver has revoked license then the value is 1, if not the value is 0.</a:t>
            </a:r>
          </a:p>
          <a:p>
            <a:pPr>
              <a:buFont typeface="+mj-lt"/>
              <a:buAutoNum type="arabicPeriod"/>
            </a:pPr>
            <a:r>
              <a:rPr lang="en-US" dirty="0"/>
              <a:t>CLAIM_FLAG - Claim Flag on the driver’s policy. If there is flag, value is 1 and if no flag it is 0. This variable is the outcome variable.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2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‘KIDSDRIV’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KIDSDRIV variable represent kids driver per household</a:t>
            </a:r>
          </a:p>
          <a:p>
            <a:r>
              <a:rPr lang="en-US" dirty="0"/>
              <a:t>Following is analysis of KIDSDRIV variable</a:t>
            </a:r>
          </a:p>
          <a:p>
            <a:r>
              <a:rPr lang="en-US" dirty="0"/>
              <a:t>Range =  0 to 4</a:t>
            </a:r>
          </a:p>
          <a:p>
            <a:r>
              <a:rPr lang="en-US" dirty="0"/>
              <a:t>Outlier = 4</a:t>
            </a:r>
          </a:p>
          <a:p>
            <a:r>
              <a:rPr lang="en-US" dirty="0"/>
              <a:t>Mean = 0.17</a:t>
            </a:r>
          </a:p>
          <a:p>
            <a:r>
              <a:rPr lang="en-US" dirty="0"/>
              <a:t>Median = 0</a:t>
            </a:r>
          </a:p>
          <a:p>
            <a:r>
              <a:rPr lang="en-US" dirty="0"/>
              <a:t>Mode = 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6619E7-AE8A-480A-BC0A-804E50FA3C2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714013"/>
            <a:ext cx="4183062" cy="277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54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‘AGE’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AGE variable represents age of the driver</a:t>
            </a:r>
          </a:p>
          <a:p>
            <a:r>
              <a:rPr lang="en-US" dirty="0"/>
              <a:t>Following is analysis of AGE variable</a:t>
            </a:r>
          </a:p>
          <a:p>
            <a:r>
              <a:rPr lang="en-US" dirty="0"/>
              <a:t>Range =  16 to 81</a:t>
            </a:r>
          </a:p>
          <a:p>
            <a:r>
              <a:rPr lang="en-US" dirty="0"/>
              <a:t>Outlier = None</a:t>
            </a:r>
          </a:p>
          <a:p>
            <a:r>
              <a:rPr lang="en-US" dirty="0"/>
              <a:t>Mean = 44.84</a:t>
            </a:r>
          </a:p>
          <a:p>
            <a:r>
              <a:rPr lang="en-US" dirty="0"/>
              <a:t>Median = 45</a:t>
            </a:r>
          </a:p>
          <a:p>
            <a:r>
              <a:rPr lang="en-US" dirty="0"/>
              <a:t>Mode = 46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1D3D69-4351-49D7-BF42-21D0252AF7D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692615"/>
            <a:ext cx="4183062" cy="281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15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‘MSTATUS’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MSTATUS variable represents marital status of the driver</a:t>
            </a:r>
          </a:p>
          <a:p>
            <a:r>
              <a:rPr lang="en-US" dirty="0"/>
              <a:t>MSTATUS is binary variable</a:t>
            </a:r>
          </a:p>
          <a:p>
            <a:r>
              <a:rPr lang="en-US" dirty="0"/>
              <a:t>Value of the MSTATUS variable is Yes or No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3D7DF3-4D13-435A-89E1-7C9D4C769D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717516"/>
            <a:ext cx="4183062" cy="27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7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‘CLM_FREQ’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CLM_FREQ variable represents claim frequency of the driver</a:t>
            </a:r>
          </a:p>
          <a:p>
            <a:r>
              <a:rPr lang="en-US" dirty="0"/>
              <a:t>Following is analysis of CLM_FREQ variable</a:t>
            </a:r>
          </a:p>
          <a:p>
            <a:r>
              <a:rPr lang="en-US" dirty="0"/>
              <a:t>Range =  0 to 5</a:t>
            </a:r>
          </a:p>
          <a:p>
            <a:r>
              <a:rPr lang="en-US" dirty="0"/>
              <a:t>Outlier = 0</a:t>
            </a:r>
          </a:p>
          <a:p>
            <a:r>
              <a:rPr lang="en-US" dirty="0"/>
              <a:t>Mean = 0.80</a:t>
            </a:r>
          </a:p>
          <a:p>
            <a:r>
              <a:rPr lang="en-US" dirty="0"/>
              <a:t>Median = 0</a:t>
            </a:r>
          </a:p>
          <a:p>
            <a:r>
              <a:rPr lang="en-US" dirty="0"/>
              <a:t>Mode = 0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D7D1FD-F8E6-4F95-B6AA-97694460DDF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714013"/>
            <a:ext cx="4183062" cy="277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71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‘REVOKED’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REVOKED variable represents whether license is revoked or not.</a:t>
            </a:r>
          </a:p>
          <a:p>
            <a:r>
              <a:rPr lang="en-US" dirty="0"/>
              <a:t>REVOKED is binary variable</a:t>
            </a:r>
          </a:p>
          <a:p>
            <a:r>
              <a:rPr lang="en-US" dirty="0"/>
              <a:t>Value of the REVOKED variable is Yes or No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907C01-5E0E-4028-B3FE-511715795DE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717516"/>
            <a:ext cx="4183062" cy="27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44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C03C-A0FF-4590-8AC6-F9425DF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 – Revoked status compared with </a:t>
            </a:r>
            <a:br>
              <a:rPr lang="en-US" dirty="0"/>
            </a:br>
            <a:r>
              <a:rPr lang="en-US" dirty="0"/>
              <a:t>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005B-88ED-4EB3-A90C-6C93053E5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By looking at the graph it looks like younger people tend to have more revoked licenses than older people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066CEF-9AD4-473D-93D4-CBA8097D86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682053"/>
            <a:ext cx="4183062" cy="283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704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758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Auto Insurance Rate Prediction Model</vt:lpstr>
      <vt:lpstr>Problem Statement and Research Questions</vt:lpstr>
      <vt:lpstr>Types of variables</vt:lpstr>
      <vt:lpstr>Analysis of ‘KIDSDRIV’ variable</vt:lpstr>
      <vt:lpstr>Analysis of ‘AGE’ variable</vt:lpstr>
      <vt:lpstr>Analysis of ‘MSTATUS’ variable</vt:lpstr>
      <vt:lpstr>Analysis of ‘CLM_FREQ’ variable</vt:lpstr>
      <vt:lpstr>Analysis of ‘REVOKED’ variable</vt:lpstr>
      <vt:lpstr>PMF – Revoked status compared with  age</vt:lpstr>
      <vt:lpstr>PMF – Marital status compared with age</vt:lpstr>
      <vt:lpstr>CDF – Age of the Driver</vt:lpstr>
      <vt:lpstr>Normal Probability Plot – Age</vt:lpstr>
      <vt:lpstr>Scatterplot – Age and Kids Driver</vt:lpstr>
      <vt:lpstr>Scatterplot – Age vs Claims Frequency </vt:lpstr>
      <vt:lpstr>Hypothesis Testing </vt:lpstr>
      <vt:lpstr>Regression Analysis</vt:lpstr>
      <vt:lpstr>Regression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Insurance Rate Prediction Model</dc:title>
  <dc:creator>Shilpa and Ajit Kolekar</dc:creator>
  <cp:lastModifiedBy>Shilpa and Ajit Kolekar</cp:lastModifiedBy>
  <cp:revision>23</cp:revision>
  <dcterms:created xsi:type="dcterms:W3CDTF">2020-11-22T18:17:56Z</dcterms:created>
  <dcterms:modified xsi:type="dcterms:W3CDTF">2020-11-22T23:33:37Z</dcterms:modified>
</cp:coreProperties>
</file>