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886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47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2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0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3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7AFE-F4A8-4AC7-AFB2-0620FE5BBD0A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A7B916-EEEB-41A8-B62B-F96ABCC1F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22B0-2E7F-4577-BFA1-93F007E13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98"/>
            <a:ext cx="8552155" cy="1331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Purchase Pattern Analysis</a:t>
            </a:r>
            <a:br>
              <a:rPr lang="en-US" sz="4400" dirty="0">
                <a:solidFill>
                  <a:srgbClr val="00B050"/>
                </a:solidFill>
              </a:rPr>
            </a:br>
            <a:r>
              <a:rPr lang="en-US" sz="4400" dirty="0">
                <a:solidFill>
                  <a:srgbClr val="00B050"/>
                </a:solidFill>
              </a:rPr>
              <a:t>(MBA)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80BE-351B-4653-950D-EAF84700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9115"/>
            <a:ext cx="9144000" cy="255676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Title</a:t>
            </a:r>
            <a:r>
              <a:rPr lang="en-US" dirty="0">
                <a:solidFill>
                  <a:schemeClr val="tx1"/>
                </a:solidFill>
              </a:rPr>
              <a:t>: Market Basket Analysis: Purchase Pattern Insights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Subtitle</a:t>
            </a:r>
            <a:r>
              <a:rPr lang="en-US" dirty="0">
                <a:solidFill>
                  <a:schemeClr val="tx1"/>
                </a:solidFill>
              </a:rPr>
              <a:t>: Project Summary and Business Recommendations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Shilpa Mane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Date: 09-06-2025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7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CB8F-3D13-4F32-951E-CDAB2356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42"/>
            <a:ext cx="10515600" cy="5955021"/>
          </a:xfrm>
        </p:spPr>
        <p:txBody>
          <a:bodyPr/>
          <a:lstStyle/>
          <a:p>
            <a:r>
              <a:rPr lang="en-US" b="1" dirty="0"/>
              <a:t>Final Deliverables</a:t>
            </a:r>
          </a:p>
          <a:p>
            <a:r>
              <a:rPr lang="en-US" dirty="0"/>
              <a:t>✅ Cleaned Dataset</a:t>
            </a:r>
          </a:p>
          <a:p>
            <a:r>
              <a:rPr lang="en-US" dirty="0"/>
              <a:t>✅ </a:t>
            </a:r>
            <a:r>
              <a:rPr lang="en-US" dirty="0" err="1"/>
              <a:t>Apriori</a:t>
            </a:r>
            <a:r>
              <a:rPr lang="en-US" dirty="0"/>
              <a:t> Output</a:t>
            </a:r>
          </a:p>
          <a:p>
            <a:r>
              <a:rPr lang="en-US" dirty="0"/>
              <a:t>✅ Power BI Dashboard</a:t>
            </a:r>
          </a:p>
          <a:p>
            <a:r>
              <a:rPr lang="en-US" dirty="0"/>
              <a:t>✅ Network Visual showing product relationships</a:t>
            </a:r>
          </a:p>
          <a:p>
            <a:r>
              <a:rPr lang="en-US" dirty="0"/>
              <a:t>✅ Insights &amp; Recommendations Report</a:t>
            </a:r>
          </a:p>
          <a:p>
            <a:r>
              <a:rPr lang="en-US" dirty="0"/>
              <a:t>✅ This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213B-6BB2-40C5-A4E9-D527B7B6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2160590"/>
            <a:ext cx="6286500" cy="1373185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b="1" dirty="0"/>
              <a:t>Thank You!</a:t>
            </a: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3E1C-21D1-4086-ABA2-4692F6337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3941687"/>
          </a:xfrm>
        </p:spPr>
        <p:txBody>
          <a:bodyPr/>
          <a:lstStyle/>
          <a:p>
            <a:r>
              <a:rPr lang="en-US" b="1" dirty="0"/>
              <a:t>Project Overview</a:t>
            </a:r>
          </a:p>
          <a:p>
            <a:r>
              <a:rPr lang="en-US" b="1" dirty="0"/>
              <a:t>Objective</a:t>
            </a:r>
            <a:r>
              <a:rPr lang="en-US" dirty="0"/>
              <a:t>: Analyze retail transactions to discover purchasing patterns</a:t>
            </a:r>
          </a:p>
          <a:p>
            <a:r>
              <a:rPr lang="en-US" b="1" dirty="0"/>
              <a:t>Tools Used</a:t>
            </a:r>
            <a:r>
              <a:rPr lang="en-US" dirty="0"/>
              <a:t>: Power BI, Python (</a:t>
            </a:r>
            <a:r>
              <a:rPr lang="en-US" dirty="0" err="1"/>
              <a:t>Apriori</a:t>
            </a:r>
            <a:r>
              <a:rPr lang="en-US" dirty="0"/>
              <a:t>), Excel</a:t>
            </a:r>
          </a:p>
          <a:p>
            <a:r>
              <a:rPr lang="en-US" b="1" dirty="0"/>
              <a:t>Dataset</a:t>
            </a:r>
            <a:r>
              <a:rPr lang="en-US" dirty="0"/>
              <a:t>: Retail sales (</a:t>
            </a:r>
            <a:r>
              <a:rPr lang="en-US" dirty="0" err="1"/>
              <a:t>BillNo</a:t>
            </a:r>
            <a:r>
              <a:rPr lang="en-US" dirty="0"/>
              <a:t>, </a:t>
            </a:r>
            <a:r>
              <a:rPr lang="en-US" dirty="0" err="1"/>
              <a:t>ItemName</a:t>
            </a:r>
            <a:r>
              <a:rPr lang="en-US" dirty="0"/>
              <a:t>, Quantity, </a:t>
            </a:r>
            <a:r>
              <a:rPr lang="en-US" dirty="0" err="1"/>
              <a:t>Price,Present_Date</a:t>
            </a:r>
            <a:r>
              <a:rPr lang="en-US" dirty="0"/>
              <a:t>, Country, </a:t>
            </a:r>
            <a:r>
              <a:rPr lang="en-US" dirty="0" err="1"/>
              <a:t>CustomerID</a:t>
            </a:r>
            <a:r>
              <a:rPr lang="en-US" dirty="0"/>
              <a:t>)</a:t>
            </a:r>
          </a:p>
          <a:p>
            <a:r>
              <a:rPr lang="en-US" b="1" dirty="0"/>
              <a:t>Duration:</a:t>
            </a:r>
            <a:r>
              <a:rPr lang="en-US" dirty="0"/>
              <a:t> Four-Week Roadmap</a:t>
            </a:r>
          </a:p>
        </p:txBody>
      </p:sp>
    </p:spTree>
    <p:extLst>
      <p:ext uri="{BB962C8B-B14F-4D97-AF65-F5344CB8AC3E}">
        <p14:creationId xmlns:p14="http://schemas.microsoft.com/office/powerpoint/2010/main" val="19494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6A8D-4191-4F63-98BB-BC736230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r>
              <a:rPr lang="en-US" b="1" dirty="0"/>
              <a:t>Data Cleaning Steps</a:t>
            </a:r>
          </a:p>
          <a:p>
            <a:r>
              <a:rPr lang="en-US" dirty="0"/>
              <a:t>Removed null or duplicate records</a:t>
            </a:r>
          </a:p>
          <a:p>
            <a:r>
              <a:rPr lang="en-US" dirty="0"/>
              <a:t>Standardized product names (</a:t>
            </a:r>
            <a:r>
              <a:rPr lang="en-US" i="1" dirty="0" err="1"/>
              <a:t>CleanItem</a:t>
            </a:r>
            <a:r>
              <a:rPr lang="en-US" dirty="0"/>
              <a:t>)</a:t>
            </a:r>
          </a:p>
          <a:p>
            <a:r>
              <a:rPr lang="en-US" dirty="0"/>
              <a:t>Filtered out single-item transactions for co-occurrence logic</a:t>
            </a:r>
          </a:p>
          <a:p>
            <a:r>
              <a:rPr lang="en-US" dirty="0"/>
              <a:t>Created derived tables for product pairing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736-BDCD-4744-912E-4AEA598E3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  <a:p>
            <a:r>
              <a:rPr lang="en-US" dirty="0"/>
              <a:t>Total Transactions: 18.16k</a:t>
            </a:r>
          </a:p>
          <a:p>
            <a:r>
              <a:rPr lang="en-US" dirty="0"/>
              <a:t>Total Unique Products:3846</a:t>
            </a:r>
          </a:p>
          <a:p>
            <a:r>
              <a:rPr lang="en-US" dirty="0"/>
              <a:t>Most Purchased Products (Top 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5B6B6-9B33-48E9-ADAF-36E80B91A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98" y="2724034"/>
            <a:ext cx="5128704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9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6DAA-90AD-4236-AE97-A082542B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4829452"/>
          </a:xfrm>
        </p:spPr>
        <p:txBody>
          <a:bodyPr/>
          <a:lstStyle/>
          <a:p>
            <a:r>
              <a:rPr lang="en-US" b="1" dirty="0" err="1"/>
              <a:t>Apriori</a:t>
            </a:r>
            <a:r>
              <a:rPr lang="en-US" b="1" dirty="0"/>
              <a:t> Algorithm – Overview</a:t>
            </a:r>
          </a:p>
          <a:p>
            <a:r>
              <a:rPr lang="en-US" b="1" dirty="0"/>
              <a:t>Purpose</a:t>
            </a:r>
            <a:r>
              <a:rPr lang="en-US" dirty="0"/>
              <a:t>: Discover frequent </a:t>
            </a:r>
            <a:r>
              <a:rPr lang="en-US" dirty="0" err="1"/>
              <a:t>itemsets</a:t>
            </a:r>
            <a:r>
              <a:rPr lang="en-US" dirty="0"/>
              <a:t> &amp; association rules</a:t>
            </a:r>
          </a:p>
          <a:p>
            <a:r>
              <a:rPr lang="en-US" b="1" dirty="0"/>
              <a:t>Key Terms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Confidence</a:t>
            </a:r>
          </a:p>
          <a:p>
            <a:pPr lvl="1"/>
            <a:r>
              <a:rPr lang="en-US" dirty="0"/>
              <a:t>Lift</a:t>
            </a:r>
          </a:p>
          <a:p>
            <a:r>
              <a:rPr lang="en-US" b="1" dirty="0"/>
              <a:t>Method</a:t>
            </a:r>
            <a:r>
              <a:rPr lang="en-US" dirty="0"/>
              <a:t>: Implemented </a:t>
            </a:r>
            <a:r>
              <a:rPr lang="en-US" dirty="0" err="1"/>
              <a:t>Apriori</a:t>
            </a:r>
            <a:r>
              <a:rPr lang="en-US" dirty="0"/>
              <a:t> 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2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15C1-A015-4BD4-8F12-D3DDE8248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/>
          <a:lstStyle/>
          <a:p>
            <a:r>
              <a:rPr lang="en-US" b="1" dirty="0"/>
              <a:t>Frequent </a:t>
            </a:r>
            <a:r>
              <a:rPr lang="en-US" b="1" dirty="0" err="1"/>
              <a:t>Itemsets</a:t>
            </a:r>
            <a:endParaRPr lang="en-US" b="1" dirty="0"/>
          </a:p>
          <a:p>
            <a:r>
              <a:rPr lang="en-US" dirty="0"/>
              <a:t>Top </a:t>
            </a:r>
            <a:r>
              <a:rPr lang="en-US" dirty="0" err="1"/>
              <a:t>itemsets</a:t>
            </a:r>
            <a:r>
              <a:rPr lang="en-US" dirty="0"/>
              <a:t> found: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E267E-1FEC-4E88-994B-713663BA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58" y="1552575"/>
            <a:ext cx="3276884" cy="280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240A-E886-4C88-AC85-0059F56B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99"/>
            <a:ext cx="10515600" cy="6097064"/>
          </a:xfrm>
        </p:spPr>
        <p:txBody>
          <a:bodyPr/>
          <a:lstStyle/>
          <a:p>
            <a:r>
              <a:rPr lang="en-US" b="1" dirty="0"/>
              <a:t>Association Rules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1FD66-63AC-4901-B756-F4C5C440D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39" y="891338"/>
            <a:ext cx="970872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3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C5C5-E042-4437-A857-BCDA6F5D4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"/>
            <a:ext cx="10515600" cy="6052676"/>
          </a:xfrm>
        </p:spPr>
        <p:txBody>
          <a:bodyPr/>
          <a:lstStyle/>
          <a:p>
            <a:r>
              <a:rPr lang="en-US" b="1" dirty="0"/>
              <a:t>Visual Dashboard</a:t>
            </a:r>
          </a:p>
          <a:p>
            <a:r>
              <a:rPr lang="en-US" dirty="0"/>
              <a:t>Snapshot of Power BI visualizations:</a:t>
            </a:r>
          </a:p>
          <a:p>
            <a:pPr lvl="1"/>
            <a:r>
              <a:rPr lang="en-US" dirty="0"/>
              <a:t>Product co-occurrence heatmap</a:t>
            </a:r>
          </a:p>
          <a:p>
            <a:pPr lvl="1"/>
            <a:r>
              <a:rPr lang="en-US" dirty="0"/>
              <a:t>Frequent items chart</a:t>
            </a:r>
          </a:p>
          <a:p>
            <a:pPr lvl="1"/>
            <a:r>
              <a:rPr lang="en-US" dirty="0"/>
              <a:t>Association rule visual (network graph)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F2AC-8ABA-4F2E-BE5D-881D9495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3"/>
            <a:ext cx="10515600" cy="6034920"/>
          </a:xfrm>
        </p:spPr>
        <p:txBody>
          <a:bodyPr/>
          <a:lstStyle/>
          <a:p>
            <a:r>
              <a:rPr lang="en-US" b="1" dirty="0"/>
              <a:t>Business Recommendations</a:t>
            </a:r>
          </a:p>
          <a:p>
            <a:r>
              <a:rPr lang="en-US" dirty="0"/>
              <a:t>Implement bundling strategies for top product pairs</a:t>
            </a:r>
          </a:p>
          <a:p>
            <a:r>
              <a:rPr lang="en-US" dirty="0"/>
              <a:t>Improve placement for frequently co-purchased products</a:t>
            </a:r>
          </a:p>
          <a:p>
            <a:r>
              <a:rPr lang="en-US" dirty="0"/>
              <a:t>Launch targeted promotions using high-lift associations</a:t>
            </a:r>
          </a:p>
          <a:p>
            <a:r>
              <a:rPr lang="en-US" dirty="0"/>
              <a:t>Use insights for optimizing stock and warehouse planning</a:t>
            </a:r>
          </a:p>
        </p:txBody>
      </p:sp>
    </p:spTree>
    <p:extLst>
      <p:ext uri="{BB962C8B-B14F-4D97-AF65-F5344CB8AC3E}">
        <p14:creationId xmlns:p14="http://schemas.microsoft.com/office/powerpoint/2010/main" val="2753524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4423</TotalTime>
  <Words>235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Purchase Pattern Analysis (MBA)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 Pattern Analysis (MBA)</dc:title>
  <dc:creator>SHILPA</dc:creator>
  <cp:lastModifiedBy>SHILPA</cp:lastModifiedBy>
  <cp:revision>15</cp:revision>
  <dcterms:created xsi:type="dcterms:W3CDTF">2025-06-07T05:06:35Z</dcterms:created>
  <dcterms:modified xsi:type="dcterms:W3CDTF">2025-06-10T06:49:57Z</dcterms:modified>
</cp:coreProperties>
</file>