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8" r:id="rId3"/>
    <p:sldId id="257" r:id="rId4"/>
    <p:sldId id="267" r:id="rId5"/>
    <p:sldId id="259" r:id="rId6"/>
    <p:sldId id="274" r:id="rId7"/>
    <p:sldId id="260" r:id="rId8"/>
    <p:sldId id="261" r:id="rId9"/>
    <p:sldId id="262" r:id="rId10"/>
    <p:sldId id="263" r:id="rId11"/>
    <p:sldId id="275" r:id="rId12"/>
    <p:sldId id="279" r:id="rId13"/>
    <p:sldId id="264" r:id="rId14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2" autoAdjust="0"/>
    <p:restoredTop sz="94660"/>
  </p:normalViewPr>
  <p:slideViewPr>
    <p:cSldViewPr>
      <p:cViewPr varScale="1">
        <p:scale>
          <a:sx n="49" d="100"/>
          <a:sy n="49" d="100"/>
        </p:scale>
        <p:origin x="-134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1EB8-4189-475C-A2D7-EF8931F5015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50A07-80E4-467B-94D3-059CEE4E4FD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0A07-80E4-467B-94D3-059CEE4E4F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50A07-80E4-467B-94D3-059CEE4E4FD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4027-FB72-4122-A2B7-38DC0570B2A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4027-FB72-4122-A2B7-38DC0570B2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4027-FB72-4122-A2B7-38DC0570B2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4027-FB72-4122-A2B7-38DC0570B2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4027-FB72-4122-A2B7-38DC0570B2A2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4027-FB72-4122-A2B7-38DC0570B2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4027-FB72-4122-A2B7-38DC0570B2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4027-FB72-4122-A2B7-38DC0570B2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4027-FB72-4122-A2B7-38DC0570B2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4027-FB72-4122-A2B7-38DC0570B2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3D4027-FB72-4122-A2B7-38DC0570B2A2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3E027F-8FB8-4267-9988-57103D3E6556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3D4027-FB72-4122-A2B7-38DC0570B2A2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1).png"/>
          <p:cNvPicPr>
            <a:picLocks noChangeAspect="1"/>
          </p:cNvPicPr>
          <p:nvPr/>
        </p:nvPicPr>
        <p:blipFill>
          <a:blip r:embed="rId1" cstate="print"/>
          <a:srcRect l="60000" t="35572" r="21666" b="31819"/>
          <a:stretch>
            <a:fillRect/>
          </a:stretch>
        </p:blipFill>
        <p:spPr>
          <a:xfrm>
            <a:off x="685800" y="838200"/>
            <a:ext cx="1524000" cy="1524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28800" y="685800"/>
            <a:ext cx="7086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Franklin Gothic Book" panose="020B0503020102020204" pitchFamily="34" charset="0"/>
              </a:rPr>
              <a:t>RNS INSTITUTE OF TECHNOLOGY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362200"/>
            <a:ext cx="74377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Franklin Gothic Book" panose="020B0503020102020204" pitchFamily="34" charset="0"/>
              </a:rPr>
              <a:t>  DEPARTMENT OF ISE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Franklin Gothic Book" panose="020B0503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276600"/>
            <a:ext cx="92136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lgerian" panose="04020705040A02060702" pitchFamily="82" charset="0"/>
              </a:rPr>
              <a:t>TITLE : WORD DICTIONARY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590800"/>
            <a:ext cx="8382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1.Initialize node pointer in the declaration part</a:t>
            </a:r>
            <a:endParaRPr lang="en-US" sz="2400" b="1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2.Select a word for which to search</a:t>
            </a:r>
            <a:endParaRPr lang="en-US" sz="2400" b="1" dirty="0" smtClean="0">
              <a:latin typeface="+mj-lt"/>
            </a:endParaRPr>
          </a:p>
          <a:p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3.Using string comparison function compare  each word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	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string1&lt;string2,return -1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	string1&gt;string2,return 1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	string1=string 2,return 0 and print the word.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114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9800" y="1066800"/>
            <a:ext cx="73997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Franklin Gothic Book" panose="020B0503020102020204" pitchFamily="34" charset="0"/>
              </a:rPr>
              <a:t>PSEUDOCODE FOR SEARCH </a:t>
            </a:r>
            <a:endParaRPr lang="en-US" sz="4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514600"/>
            <a:ext cx="6629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+mj-lt"/>
              </a:rPr>
              <a:t>1.Intialise the variables</a:t>
            </a:r>
            <a:endParaRPr lang="en-US" sz="2600" b="1" dirty="0" smtClean="0">
              <a:latin typeface="+mj-lt"/>
            </a:endParaRPr>
          </a:p>
          <a:p>
            <a:endParaRPr lang="en-US" sz="2600" b="1" dirty="0" smtClean="0">
              <a:latin typeface="+mj-lt"/>
            </a:endParaRPr>
          </a:p>
          <a:p>
            <a:r>
              <a:rPr lang="en-US" sz="2600" b="1" dirty="0" smtClean="0">
                <a:latin typeface="+mj-lt"/>
              </a:rPr>
              <a:t>2.Using  for loop print word  and its meaning</a:t>
            </a:r>
            <a:endParaRPr lang="en-US" sz="2600" b="1" dirty="0" smtClean="0">
              <a:latin typeface="+mj-lt"/>
            </a:endParaRPr>
          </a:p>
          <a:p>
            <a:r>
              <a:rPr lang="en-US" sz="2600" b="1" dirty="0" smtClean="0">
                <a:latin typeface="+mj-lt"/>
              </a:rPr>
              <a:t>		</a:t>
            </a:r>
            <a:r>
              <a:rPr lang="en-US" sz="26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printf</a:t>
            </a: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( "Word\t\</a:t>
            </a:r>
            <a:r>
              <a:rPr lang="en-US" sz="26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tMeaning</a:t>
            </a: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\n" ) ;</a:t>
            </a:r>
            <a:endParaRPr lang="en-US" sz="26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   		for ( </a:t>
            </a:r>
            <a:r>
              <a:rPr lang="en-US" sz="26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= 0 ; </a:t>
            </a:r>
            <a:r>
              <a:rPr lang="en-US" sz="26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&lt;= 30 ; </a:t>
            </a:r>
            <a:r>
              <a:rPr lang="en-US" sz="26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++ )</a:t>
            </a:r>
            <a:endParaRPr lang="en-US" sz="26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		 </a:t>
            </a:r>
            <a:r>
              <a:rPr lang="en-US" sz="26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printf</a:t>
            </a: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( "-" ) ;</a:t>
            </a:r>
            <a:endParaRPr lang="en-US" sz="26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		 for ( </a:t>
            </a:r>
            <a:r>
              <a:rPr lang="en-US" sz="26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= 0 ; </a:t>
            </a:r>
            <a:r>
              <a:rPr lang="en-US" sz="26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&lt;= 25 ; </a:t>
            </a:r>
            <a:r>
              <a:rPr lang="en-US" sz="26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26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++ )</a:t>
            </a:r>
            <a:endParaRPr lang="en-US" sz="26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endParaRPr lang="en-US" sz="2600" dirty="0" smtClean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5600" y="990600"/>
            <a:ext cx="73967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Franklin Gothic Book" panose="020B0503020102020204" pitchFamily="34" charset="0"/>
              </a:rPr>
              <a:t>PSEUDOCODE FOR DISPLAY</a:t>
            </a:r>
            <a:endParaRPr lang="en-US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 smtClean="0">
                <a:latin typeface="+mj-lt"/>
              </a:rPr>
              <a:t>//To display created dictionary</a:t>
            </a:r>
            <a:endParaRPr lang="en-US" sz="1900" b="1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void show( )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{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</a:t>
            </a:r>
            <a:r>
              <a:rPr lang="en-US" sz="1900" dirty="0" err="1" smtClean="0">
                <a:latin typeface="+mj-lt"/>
              </a:rPr>
              <a:t>struct</a:t>
            </a:r>
            <a:r>
              <a:rPr lang="en-US" sz="1900" dirty="0" smtClean="0">
                <a:latin typeface="+mj-lt"/>
              </a:rPr>
              <a:t> node *n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</a:t>
            </a:r>
            <a:r>
              <a:rPr lang="en-US" sz="1900" dirty="0" err="1" smtClean="0">
                <a:latin typeface="+mj-lt"/>
              </a:rPr>
              <a:t>int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, j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</a:t>
            </a:r>
            <a:r>
              <a:rPr lang="en-US" sz="1900" dirty="0" err="1" smtClean="0">
                <a:latin typeface="+mj-lt"/>
              </a:rPr>
              <a:t>printf</a:t>
            </a:r>
            <a:r>
              <a:rPr lang="en-US" sz="1900" dirty="0" smtClean="0">
                <a:latin typeface="+mj-lt"/>
              </a:rPr>
              <a:t> ( "Word\t\</a:t>
            </a:r>
            <a:r>
              <a:rPr lang="en-US" sz="1900" dirty="0" err="1" smtClean="0">
                <a:latin typeface="+mj-lt"/>
              </a:rPr>
              <a:t>tMeaning</a:t>
            </a:r>
            <a:r>
              <a:rPr lang="en-US" sz="1900" dirty="0" smtClean="0">
                <a:latin typeface="+mj-lt"/>
              </a:rPr>
              <a:t>\n" )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for ( 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 = 0 ; 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 &lt;= 30 ; 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++ )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</a:t>
            </a:r>
            <a:r>
              <a:rPr lang="en-US" sz="1900" dirty="0" err="1" smtClean="0">
                <a:latin typeface="+mj-lt"/>
              </a:rPr>
              <a:t>printf</a:t>
            </a:r>
            <a:r>
              <a:rPr lang="en-US" sz="1900" dirty="0" smtClean="0">
                <a:latin typeface="+mj-lt"/>
              </a:rPr>
              <a:t> ( "-" ) ;</a:t>
            </a:r>
            <a:endParaRPr lang="en-US" sz="1900" dirty="0" smtClean="0">
              <a:latin typeface="+mj-lt"/>
            </a:endParaRPr>
          </a:p>
          <a:p>
            <a:r>
              <a:rPr lang="en-US" sz="1900" dirty="0">
                <a:latin typeface="+mj-lt"/>
              </a:rPr>
              <a:t> </a:t>
            </a:r>
            <a:r>
              <a:rPr lang="en-US" sz="1900" dirty="0" smtClean="0">
                <a:latin typeface="+mj-lt"/>
              </a:rPr>
              <a:t>        for ( 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 = 0 ; 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 &lt;= 25 ; 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++ )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{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n = </a:t>
            </a:r>
            <a:r>
              <a:rPr lang="en-US" sz="1900" dirty="0" err="1" smtClean="0">
                <a:latin typeface="+mj-lt"/>
              </a:rPr>
              <a:t>dic</a:t>
            </a:r>
            <a:r>
              <a:rPr lang="en-US" sz="1900" dirty="0" smtClean="0">
                <a:latin typeface="+mj-lt"/>
              </a:rPr>
              <a:t> [ 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 ]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while ( n != NULL )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{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    </a:t>
            </a:r>
            <a:r>
              <a:rPr lang="en-US" sz="1900" dirty="0" err="1" smtClean="0">
                <a:latin typeface="+mj-lt"/>
              </a:rPr>
              <a:t>printf</a:t>
            </a:r>
            <a:r>
              <a:rPr lang="en-US" sz="1900" dirty="0" smtClean="0">
                <a:latin typeface="+mj-lt"/>
              </a:rPr>
              <a:t> ( "\</a:t>
            </a:r>
            <a:r>
              <a:rPr lang="en-US" sz="1900" dirty="0" err="1" smtClean="0">
                <a:latin typeface="+mj-lt"/>
              </a:rPr>
              <a:t>n%s</a:t>
            </a:r>
            <a:r>
              <a:rPr lang="en-US" sz="1900" dirty="0" smtClean="0">
                <a:latin typeface="+mj-lt"/>
              </a:rPr>
              <a:t>\t\</a:t>
            </a:r>
            <a:r>
              <a:rPr lang="en-US" sz="1900" dirty="0" err="1" smtClean="0">
                <a:latin typeface="+mj-lt"/>
              </a:rPr>
              <a:t>t%s</a:t>
            </a:r>
            <a:r>
              <a:rPr lang="en-US" sz="1900" dirty="0" smtClean="0">
                <a:latin typeface="+mj-lt"/>
              </a:rPr>
              <a:t>", n -&gt; data, n -&gt; m [ 0 ] )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    for ( j = 1 ; j &lt; n -&gt; </a:t>
            </a:r>
            <a:r>
              <a:rPr lang="en-US" sz="1900" dirty="0" err="1" smtClean="0">
                <a:latin typeface="+mj-lt"/>
              </a:rPr>
              <a:t>mcount</a:t>
            </a:r>
            <a:r>
              <a:rPr lang="en-US" sz="1900" dirty="0" smtClean="0">
                <a:latin typeface="+mj-lt"/>
              </a:rPr>
              <a:t> ; j++ )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        </a:t>
            </a:r>
            <a:r>
              <a:rPr lang="en-US" sz="1900" dirty="0" err="1" smtClean="0">
                <a:latin typeface="+mj-lt"/>
              </a:rPr>
              <a:t>printf</a:t>
            </a:r>
            <a:r>
              <a:rPr lang="en-US" sz="1900" dirty="0" smtClean="0">
                <a:latin typeface="+mj-lt"/>
              </a:rPr>
              <a:t> ( "\n\t\</a:t>
            </a:r>
            <a:r>
              <a:rPr lang="en-US" sz="1900" dirty="0" err="1" smtClean="0">
                <a:latin typeface="+mj-lt"/>
              </a:rPr>
              <a:t>t%s</a:t>
            </a:r>
            <a:r>
              <a:rPr lang="en-US" sz="1900" dirty="0" smtClean="0">
                <a:latin typeface="+mj-lt"/>
              </a:rPr>
              <a:t>", n -&gt; m [ j ] )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    n = n -&gt; link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}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}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}</a:t>
            </a:r>
            <a:endParaRPr lang="en-US" sz="19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171123_093734.jpg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381000" y="2133600"/>
            <a:ext cx="8458200" cy="4495800"/>
          </a:xfrm>
        </p:spPr>
      </p:pic>
      <p:sp>
        <p:nvSpPr>
          <p:cNvPr id="5" name="Rectangle 4"/>
          <p:cNvSpPr/>
          <p:nvPr/>
        </p:nvSpPr>
        <p:spPr>
          <a:xfrm>
            <a:off x="1617186" y="838200"/>
            <a:ext cx="59096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Franklin Gothic Book" panose="020B0503020102020204" pitchFamily="34" charset="0"/>
              </a:rPr>
              <a:t>TO ADD A WORD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171123_094401.jpg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914400" y="2238375"/>
            <a:ext cx="7391400" cy="439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905000" y="609600"/>
            <a:ext cx="496065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Franklin Gothic Book" panose="020B0503020102020204" pitchFamily="34" charset="0"/>
              </a:rPr>
              <a:t>TO SEARCH A WORD</a:t>
            </a:r>
            <a:endParaRPr lang="en-US" sz="4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171123_094454.jpg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762000" y="2362200"/>
            <a:ext cx="7620000" cy="4267200"/>
          </a:xfrm>
        </p:spPr>
      </p:pic>
      <p:sp>
        <p:nvSpPr>
          <p:cNvPr id="5" name="Rectangle 4"/>
          <p:cNvSpPr/>
          <p:nvPr/>
        </p:nvSpPr>
        <p:spPr>
          <a:xfrm>
            <a:off x="-262010" y="914400"/>
            <a:ext cx="96680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Franklin Gothic Book" panose="020B0503020102020204" pitchFamily="34" charset="0"/>
              </a:rPr>
              <a:t>TO SHOW THE DICTIONARY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1246" y="2967335"/>
            <a:ext cx="576151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Franklin Gothic Book" panose="020B0503020102020204" pitchFamily="34" charset="0"/>
              </a:rPr>
              <a:t>SPECIAL CASES</a:t>
            </a:r>
            <a:endParaRPr lang="en-US" sz="6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171123_094306.jpg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304800" y="2286000"/>
            <a:ext cx="8534400" cy="4252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4124311" y="838200"/>
            <a:ext cx="1739264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Franklin Gothic Book" panose="020B0503020102020204" pitchFamily="34" charset="0"/>
              </a:rPr>
              <a:t>LIMITATIONS OF NO . OF MEANINGS </a:t>
            </a:r>
            <a:endParaRPr lang="en-US" sz="4400" b="1" cap="none" spc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Franklin Gothic Book" panose="020B0503020102020204" pitchFamily="34" charset="0"/>
            </a:endParaRPr>
          </a:p>
          <a:p>
            <a:pPr algn="ctr"/>
            <a:r>
              <a:rPr lang="en-US" sz="4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Franklin Gothic Book" panose="020B0503020102020204" pitchFamily="34" charset="0"/>
              </a:rPr>
              <a:t>TO BE ADDED</a:t>
            </a:r>
            <a:endParaRPr lang="en-US" sz="4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171123_094401.jpg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533400" y="2438400"/>
            <a:ext cx="8077200" cy="4191000"/>
          </a:xfrm>
        </p:spPr>
      </p:pic>
      <p:sp>
        <p:nvSpPr>
          <p:cNvPr id="5" name="Rectangle 4"/>
          <p:cNvSpPr/>
          <p:nvPr/>
        </p:nvSpPr>
        <p:spPr>
          <a:xfrm>
            <a:off x="-21720" y="914400"/>
            <a:ext cx="91874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Franklin Gothic Book" panose="020B0503020102020204" pitchFamily="34" charset="0"/>
              </a:rPr>
              <a:t>ALREADY EXISTING WORD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4915" y="762000"/>
            <a:ext cx="83658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j-lt"/>
              </a:rPr>
              <a:t>REAL TIME APPLICATIONS</a:t>
            </a:r>
            <a:endParaRPr lang="en-US" sz="6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 </a:t>
            </a:r>
            <a:r>
              <a:rPr lang="en-US" sz="2400" b="1" dirty="0" smtClean="0">
                <a:latin typeface="+mj-lt"/>
              </a:rPr>
              <a:t>It is undeniable fact that the globalization brings us to the modern effects such as the invention of mobile phones</a:t>
            </a:r>
            <a:endParaRPr lang="en-US" sz="2400" b="1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b="1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</a:rPr>
              <a:t> One of the most important goals every student should have is to become an autonomous , self-sufficient learner , we can continue learning  and improving for their whole life.</a:t>
            </a:r>
            <a:endParaRPr lang="en-US" sz="2400" b="1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b="1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</a:rPr>
              <a:t> Due to their pervasiveness , mobile phones are considered as being potentially valuable learning tools and hence it is clear here that an application of a word dictionary in the mobile phone is requisite.</a:t>
            </a:r>
            <a:endParaRPr lang="en-US" sz="24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96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structures can be used to </a:t>
            </a: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organize both the storage and retrieval of information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stored in both main memory and secondary memory.</a:t>
            </a: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Applications of data structure are as follows:</a:t>
            </a: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a printer spooler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 that jobs can be printed in the order of their arrival.</a:t>
            </a: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the undo function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text editor.</a:t>
            </a: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To </a:t>
            </a: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store information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about the directories and files in the system.</a:t>
            </a: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To </a:t>
            </a: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a set of fixed key words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are referenced very  often.</a:t>
            </a: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609600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 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762000"/>
            <a:ext cx="62465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en-US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288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/>
              <a:t> </a:t>
            </a:r>
            <a:r>
              <a:rPr lang="en-US" sz="2400" b="1" dirty="0" smtClean="0">
                <a:latin typeface="+mj-lt"/>
              </a:rPr>
              <a:t>Github.com</a:t>
            </a:r>
            <a:endParaRPr lang="en-US" sz="2400" b="1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b="1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Naresh</a:t>
            </a:r>
            <a:r>
              <a:rPr lang="en-US" sz="2400" b="1" dirty="0" smtClean="0">
                <a:latin typeface="+mj-lt"/>
              </a:rPr>
              <a:t> technology (you tube)</a:t>
            </a:r>
            <a:endParaRPr lang="en-US" sz="2400" b="1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b="1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+mj-lt"/>
              </a:rPr>
              <a:t> Fundamentals of DSC by </a:t>
            </a:r>
            <a:r>
              <a:rPr lang="en-US" sz="2400" b="1" dirty="0" err="1" smtClean="0">
                <a:latin typeface="+mj-lt"/>
              </a:rPr>
              <a:t>Horowitz,Sahni&amp;Andreson</a:t>
            </a:r>
            <a:r>
              <a:rPr lang="en-US" sz="2400" b="1" dirty="0" smtClean="0">
                <a:latin typeface="+mj-lt"/>
              </a:rPr>
              <a:t>-Freed</a:t>
            </a:r>
            <a:endParaRPr lang="en-US" sz="2400" b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498085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Franklin Gothic Book" panose="020B0503020102020204" pitchFamily="34" charset="0"/>
              </a:rPr>
              <a:t>REFERENCES :</a:t>
            </a:r>
            <a:endParaRPr lang="en-US" sz="6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3266" y="2967335"/>
            <a:ext cx="52774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  <a:endParaRPr lang="en-US" sz="6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bg2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9144000" cy="600164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br>
              <a:rPr lang="en-US" sz="2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endParaRPr lang="en-US" sz="24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1) What is Linked List?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A linked list is a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collection of data element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where the linear order is given by means of pointer.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Each node contains two fields called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element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field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which contains the address of the next node in the list.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This linked list data structure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efficient way of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performing insertion and deletion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operations in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position</a:t>
            </a: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09800" y="4572000"/>
          <a:ext cx="47244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      Data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</a:rPr>
                        <a:t> field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Link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24200" y="5181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Fig-Representation of Node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438400" y="762000"/>
            <a:ext cx="410330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Franklin Gothic Book" panose="020B0503020102020204" pitchFamily="34" charset="0"/>
              </a:rPr>
              <a:t>LINKED LIST</a:t>
            </a:r>
            <a:endParaRPr lang="en-US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685800"/>
          </a:xfrm>
        </p:spPr>
        <p:txBody>
          <a:bodyPr>
            <a:normAutofit fontScale="90000"/>
          </a:bodyPr>
          <a:lstStyle/>
          <a:p>
            <a:br>
              <a:rPr lang="en-US" b="1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Both</a:t>
            </a:r>
            <a:r>
              <a:rPr lang="en-US" sz="3100" b="1" dirty="0" smtClean="0">
                <a:latin typeface="+mj-lt"/>
              </a:rPr>
              <a:t> arrays and linked lists can be used to </a:t>
            </a:r>
            <a:r>
              <a:rPr lang="en-US" sz="31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store a linear data </a:t>
            </a:r>
            <a:r>
              <a:rPr lang="en-US" sz="3100" b="1" dirty="0" smtClean="0">
                <a:latin typeface="+mj-lt"/>
              </a:rPr>
              <a:t>but ,they have some advantages and disadvantages over each other.</a:t>
            </a:r>
            <a:endParaRPr lang="en-US" sz="3100" b="1" dirty="0" smtClean="0">
              <a:latin typeface="+mj-lt"/>
            </a:endParaRPr>
          </a:p>
          <a:p>
            <a:r>
              <a:rPr lang="en-US" sz="3100" b="1" dirty="0" smtClean="0">
                <a:latin typeface="+mj-lt"/>
              </a:rPr>
              <a:t>Following points are in favor of linked lists:</a:t>
            </a:r>
            <a:endParaRPr lang="en-US" sz="3100" b="1" dirty="0" smtClean="0">
              <a:latin typeface="+mj-lt"/>
            </a:endParaRPr>
          </a:p>
          <a:p>
            <a:r>
              <a:rPr lang="en-US" sz="3100" b="1" dirty="0" smtClean="0">
                <a:latin typeface="+mj-lt"/>
              </a:rPr>
              <a:t>We can </a:t>
            </a:r>
            <a:r>
              <a:rPr lang="en-US" sz="31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traverse in both directions </a:t>
            </a:r>
            <a:r>
              <a:rPr lang="en-US" sz="3100" b="1" dirty="0" smtClean="0">
                <a:latin typeface="+mj-lt"/>
              </a:rPr>
              <a:t>i.e., from starting to end as well as end to starting .</a:t>
            </a:r>
            <a:endParaRPr lang="en-US" sz="3100" b="1" dirty="0" smtClean="0">
              <a:latin typeface="+mj-lt"/>
            </a:endParaRPr>
          </a:p>
          <a:p>
            <a:r>
              <a:rPr lang="en-US" sz="3100" b="1" dirty="0" smtClean="0">
                <a:latin typeface="+mj-lt"/>
              </a:rPr>
              <a:t>It is easy to </a:t>
            </a:r>
            <a:r>
              <a:rPr lang="en-US" sz="31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reverse</a:t>
            </a:r>
            <a:r>
              <a:rPr lang="en-US" sz="3100" b="1" dirty="0" smtClean="0">
                <a:latin typeface="+mj-lt"/>
              </a:rPr>
              <a:t> the linked list.</a:t>
            </a:r>
            <a:endParaRPr lang="en-US" sz="3100" b="1" dirty="0" smtClean="0">
              <a:latin typeface="+mj-lt"/>
            </a:endParaRPr>
          </a:p>
          <a:p>
            <a:r>
              <a:rPr lang="en-US" sz="3100" b="1" dirty="0" smtClean="0">
                <a:latin typeface="+mj-lt"/>
              </a:rPr>
              <a:t>Ease of </a:t>
            </a:r>
            <a:r>
              <a:rPr lang="en-US" sz="31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insertion\deletion.</a:t>
            </a:r>
            <a:endParaRPr lang="en-US" sz="31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3100" b="1" dirty="0" smtClean="0">
                <a:latin typeface="+mj-lt"/>
              </a:rPr>
              <a:t>It allows representation of data item any where in the memory.So,it is not like array, when the memory is arranged and used sequentially.</a:t>
            </a:r>
            <a:endParaRPr lang="en-US" sz="3100" b="1" dirty="0" smtClean="0">
              <a:latin typeface="+mj-lt"/>
            </a:endParaRPr>
          </a:p>
          <a:p>
            <a:r>
              <a:rPr lang="en-US" sz="3100" b="1" dirty="0" smtClean="0">
                <a:latin typeface="+mj-lt"/>
              </a:rPr>
              <a:t>Unlike arrays, </a:t>
            </a:r>
            <a:r>
              <a:rPr lang="en-US" sz="31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two data elements </a:t>
            </a:r>
            <a:r>
              <a:rPr lang="en-US" sz="3100" b="1" dirty="0" smtClean="0">
                <a:latin typeface="+mj-lt"/>
              </a:rPr>
              <a:t>arrangement </a:t>
            </a:r>
            <a:r>
              <a:rPr lang="en-US" sz="31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need not be in sequence</a:t>
            </a:r>
            <a:r>
              <a:rPr lang="en-US" sz="3100" b="1" dirty="0" smtClean="0">
                <a:latin typeface="+mj-lt"/>
              </a:rPr>
              <a:t>, as they are referred by their address</a:t>
            </a:r>
            <a:r>
              <a:rPr lang="en-US" sz="3100" dirty="0" smtClean="0"/>
              <a:t>.</a:t>
            </a:r>
            <a:endParaRPr lang="en-US" sz="31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38200"/>
            <a:ext cx="9144000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anose="020F0704030504030204" pitchFamily="34" charset="0"/>
              </a:rPr>
              <a:t>ADVANTAGES OF LINKED LIST OVER ARRAY</a:t>
            </a:r>
            <a:endParaRPr lang="en-US" sz="3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400" b="1" dirty="0" smtClean="0">
                <a:latin typeface="+mj-lt"/>
              </a:rPr>
              <a:t>1. </a:t>
            </a:r>
            <a:r>
              <a:rPr lang="en-US" sz="2400" b="1" dirty="0" err="1" smtClean="0">
                <a:latin typeface="+mj-lt"/>
              </a:rPr>
              <a:t>Intialize</a:t>
            </a:r>
            <a:r>
              <a:rPr lang="en-US" sz="2400" b="1" dirty="0" smtClean="0">
                <a:latin typeface="+mj-lt"/>
              </a:rPr>
              <a:t> all the variables in declaration part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2. Check whether the word already exist or not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    		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=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serach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str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);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		if(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)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 print that “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word already exist</a:t>
            </a:r>
            <a:r>
              <a:rPr lang="en-US" sz="2400" b="1" dirty="0" smtClean="0">
                <a:latin typeface="+mj-lt"/>
              </a:rPr>
              <a:t>”.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3.  Allocate memory dynamically to node q using </a:t>
            </a:r>
            <a:r>
              <a:rPr lang="en-US" sz="2400" b="1" dirty="0" err="1" smtClean="0">
                <a:latin typeface="+mj-lt"/>
              </a:rPr>
              <a:t>malloc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 	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 = (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struct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node * )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malloc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(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sizeof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(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struct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node ) )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4. Insert data into the node using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strcpy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() </a:t>
            </a:r>
            <a:r>
              <a:rPr lang="en-US" sz="2400" b="1" dirty="0" smtClean="0">
                <a:latin typeface="+mj-lt"/>
              </a:rPr>
              <a:t>function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5. Enter meanings such that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&lt;=5</a:t>
            </a:r>
            <a:endParaRPr lang="en-US" sz="24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6. Create a link between each node  entered using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add </a:t>
            </a:r>
            <a:r>
              <a:rPr lang="en-US" sz="2400" b="1" dirty="0" smtClean="0">
                <a:latin typeface="+mj-lt"/>
              </a:rPr>
              <a:t>function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  </a:t>
            </a:r>
            <a:endParaRPr lang="en-US" sz="2400" b="1" dirty="0" smtClean="0">
              <a:latin typeface="+mj-lt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		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1677" y="1143000"/>
            <a:ext cx="88408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Rounded MT Bold" panose="020F0704030504030204" pitchFamily="34" charset="0"/>
              </a:rPr>
              <a:t>PSEUDOCODE  FOR  add()  FUNCTION</a:t>
            </a:r>
            <a:endParaRPr lang="en-US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38200"/>
            <a:ext cx="8686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/>
              <a:t>//</a:t>
            </a:r>
            <a:r>
              <a:rPr lang="en-US" sz="1900" b="1" dirty="0" smtClean="0"/>
              <a:t>Function to add a new word to the dictionary</a:t>
            </a:r>
            <a:endParaRPr lang="en-US" sz="1900" b="1" dirty="0" smtClean="0"/>
          </a:p>
          <a:p>
            <a:endParaRPr lang="en-US" sz="1900" dirty="0" smtClean="0"/>
          </a:p>
          <a:p>
            <a:r>
              <a:rPr lang="en-US" sz="1900" dirty="0" smtClean="0">
                <a:latin typeface="+mj-lt"/>
              </a:rPr>
              <a:t>void add ( char * </a:t>
            </a:r>
            <a:r>
              <a:rPr lang="en-US" sz="1900" dirty="0" err="1" smtClean="0">
                <a:latin typeface="+mj-lt"/>
              </a:rPr>
              <a:t>str</a:t>
            </a:r>
            <a:r>
              <a:rPr lang="en-US" sz="1900" dirty="0" smtClean="0">
                <a:latin typeface="+mj-lt"/>
              </a:rPr>
              <a:t> )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{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</a:t>
            </a:r>
            <a:r>
              <a:rPr lang="en-US" sz="1900" dirty="0" err="1" smtClean="0">
                <a:latin typeface="+mj-lt"/>
              </a:rPr>
              <a:t>int</a:t>
            </a:r>
            <a:r>
              <a:rPr lang="en-US" sz="1900" dirty="0" smtClean="0">
                <a:latin typeface="+mj-lt"/>
              </a:rPr>
              <a:t> 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;                                                                       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j = </a:t>
            </a:r>
            <a:r>
              <a:rPr lang="en-US" sz="1900" dirty="0" err="1" smtClean="0">
                <a:latin typeface="+mj-lt"/>
              </a:rPr>
              <a:t>toupper</a:t>
            </a:r>
            <a:r>
              <a:rPr lang="en-US" sz="1900" dirty="0" smtClean="0">
                <a:latin typeface="+mj-lt"/>
              </a:rPr>
              <a:t> ( </a:t>
            </a:r>
            <a:r>
              <a:rPr lang="en-US" sz="1900" dirty="0" err="1" smtClean="0">
                <a:latin typeface="+mj-lt"/>
              </a:rPr>
              <a:t>str</a:t>
            </a:r>
            <a:r>
              <a:rPr lang="en-US" sz="1900" dirty="0" smtClean="0">
                <a:latin typeface="+mj-lt"/>
              </a:rPr>
              <a:t> [ 0 ] ) - 65 ; 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</a:t>
            </a:r>
            <a:r>
              <a:rPr lang="en-US" sz="1900" dirty="0" err="1" smtClean="0">
                <a:latin typeface="+mj-lt"/>
              </a:rPr>
              <a:t>struct</a:t>
            </a:r>
            <a:r>
              <a:rPr lang="en-US" sz="1900" dirty="0" smtClean="0">
                <a:latin typeface="+mj-lt"/>
              </a:rPr>
              <a:t> node * r, * temp = </a:t>
            </a:r>
            <a:r>
              <a:rPr lang="en-US" sz="1900" dirty="0" err="1" smtClean="0">
                <a:latin typeface="+mj-lt"/>
              </a:rPr>
              <a:t>dic</a:t>
            </a:r>
            <a:r>
              <a:rPr lang="en-US" sz="1900" dirty="0" smtClean="0">
                <a:latin typeface="+mj-lt"/>
              </a:rPr>
              <a:t> [ j ], * q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char mean [ 5 ] [ 20 ], </a:t>
            </a:r>
            <a:r>
              <a:rPr lang="en-US" sz="1900" dirty="0" err="1" smtClean="0">
                <a:latin typeface="+mj-lt"/>
              </a:rPr>
              <a:t>ch</a:t>
            </a:r>
            <a:r>
              <a:rPr lang="en-US" sz="1900" dirty="0" smtClean="0">
                <a:latin typeface="+mj-lt"/>
              </a:rPr>
              <a:t> = 'y' ;</a:t>
            </a:r>
            <a:endParaRPr lang="en-US" sz="1900" dirty="0" smtClean="0">
              <a:latin typeface="+mj-lt"/>
            </a:endParaRPr>
          </a:p>
          <a:p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 = search ( </a:t>
            </a:r>
            <a:r>
              <a:rPr lang="en-US" sz="1900" dirty="0" err="1" smtClean="0">
                <a:latin typeface="+mj-lt"/>
              </a:rPr>
              <a:t>str</a:t>
            </a:r>
            <a:r>
              <a:rPr lang="en-US" sz="1900" dirty="0" smtClean="0">
                <a:latin typeface="+mj-lt"/>
              </a:rPr>
              <a:t> ) ; </a:t>
            </a:r>
            <a:r>
              <a:rPr lang="en-US" sz="1900" b="1" dirty="0" smtClean="0">
                <a:latin typeface="+mj-lt"/>
              </a:rPr>
              <a:t>//to check if the word is existing or not</a:t>
            </a:r>
            <a:endParaRPr lang="en-US" sz="1900" b="1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if ( </a:t>
            </a:r>
            <a:r>
              <a:rPr lang="en-US" sz="1900" dirty="0" err="1" smtClean="0">
                <a:latin typeface="+mj-lt"/>
              </a:rPr>
              <a:t>i</a:t>
            </a:r>
            <a:r>
              <a:rPr lang="en-US" sz="1900" dirty="0" smtClean="0">
                <a:latin typeface="+mj-lt"/>
              </a:rPr>
              <a:t> )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{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</a:t>
            </a:r>
            <a:r>
              <a:rPr lang="en-US" sz="1900" dirty="0" err="1" smtClean="0">
                <a:latin typeface="+mj-lt"/>
              </a:rPr>
              <a:t>printf</a:t>
            </a:r>
            <a:r>
              <a:rPr lang="en-US" sz="1900" dirty="0" smtClean="0">
                <a:latin typeface="+mj-lt"/>
              </a:rPr>
              <a:t> ( "\</a:t>
            </a:r>
            <a:r>
              <a:rPr lang="en-US" sz="1900" dirty="0" err="1" smtClean="0">
                <a:latin typeface="+mj-lt"/>
              </a:rPr>
              <a:t>nWord</a:t>
            </a:r>
            <a:r>
              <a:rPr lang="en-US" sz="1900" dirty="0" smtClean="0">
                <a:latin typeface="+mj-lt"/>
              </a:rPr>
              <a:t> already exists." )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</a:t>
            </a:r>
            <a:r>
              <a:rPr lang="en-US" sz="1900" dirty="0" err="1" smtClean="0">
                <a:latin typeface="+mj-lt"/>
              </a:rPr>
              <a:t>getch</a:t>
            </a:r>
            <a:r>
              <a:rPr lang="en-US" sz="1900" dirty="0" smtClean="0">
                <a:latin typeface="+mj-lt"/>
              </a:rPr>
              <a:t>( )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   return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}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 q = ( </a:t>
            </a:r>
            <a:r>
              <a:rPr lang="en-US" sz="1900" dirty="0" err="1" smtClean="0">
                <a:latin typeface="+mj-lt"/>
              </a:rPr>
              <a:t>struct</a:t>
            </a:r>
            <a:r>
              <a:rPr lang="en-US" sz="1900" dirty="0" smtClean="0">
                <a:latin typeface="+mj-lt"/>
              </a:rPr>
              <a:t> node * ) </a:t>
            </a:r>
            <a:r>
              <a:rPr lang="en-US" sz="1900" dirty="0" err="1" smtClean="0">
                <a:latin typeface="+mj-lt"/>
              </a:rPr>
              <a:t>malloc</a:t>
            </a:r>
            <a:r>
              <a:rPr lang="en-US" sz="1900" dirty="0" smtClean="0">
                <a:latin typeface="+mj-lt"/>
              </a:rPr>
              <a:t> ( </a:t>
            </a:r>
            <a:r>
              <a:rPr lang="en-US" sz="1900" dirty="0" err="1" smtClean="0">
                <a:latin typeface="+mj-lt"/>
              </a:rPr>
              <a:t>sizeof</a:t>
            </a:r>
            <a:r>
              <a:rPr lang="en-US" sz="1900" dirty="0" smtClean="0">
                <a:latin typeface="+mj-lt"/>
              </a:rPr>
              <a:t> ( </a:t>
            </a:r>
            <a:r>
              <a:rPr lang="en-US" sz="1900" dirty="0" err="1" smtClean="0">
                <a:latin typeface="+mj-lt"/>
              </a:rPr>
              <a:t>struct</a:t>
            </a:r>
            <a:r>
              <a:rPr lang="en-US" sz="1900" dirty="0" smtClean="0">
                <a:latin typeface="+mj-lt"/>
              </a:rPr>
              <a:t> node ) ) ; </a:t>
            </a:r>
            <a:r>
              <a:rPr lang="en-US" sz="1900" b="1" dirty="0" smtClean="0">
                <a:latin typeface="+mj-lt"/>
              </a:rPr>
              <a:t>//dynamic memory allocation</a:t>
            </a:r>
            <a:endParaRPr lang="en-US" sz="1900" b="1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</a:t>
            </a:r>
            <a:r>
              <a:rPr lang="en-US" sz="1900" dirty="0" err="1" smtClean="0">
                <a:latin typeface="+mj-lt"/>
              </a:rPr>
              <a:t>strcpy</a:t>
            </a:r>
            <a:r>
              <a:rPr lang="en-US" sz="1900" dirty="0" smtClean="0">
                <a:latin typeface="+mj-lt"/>
              </a:rPr>
              <a:t> ( q -&gt; data, </a:t>
            </a:r>
            <a:r>
              <a:rPr lang="en-US" sz="1900" dirty="0" err="1" smtClean="0">
                <a:latin typeface="+mj-lt"/>
              </a:rPr>
              <a:t>str</a:t>
            </a:r>
            <a:r>
              <a:rPr lang="en-US" sz="1900" dirty="0" smtClean="0">
                <a:latin typeface="+mj-lt"/>
              </a:rPr>
              <a:t> ) ;</a:t>
            </a:r>
            <a:endParaRPr lang="en-US" sz="1900" dirty="0" smtClean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    q -&gt; link = NULL ;</a:t>
            </a:r>
            <a:endParaRPr lang="en-US" sz="1900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048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685800"/>
            <a:ext cx="8458200" cy="6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latin typeface="+mj-lt"/>
              </a:rPr>
              <a:t>for (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0 ; </a:t>
            </a:r>
            <a:r>
              <a:rPr lang="en-US" dirty="0" err="1" smtClean="0">
                <a:latin typeface="+mj-lt"/>
              </a:rPr>
              <a:t>tolower</a:t>
            </a:r>
            <a:r>
              <a:rPr lang="en-US" dirty="0" smtClean="0">
                <a:latin typeface="+mj-lt"/>
              </a:rPr>
              <a:t> ( </a:t>
            </a:r>
            <a:r>
              <a:rPr lang="en-US" dirty="0" err="1" smtClean="0">
                <a:latin typeface="+mj-lt"/>
              </a:rPr>
              <a:t>ch</a:t>
            </a:r>
            <a:r>
              <a:rPr lang="en-US" dirty="0" smtClean="0">
                <a:latin typeface="+mj-lt"/>
              </a:rPr>
              <a:t> ) == 'y' &amp;&amp;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&lt; 5 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++ )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{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</a:t>
            </a:r>
            <a:r>
              <a:rPr lang="en-US" dirty="0" err="1" smtClean="0">
                <a:latin typeface="+mj-lt"/>
              </a:rPr>
              <a:t>fflush</a:t>
            </a:r>
            <a:r>
              <a:rPr lang="en-US" dirty="0" smtClean="0">
                <a:latin typeface="+mj-lt"/>
              </a:rPr>
              <a:t> ( </a:t>
            </a:r>
            <a:r>
              <a:rPr lang="en-US" dirty="0" err="1" smtClean="0">
                <a:latin typeface="+mj-lt"/>
              </a:rPr>
              <a:t>stdin</a:t>
            </a:r>
            <a:r>
              <a:rPr lang="en-US" dirty="0" smtClean="0">
                <a:latin typeface="+mj-lt"/>
              </a:rPr>
              <a:t> )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 ( "\n\</a:t>
            </a:r>
            <a:r>
              <a:rPr lang="en-US" dirty="0" err="1" smtClean="0">
                <a:latin typeface="+mj-lt"/>
              </a:rPr>
              <a:t>nEnter</a:t>
            </a:r>
            <a:r>
              <a:rPr lang="en-US" dirty="0" smtClean="0">
                <a:latin typeface="+mj-lt"/>
              </a:rPr>
              <a:t> the meaning(s) : " )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gets ( mean [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] )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</a:t>
            </a:r>
            <a:r>
              <a:rPr lang="en-US" dirty="0" err="1" smtClean="0">
                <a:latin typeface="+mj-lt"/>
              </a:rPr>
              <a:t>strcpy</a:t>
            </a:r>
            <a:r>
              <a:rPr lang="en-US" dirty="0" smtClean="0">
                <a:latin typeface="+mj-lt"/>
              </a:rPr>
              <a:t> ( q -&gt; m [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] , mean [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] )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if (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!= 4 )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    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 ( "\</a:t>
            </a:r>
            <a:r>
              <a:rPr lang="en-US" dirty="0" err="1" smtClean="0">
                <a:latin typeface="+mj-lt"/>
              </a:rPr>
              <a:t>nAdd</a:t>
            </a:r>
            <a:r>
              <a:rPr lang="en-US" dirty="0" smtClean="0">
                <a:latin typeface="+mj-lt"/>
              </a:rPr>
              <a:t> more meanings (y/n) " )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else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    </a:t>
            </a:r>
            <a:r>
              <a:rPr lang="en-US" dirty="0" err="1" smtClean="0">
                <a:latin typeface="+mj-lt"/>
              </a:rPr>
              <a:t>printf</a:t>
            </a:r>
            <a:r>
              <a:rPr lang="en-US" dirty="0" smtClean="0">
                <a:latin typeface="+mj-lt"/>
              </a:rPr>
              <a:t> ( "You cannot enter more than 5 meanings." )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</a:t>
            </a:r>
            <a:r>
              <a:rPr lang="en-US" dirty="0" err="1" smtClean="0">
                <a:latin typeface="+mj-lt"/>
              </a:rPr>
              <a:t>fflush</a:t>
            </a:r>
            <a:r>
              <a:rPr lang="en-US" dirty="0" smtClean="0">
                <a:latin typeface="+mj-lt"/>
              </a:rPr>
              <a:t> ( </a:t>
            </a:r>
            <a:r>
              <a:rPr lang="en-US" dirty="0" err="1" smtClean="0">
                <a:latin typeface="+mj-lt"/>
              </a:rPr>
              <a:t>stdin</a:t>
            </a:r>
            <a:r>
              <a:rPr lang="en-US" dirty="0" smtClean="0">
                <a:latin typeface="+mj-lt"/>
              </a:rPr>
              <a:t> )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</a:t>
            </a:r>
            <a:r>
              <a:rPr lang="en-US" dirty="0" err="1" smtClean="0">
                <a:latin typeface="+mj-lt"/>
              </a:rPr>
              <a:t>ch</a:t>
            </a:r>
            <a:r>
              <a:rPr lang="en-US" dirty="0" smtClean="0">
                <a:latin typeface="+mj-lt"/>
              </a:rPr>
              <a:t> = </a:t>
            </a:r>
            <a:r>
              <a:rPr lang="en-US" dirty="0" err="1" smtClean="0">
                <a:latin typeface="+mj-lt"/>
              </a:rPr>
              <a:t>getche</a:t>
            </a:r>
            <a:r>
              <a:rPr lang="en-US" dirty="0" smtClean="0">
                <a:latin typeface="+mj-lt"/>
              </a:rPr>
              <a:t>( )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}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q -&gt; </a:t>
            </a:r>
            <a:r>
              <a:rPr lang="en-US" dirty="0" err="1" smtClean="0">
                <a:latin typeface="+mj-lt"/>
              </a:rPr>
              <a:t>mcount</a:t>
            </a:r>
            <a:r>
              <a:rPr lang="en-US" dirty="0" smtClean="0">
                <a:latin typeface="+mj-lt"/>
              </a:rPr>
              <a:t> =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}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if ( </a:t>
            </a:r>
            <a:r>
              <a:rPr lang="en-US" dirty="0" err="1" smtClean="0">
                <a:latin typeface="+mj-lt"/>
              </a:rPr>
              <a:t>dic</a:t>
            </a:r>
            <a:r>
              <a:rPr lang="en-US" dirty="0" smtClean="0">
                <a:latin typeface="+mj-lt"/>
              </a:rPr>
              <a:t> [ j ] == NULL || </a:t>
            </a:r>
            <a:r>
              <a:rPr lang="en-US" dirty="0" err="1" smtClean="0">
                <a:latin typeface="+mj-lt"/>
              </a:rPr>
              <a:t>strcmp</a:t>
            </a:r>
            <a:r>
              <a:rPr lang="en-US" dirty="0" smtClean="0">
                <a:latin typeface="+mj-lt"/>
              </a:rPr>
              <a:t> ( </a:t>
            </a:r>
            <a:r>
              <a:rPr lang="en-US" dirty="0" err="1" smtClean="0">
                <a:latin typeface="+mj-lt"/>
              </a:rPr>
              <a:t>dic</a:t>
            </a:r>
            <a:r>
              <a:rPr lang="en-US" dirty="0" smtClean="0">
                <a:latin typeface="+mj-lt"/>
              </a:rPr>
              <a:t> [ j ] -&gt; data, </a:t>
            </a:r>
            <a:r>
              <a:rPr lang="en-US" dirty="0" err="1" smtClean="0">
                <a:latin typeface="+mj-lt"/>
              </a:rPr>
              <a:t>str</a:t>
            </a:r>
            <a:r>
              <a:rPr lang="en-US" dirty="0" smtClean="0">
                <a:latin typeface="+mj-lt"/>
              </a:rPr>
              <a:t> ) &gt; 0 )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{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r = </a:t>
            </a:r>
            <a:r>
              <a:rPr lang="en-US" dirty="0" err="1" smtClean="0">
                <a:latin typeface="+mj-lt"/>
              </a:rPr>
              <a:t>dic</a:t>
            </a:r>
            <a:r>
              <a:rPr lang="en-US" dirty="0" smtClean="0">
                <a:latin typeface="+mj-lt"/>
              </a:rPr>
              <a:t> [ j ]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</a:t>
            </a:r>
            <a:r>
              <a:rPr lang="en-US" dirty="0" err="1" smtClean="0">
                <a:latin typeface="+mj-lt"/>
              </a:rPr>
              <a:t>dic</a:t>
            </a:r>
            <a:r>
              <a:rPr lang="en-US" dirty="0" smtClean="0">
                <a:latin typeface="+mj-lt"/>
              </a:rPr>
              <a:t> [ j ] = q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q -&gt; link = r 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  return ;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28343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else</a:t>
            </a:r>
            <a:endParaRPr lang="en-US" sz="2000" dirty="0" smtClean="0"/>
          </a:p>
          <a:p>
            <a:r>
              <a:rPr lang="en-US" sz="2000" dirty="0" smtClean="0"/>
              <a:t>    {</a:t>
            </a:r>
            <a:endParaRPr lang="en-US" sz="2000" dirty="0" smtClean="0"/>
          </a:p>
          <a:p>
            <a:r>
              <a:rPr lang="en-US" sz="2000" dirty="0" smtClean="0"/>
              <a:t>        while ( temp != NULL )</a:t>
            </a:r>
            <a:endParaRPr lang="en-US" sz="2000" dirty="0" smtClean="0"/>
          </a:p>
          <a:p>
            <a:r>
              <a:rPr lang="en-US" sz="2000" dirty="0" smtClean="0"/>
              <a:t>        {</a:t>
            </a:r>
            <a:endParaRPr lang="en-US" sz="2000" dirty="0" smtClean="0"/>
          </a:p>
          <a:p>
            <a:r>
              <a:rPr lang="en-US" sz="2000" dirty="0" smtClean="0"/>
              <a:t>            if ( ( </a:t>
            </a:r>
            <a:r>
              <a:rPr lang="en-US" sz="2000" dirty="0" err="1" smtClean="0"/>
              <a:t>strcmp</a:t>
            </a:r>
            <a:r>
              <a:rPr lang="en-US" sz="2000" dirty="0" smtClean="0"/>
              <a:t> ( temp -&gt; data, </a:t>
            </a:r>
            <a:r>
              <a:rPr lang="en-US" sz="2000" dirty="0" err="1" smtClean="0"/>
              <a:t>str</a:t>
            </a:r>
            <a:r>
              <a:rPr lang="en-US" sz="2000" dirty="0" smtClean="0"/>
              <a:t> ) &lt; 0 ) &amp;&amp; ( ( </a:t>
            </a:r>
            <a:r>
              <a:rPr lang="en-US" sz="2000" dirty="0" err="1" smtClean="0"/>
              <a:t>strcmp</a:t>
            </a:r>
            <a:r>
              <a:rPr lang="en-US" sz="2000" dirty="0" smtClean="0"/>
              <a:t> ( temp -&gt; link -&gt; data, </a:t>
            </a:r>
            <a:r>
              <a:rPr lang="en-US" sz="2000" dirty="0" err="1" smtClean="0"/>
              <a:t>str</a:t>
            </a:r>
            <a:r>
              <a:rPr lang="en-US" sz="2000" dirty="0" smtClean="0"/>
              <a:t> ) &gt; 0 ) ||</a:t>
            </a:r>
            <a:endParaRPr lang="en-US" sz="2000" dirty="0" smtClean="0"/>
          </a:p>
          <a:p>
            <a:r>
              <a:rPr lang="en-US" sz="2000" dirty="0" smtClean="0"/>
              <a:t>                                            temp -&gt; link == NULL ) )</a:t>
            </a:r>
            <a:endParaRPr lang="en-US" sz="2000" dirty="0" smtClean="0"/>
          </a:p>
          <a:p>
            <a:r>
              <a:rPr lang="en-US" sz="2000" dirty="0" smtClean="0"/>
              <a:t>            {</a:t>
            </a:r>
            <a:endParaRPr lang="en-US" sz="2000" dirty="0" smtClean="0"/>
          </a:p>
          <a:p>
            <a:r>
              <a:rPr lang="en-US" sz="2000" dirty="0" smtClean="0"/>
              <a:t>                q -&gt; link = temp -&gt; link ;</a:t>
            </a:r>
            <a:endParaRPr lang="en-US" sz="2000" dirty="0" smtClean="0"/>
          </a:p>
          <a:p>
            <a:r>
              <a:rPr lang="en-US" sz="2000" dirty="0" smtClean="0"/>
              <a:t>                temp -&gt; link = q ;</a:t>
            </a:r>
            <a:endParaRPr lang="en-US" sz="2000" dirty="0" smtClean="0"/>
          </a:p>
          <a:p>
            <a:r>
              <a:rPr lang="en-US" sz="2000" dirty="0" smtClean="0"/>
              <a:t>                return ;</a:t>
            </a:r>
            <a:endParaRPr lang="en-US" sz="2000" dirty="0" smtClean="0"/>
          </a:p>
          <a:p>
            <a:r>
              <a:rPr lang="en-US" sz="2000" dirty="0" smtClean="0"/>
              <a:t>            }</a:t>
            </a:r>
            <a:endParaRPr lang="en-US" sz="2000" dirty="0" smtClean="0"/>
          </a:p>
          <a:p>
            <a:r>
              <a:rPr lang="en-US" sz="2000" dirty="0" smtClean="0"/>
              <a:t>            temp = temp -&gt; link ;</a:t>
            </a:r>
            <a:endParaRPr lang="en-US" sz="2000" dirty="0" smtClean="0"/>
          </a:p>
          <a:p>
            <a:r>
              <a:rPr lang="en-US" sz="2000" dirty="0" smtClean="0"/>
              <a:t>        }</a:t>
            </a:r>
            <a:endParaRPr lang="en-US" sz="2000" dirty="0" smtClean="0"/>
          </a:p>
          <a:p>
            <a:r>
              <a:rPr lang="en-US" sz="2000" dirty="0" smtClean="0"/>
              <a:t>    }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1"/>
            <a:ext cx="9144000" cy="594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+mj-lt"/>
              </a:rPr>
              <a:t>//To search a word from the created dictionary</a:t>
            </a:r>
            <a:endParaRPr lang="en-US" sz="1600" b="1" dirty="0" smtClean="0">
              <a:latin typeface="+mj-lt"/>
            </a:endParaRPr>
          </a:p>
          <a:p>
            <a:r>
              <a:rPr lang="en-US" sz="1600" dirty="0" err="1" smtClean="0">
                <a:latin typeface="+mj-lt"/>
              </a:rPr>
              <a:t>int</a:t>
            </a:r>
            <a:r>
              <a:rPr lang="en-US" sz="1600" dirty="0" smtClean="0">
                <a:latin typeface="+mj-lt"/>
              </a:rPr>
              <a:t> search ( char *</a:t>
            </a:r>
            <a:r>
              <a:rPr lang="en-US" sz="1600" dirty="0" err="1" smtClean="0">
                <a:latin typeface="+mj-lt"/>
              </a:rPr>
              <a:t>str</a:t>
            </a:r>
            <a:r>
              <a:rPr lang="en-US" sz="1600" dirty="0" smtClean="0">
                <a:latin typeface="+mj-lt"/>
              </a:rPr>
              <a:t> )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{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struct</a:t>
            </a:r>
            <a:r>
              <a:rPr lang="en-US" sz="1600" dirty="0" smtClean="0">
                <a:latin typeface="+mj-lt"/>
              </a:rPr>
              <a:t> node *n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char temp1 [ 20 ]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char temp2 [ 20 ]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int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i</a:t>
            </a:r>
            <a:r>
              <a:rPr lang="en-US" sz="1600" dirty="0" smtClean="0">
                <a:latin typeface="+mj-lt"/>
              </a:rPr>
              <a:t>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n = </a:t>
            </a:r>
            <a:r>
              <a:rPr lang="en-US" sz="1600" dirty="0" err="1" smtClean="0">
                <a:latin typeface="+mj-lt"/>
              </a:rPr>
              <a:t>dic</a:t>
            </a:r>
            <a:r>
              <a:rPr lang="en-US" sz="1600" dirty="0" smtClean="0">
                <a:latin typeface="+mj-lt"/>
              </a:rPr>
              <a:t> [ </a:t>
            </a:r>
            <a:r>
              <a:rPr lang="en-US" sz="1600" dirty="0" err="1" smtClean="0">
                <a:latin typeface="+mj-lt"/>
              </a:rPr>
              <a:t>toupper</a:t>
            </a:r>
            <a:r>
              <a:rPr lang="en-US" sz="1600" dirty="0" smtClean="0">
                <a:latin typeface="+mj-lt"/>
              </a:rPr>
              <a:t> ( </a:t>
            </a:r>
            <a:r>
              <a:rPr lang="en-US" sz="1600" dirty="0" err="1" smtClean="0">
                <a:latin typeface="+mj-lt"/>
              </a:rPr>
              <a:t>str</a:t>
            </a:r>
            <a:r>
              <a:rPr lang="en-US" sz="1600" dirty="0" smtClean="0">
                <a:latin typeface="+mj-lt"/>
              </a:rPr>
              <a:t> [ 0 ] ) - 65 ]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strcpy</a:t>
            </a:r>
            <a:r>
              <a:rPr lang="en-US" sz="1600" dirty="0" smtClean="0">
                <a:latin typeface="+mj-lt"/>
              </a:rPr>
              <a:t> ( temp2, </a:t>
            </a:r>
            <a:r>
              <a:rPr lang="en-US" sz="1600" dirty="0" err="1" smtClean="0">
                <a:latin typeface="+mj-lt"/>
              </a:rPr>
              <a:t>str</a:t>
            </a:r>
            <a:r>
              <a:rPr lang="en-US" sz="1600" dirty="0" smtClean="0">
                <a:latin typeface="+mj-lt"/>
              </a:rPr>
              <a:t> )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strupr</a:t>
            </a:r>
            <a:r>
              <a:rPr lang="en-US" sz="1600" dirty="0" smtClean="0">
                <a:latin typeface="+mj-lt"/>
              </a:rPr>
              <a:t> ( temp2 )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while ( n != NULL )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{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    </a:t>
            </a:r>
            <a:r>
              <a:rPr lang="en-US" sz="1600" dirty="0" err="1" smtClean="0">
                <a:latin typeface="+mj-lt"/>
              </a:rPr>
              <a:t>strcpy</a:t>
            </a:r>
            <a:r>
              <a:rPr lang="en-US" sz="1600" dirty="0" smtClean="0">
                <a:latin typeface="+mj-lt"/>
              </a:rPr>
              <a:t> ( temp1, n -&gt; data )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if (  </a:t>
            </a:r>
            <a:r>
              <a:rPr lang="en-US" sz="1600" dirty="0" err="1" smtClean="0">
                <a:latin typeface="+mj-lt"/>
              </a:rPr>
              <a:t>strcmp</a:t>
            </a:r>
            <a:r>
              <a:rPr lang="en-US" sz="1600" dirty="0" smtClean="0">
                <a:latin typeface="+mj-lt"/>
              </a:rPr>
              <a:t> ( </a:t>
            </a:r>
            <a:r>
              <a:rPr lang="en-US" sz="1600" dirty="0" err="1" smtClean="0">
                <a:latin typeface="+mj-lt"/>
              </a:rPr>
              <a:t>strupr</a:t>
            </a:r>
            <a:r>
              <a:rPr lang="en-US" sz="1600" dirty="0" smtClean="0">
                <a:latin typeface="+mj-lt"/>
              </a:rPr>
              <a:t> ( temp1 ), temp2 ) == 0 )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    {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        </a:t>
            </a:r>
            <a:r>
              <a:rPr lang="en-US" sz="1600" dirty="0" err="1" smtClean="0">
                <a:latin typeface="+mj-lt"/>
              </a:rPr>
              <a:t>printf</a:t>
            </a:r>
            <a:r>
              <a:rPr lang="en-US" sz="1600" dirty="0" smtClean="0">
                <a:latin typeface="+mj-lt"/>
              </a:rPr>
              <a:t> ( "\</a:t>
            </a:r>
            <a:r>
              <a:rPr lang="en-US" sz="1600" dirty="0" err="1" smtClean="0">
                <a:latin typeface="+mj-lt"/>
              </a:rPr>
              <a:t>n%s</a:t>
            </a:r>
            <a:r>
              <a:rPr lang="en-US" sz="1600" dirty="0" smtClean="0">
                <a:latin typeface="+mj-lt"/>
              </a:rPr>
              <a:t>\t\</a:t>
            </a:r>
            <a:r>
              <a:rPr lang="en-US" sz="1600" dirty="0" err="1" smtClean="0">
                <a:latin typeface="+mj-lt"/>
              </a:rPr>
              <a:t>t%s</a:t>
            </a:r>
            <a:r>
              <a:rPr lang="en-US" sz="1600" dirty="0" smtClean="0">
                <a:latin typeface="+mj-lt"/>
              </a:rPr>
              <a:t>", n -&gt; data, n -&gt; m [ 0 ] )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        for ( </a:t>
            </a:r>
            <a:r>
              <a:rPr lang="en-US" sz="1600" dirty="0" err="1" smtClean="0">
                <a:latin typeface="+mj-lt"/>
              </a:rPr>
              <a:t>i</a:t>
            </a:r>
            <a:r>
              <a:rPr lang="en-US" sz="1600" dirty="0" smtClean="0">
                <a:latin typeface="+mj-lt"/>
              </a:rPr>
              <a:t> = 1 ; </a:t>
            </a:r>
            <a:r>
              <a:rPr lang="en-US" sz="1600" dirty="0" err="1" smtClean="0">
                <a:latin typeface="+mj-lt"/>
              </a:rPr>
              <a:t>i</a:t>
            </a:r>
            <a:r>
              <a:rPr lang="en-US" sz="1600" dirty="0" smtClean="0">
                <a:latin typeface="+mj-lt"/>
              </a:rPr>
              <a:t> &lt; n -&gt; </a:t>
            </a:r>
            <a:r>
              <a:rPr lang="en-US" sz="1600" dirty="0" err="1" smtClean="0">
                <a:latin typeface="+mj-lt"/>
              </a:rPr>
              <a:t>mcount</a:t>
            </a:r>
            <a:r>
              <a:rPr lang="en-US" sz="1600" dirty="0" smtClean="0">
                <a:latin typeface="+mj-lt"/>
              </a:rPr>
              <a:t> ; </a:t>
            </a:r>
            <a:r>
              <a:rPr lang="en-US" sz="1600" dirty="0" err="1" smtClean="0">
                <a:latin typeface="+mj-lt"/>
              </a:rPr>
              <a:t>i</a:t>
            </a:r>
            <a:r>
              <a:rPr lang="en-US" sz="1600" dirty="0" smtClean="0">
                <a:latin typeface="+mj-lt"/>
              </a:rPr>
              <a:t>++ )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            </a:t>
            </a:r>
            <a:r>
              <a:rPr lang="en-US" sz="1600" dirty="0" err="1" smtClean="0">
                <a:latin typeface="+mj-lt"/>
              </a:rPr>
              <a:t>printf</a:t>
            </a:r>
            <a:r>
              <a:rPr lang="en-US" sz="1600" dirty="0" smtClean="0">
                <a:latin typeface="+mj-lt"/>
              </a:rPr>
              <a:t> ( "\n\t\</a:t>
            </a:r>
            <a:r>
              <a:rPr lang="en-US" sz="1600" dirty="0" err="1" smtClean="0">
                <a:latin typeface="+mj-lt"/>
              </a:rPr>
              <a:t>t%s</a:t>
            </a:r>
            <a:r>
              <a:rPr lang="en-US" sz="1600" dirty="0" smtClean="0">
                <a:latin typeface="+mj-lt"/>
              </a:rPr>
              <a:t>", n -&gt; m [ </a:t>
            </a:r>
            <a:r>
              <a:rPr lang="en-US" sz="1600" dirty="0" err="1" smtClean="0">
                <a:latin typeface="+mj-lt"/>
              </a:rPr>
              <a:t>i</a:t>
            </a:r>
            <a:r>
              <a:rPr lang="en-US" sz="1600" dirty="0" smtClean="0">
                <a:latin typeface="+mj-lt"/>
              </a:rPr>
              <a:t> ] )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        return 1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    }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    n = n -&gt; link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}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return 0 ;</a:t>
            </a:r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}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6072</Words>
  <Application>WPS Presentation</Application>
  <PresentationFormat>On-screen Show (4:3)</PresentationFormat>
  <Paragraphs>245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SimSun</vt:lpstr>
      <vt:lpstr>Wingdings</vt:lpstr>
      <vt:lpstr>Wingdings 2</vt:lpstr>
      <vt:lpstr>Franklin Gothic Book</vt:lpstr>
      <vt:lpstr>Algerian</vt:lpstr>
      <vt:lpstr>Eras Bold ITC</vt:lpstr>
      <vt:lpstr>Calibri</vt:lpstr>
      <vt:lpstr>Courier New</vt:lpstr>
      <vt:lpstr>Arial Black</vt:lpstr>
      <vt:lpstr>Calibri Light</vt:lpstr>
      <vt:lpstr>Arial Rounded MT Bold</vt:lpstr>
      <vt:lpstr>Constantia</vt:lpstr>
      <vt:lpstr>Microsoft YaHei</vt:lpstr>
      <vt:lpstr>Arial Unicode MS</vt:lpstr>
      <vt:lpstr>Flow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PROJECT</dc:title>
  <dc:creator>HP</dc:creator>
  <cp:lastModifiedBy>Admin</cp:lastModifiedBy>
  <cp:revision>67</cp:revision>
  <dcterms:created xsi:type="dcterms:W3CDTF">2017-11-22T23:12:00Z</dcterms:created>
  <dcterms:modified xsi:type="dcterms:W3CDTF">2020-09-16T14:45:44Z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