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56" r:id="rId3"/>
    <p:sldId id="257" r:id="rId4"/>
    <p:sldId id="258" r:id="rId5"/>
    <p:sldId id="259" r:id="rId6"/>
    <p:sldId id="279" r:id="rId7"/>
    <p:sldId id="261" r:id="rId8"/>
    <p:sldId id="289" r:id="rId9"/>
    <p:sldId id="280" r:id="rId10"/>
    <p:sldId id="290" r:id="rId11"/>
    <p:sldId id="287" r:id="rId12"/>
    <p:sldId id="288" r:id="rId13"/>
    <p:sldId id="291" r:id="rId14"/>
    <p:sldId id="286" r:id="rId15"/>
    <p:sldId id="262" r:id="rId16"/>
    <p:sldId id="264" r:id="rId17"/>
    <p:sldId id="265" r:id="rId18"/>
    <p:sldId id="260" r:id="rId19"/>
    <p:sldId id="270" r:id="rId20"/>
    <p:sldId id="271" r:id="rId21"/>
    <p:sldId id="272" r:id="rId22"/>
    <p:sldId id="273" r:id="rId23"/>
    <p:sldId id="274" r:id="rId24"/>
    <p:sldId id="283" r:id="rId25"/>
    <p:sldId id="284"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5"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LPA R" userId="d9720c1375c7e6cb" providerId="LiveId" clId="{A650003A-D7DA-4AE7-AD56-7038DF887C6B}"/>
    <pc:docChg chg="modSld">
      <pc:chgData name="SHILPA R" userId="d9720c1375c7e6cb" providerId="LiveId" clId="{A650003A-D7DA-4AE7-AD56-7038DF887C6B}" dt="2023-10-03T13:26:13.209" v="0" actId="1076"/>
      <pc:docMkLst>
        <pc:docMk/>
      </pc:docMkLst>
      <pc:sldChg chg="modSp mod">
        <pc:chgData name="SHILPA R" userId="d9720c1375c7e6cb" providerId="LiveId" clId="{A650003A-D7DA-4AE7-AD56-7038DF887C6B}" dt="2023-10-03T13:26:13.209" v="0" actId="1076"/>
        <pc:sldMkLst>
          <pc:docMk/>
          <pc:sldMk cId="284372655" sldId="258"/>
        </pc:sldMkLst>
        <pc:spChg chg="mod">
          <ac:chgData name="SHILPA R" userId="d9720c1375c7e6cb" providerId="LiveId" clId="{A650003A-D7DA-4AE7-AD56-7038DF887C6B}" dt="2023-10-03T13:26:13.209" v="0" actId="1076"/>
          <ac:spMkLst>
            <pc:docMk/>
            <pc:sldMk cId="284372655" sldId="258"/>
            <ac:spMk id="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C8E4CF-EC81-457E-BC47-DFC05D6684BC}" type="doc">
      <dgm:prSet loTypeId="urn:microsoft.com/office/officeart/2005/8/layout/process1" loCatId="process" qsTypeId="urn:microsoft.com/office/officeart/2005/8/quickstyle/simple1" qsCatId="simple" csTypeId="urn:microsoft.com/office/officeart/2005/8/colors/accent1_2" csCatId="accent1" phldr="1"/>
      <dgm:spPr/>
    </dgm:pt>
    <dgm:pt modelId="{E35F595C-A15C-470F-8BB6-098933905985}">
      <dgm:prSet phldrT="[Text]"/>
      <dgm:spPr/>
      <dgm:t>
        <a:bodyPr/>
        <a:lstStyle/>
        <a:p>
          <a:r>
            <a:rPr lang="en-US" dirty="0"/>
            <a:t>Drop one of the columns with more no. of missing values if shows collinearity with other column using </a:t>
          </a:r>
          <a:r>
            <a:rPr lang="en-US" dirty="0" err="1"/>
            <a:t>heatmap</a:t>
          </a:r>
          <a:endParaRPr lang="en-US" dirty="0"/>
        </a:p>
      </dgm:t>
    </dgm:pt>
    <dgm:pt modelId="{7542CFC7-0E5D-40BA-B1C1-1301DC86243A}" type="parTrans" cxnId="{D53DDF47-A450-4268-A5A0-5419E4FA75DA}">
      <dgm:prSet/>
      <dgm:spPr/>
      <dgm:t>
        <a:bodyPr/>
        <a:lstStyle/>
        <a:p>
          <a:endParaRPr lang="en-US"/>
        </a:p>
      </dgm:t>
    </dgm:pt>
    <dgm:pt modelId="{DE7B6BAC-03F4-41BE-9B9A-AA232F54DF17}" type="sibTrans" cxnId="{D53DDF47-A450-4268-A5A0-5419E4FA75DA}">
      <dgm:prSet/>
      <dgm:spPr/>
      <dgm:t>
        <a:bodyPr/>
        <a:lstStyle/>
        <a:p>
          <a:endParaRPr lang="en-US"/>
        </a:p>
      </dgm:t>
    </dgm:pt>
    <dgm:pt modelId="{02DFEAA5-4560-4E8B-A06C-80BF4B2FA388}">
      <dgm:prSet phldrT="[Text]"/>
      <dgm:spPr/>
      <dgm:t>
        <a:bodyPr/>
        <a:lstStyle/>
        <a:p>
          <a:r>
            <a:rPr lang="en-US" dirty="0"/>
            <a:t>Drop the columns with missing values more than 30% </a:t>
          </a:r>
        </a:p>
      </dgm:t>
    </dgm:pt>
    <dgm:pt modelId="{5C17269C-658B-4797-B12F-577F4423153D}" type="parTrans" cxnId="{B032704D-9E65-4152-A065-C175DC81FF7B}">
      <dgm:prSet/>
      <dgm:spPr/>
      <dgm:t>
        <a:bodyPr/>
        <a:lstStyle/>
        <a:p>
          <a:endParaRPr lang="en-US"/>
        </a:p>
      </dgm:t>
    </dgm:pt>
    <dgm:pt modelId="{1CB23890-F54E-4FF5-8020-65E59659A7FD}" type="sibTrans" cxnId="{B032704D-9E65-4152-A065-C175DC81FF7B}">
      <dgm:prSet/>
      <dgm:spPr/>
      <dgm:t>
        <a:bodyPr/>
        <a:lstStyle/>
        <a:p>
          <a:endParaRPr lang="en-US"/>
        </a:p>
      </dgm:t>
    </dgm:pt>
    <dgm:pt modelId="{249B208C-3FE6-45B3-9269-0B2E15A315DB}">
      <dgm:prSet phldrT="[Text]"/>
      <dgm:spPr/>
      <dgm:t>
        <a:bodyPr/>
        <a:lstStyle/>
        <a:p>
          <a:r>
            <a:rPr lang="en-US" dirty="0"/>
            <a:t>Replace the missing values with most frequent on the basis of category</a:t>
          </a:r>
        </a:p>
      </dgm:t>
    </dgm:pt>
    <dgm:pt modelId="{3BEB1E6E-4C82-4387-97FF-7C96A2CB25D4}" type="parTrans" cxnId="{EFF957FE-EF5A-4CD6-89C8-0D30420A9F6D}">
      <dgm:prSet/>
      <dgm:spPr/>
      <dgm:t>
        <a:bodyPr/>
        <a:lstStyle/>
        <a:p>
          <a:endParaRPr lang="en-US"/>
        </a:p>
      </dgm:t>
    </dgm:pt>
    <dgm:pt modelId="{1A13A859-CDE4-493A-A26D-1BBB90953279}" type="sibTrans" cxnId="{EFF957FE-EF5A-4CD6-89C8-0D30420A9F6D}">
      <dgm:prSet/>
      <dgm:spPr/>
      <dgm:t>
        <a:bodyPr/>
        <a:lstStyle/>
        <a:p>
          <a:endParaRPr lang="en-US"/>
        </a:p>
      </dgm:t>
    </dgm:pt>
    <dgm:pt modelId="{41C06F17-E6B3-4BB4-8DB7-8FD9E4CFE1C4}" type="pres">
      <dgm:prSet presAssocID="{7CC8E4CF-EC81-457E-BC47-DFC05D6684BC}" presName="Name0" presStyleCnt="0">
        <dgm:presLayoutVars>
          <dgm:dir/>
          <dgm:resizeHandles val="exact"/>
        </dgm:presLayoutVars>
      </dgm:prSet>
      <dgm:spPr/>
    </dgm:pt>
    <dgm:pt modelId="{E52B52D6-3B91-409D-AAE9-2E24D286E3C1}" type="pres">
      <dgm:prSet presAssocID="{E35F595C-A15C-470F-8BB6-098933905985}" presName="node" presStyleLbl="node1" presStyleIdx="0" presStyleCnt="3">
        <dgm:presLayoutVars>
          <dgm:bulletEnabled val="1"/>
        </dgm:presLayoutVars>
      </dgm:prSet>
      <dgm:spPr/>
    </dgm:pt>
    <dgm:pt modelId="{E8FEBABF-1128-4362-A26B-F683C70ACB51}" type="pres">
      <dgm:prSet presAssocID="{DE7B6BAC-03F4-41BE-9B9A-AA232F54DF17}" presName="sibTrans" presStyleLbl="sibTrans2D1" presStyleIdx="0" presStyleCnt="2"/>
      <dgm:spPr/>
    </dgm:pt>
    <dgm:pt modelId="{11356074-6578-4A80-804E-D829BD0096C3}" type="pres">
      <dgm:prSet presAssocID="{DE7B6BAC-03F4-41BE-9B9A-AA232F54DF17}" presName="connectorText" presStyleLbl="sibTrans2D1" presStyleIdx="0" presStyleCnt="2"/>
      <dgm:spPr/>
    </dgm:pt>
    <dgm:pt modelId="{8BEA330D-F5AC-46EF-B45B-4E7D8A87ACC8}" type="pres">
      <dgm:prSet presAssocID="{02DFEAA5-4560-4E8B-A06C-80BF4B2FA388}" presName="node" presStyleLbl="node1" presStyleIdx="1" presStyleCnt="3">
        <dgm:presLayoutVars>
          <dgm:bulletEnabled val="1"/>
        </dgm:presLayoutVars>
      </dgm:prSet>
      <dgm:spPr/>
    </dgm:pt>
    <dgm:pt modelId="{A5A807A8-BD92-4EDB-A945-BE230B0BD71D}" type="pres">
      <dgm:prSet presAssocID="{1CB23890-F54E-4FF5-8020-65E59659A7FD}" presName="sibTrans" presStyleLbl="sibTrans2D1" presStyleIdx="1" presStyleCnt="2"/>
      <dgm:spPr/>
    </dgm:pt>
    <dgm:pt modelId="{A0F370E0-D050-406B-B6EF-CF60FB1E441C}" type="pres">
      <dgm:prSet presAssocID="{1CB23890-F54E-4FF5-8020-65E59659A7FD}" presName="connectorText" presStyleLbl="sibTrans2D1" presStyleIdx="1" presStyleCnt="2"/>
      <dgm:spPr/>
    </dgm:pt>
    <dgm:pt modelId="{FEF7135D-6CFB-403D-A0AA-42F548282411}" type="pres">
      <dgm:prSet presAssocID="{249B208C-3FE6-45B3-9269-0B2E15A315DB}" presName="node" presStyleLbl="node1" presStyleIdx="2" presStyleCnt="3">
        <dgm:presLayoutVars>
          <dgm:bulletEnabled val="1"/>
        </dgm:presLayoutVars>
      </dgm:prSet>
      <dgm:spPr/>
    </dgm:pt>
  </dgm:ptLst>
  <dgm:cxnLst>
    <dgm:cxn modelId="{A2767336-9C7C-4C6D-AFFF-CD44BE02FC7D}" type="presOf" srcId="{DE7B6BAC-03F4-41BE-9B9A-AA232F54DF17}" destId="{E8FEBABF-1128-4362-A26B-F683C70ACB51}" srcOrd="0" destOrd="0" presId="urn:microsoft.com/office/officeart/2005/8/layout/process1"/>
    <dgm:cxn modelId="{D53DDF47-A450-4268-A5A0-5419E4FA75DA}" srcId="{7CC8E4CF-EC81-457E-BC47-DFC05D6684BC}" destId="{E35F595C-A15C-470F-8BB6-098933905985}" srcOrd="0" destOrd="0" parTransId="{7542CFC7-0E5D-40BA-B1C1-1301DC86243A}" sibTransId="{DE7B6BAC-03F4-41BE-9B9A-AA232F54DF17}"/>
    <dgm:cxn modelId="{B032704D-9E65-4152-A065-C175DC81FF7B}" srcId="{7CC8E4CF-EC81-457E-BC47-DFC05D6684BC}" destId="{02DFEAA5-4560-4E8B-A06C-80BF4B2FA388}" srcOrd="1" destOrd="0" parTransId="{5C17269C-658B-4797-B12F-577F4423153D}" sibTransId="{1CB23890-F54E-4FF5-8020-65E59659A7FD}"/>
    <dgm:cxn modelId="{5D844A8E-E587-4BF0-AD4B-CC60DCD7CE46}" type="presOf" srcId="{1CB23890-F54E-4FF5-8020-65E59659A7FD}" destId="{A5A807A8-BD92-4EDB-A945-BE230B0BD71D}" srcOrd="0" destOrd="0" presId="urn:microsoft.com/office/officeart/2005/8/layout/process1"/>
    <dgm:cxn modelId="{5E94FCA5-F798-4EA0-91D2-652DBAC2086A}" type="presOf" srcId="{7CC8E4CF-EC81-457E-BC47-DFC05D6684BC}" destId="{41C06F17-E6B3-4BB4-8DB7-8FD9E4CFE1C4}" srcOrd="0" destOrd="0" presId="urn:microsoft.com/office/officeart/2005/8/layout/process1"/>
    <dgm:cxn modelId="{2D0EA9B6-8664-4478-8C05-E79A9A92E945}" type="presOf" srcId="{DE7B6BAC-03F4-41BE-9B9A-AA232F54DF17}" destId="{11356074-6578-4A80-804E-D829BD0096C3}" srcOrd="1" destOrd="0" presId="urn:microsoft.com/office/officeart/2005/8/layout/process1"/>
    <dgm:cxn modelId="{861ED7BB-1275-42CE-A31E-04F7D955D2F9}" type="presOf" srcId="{02DFEAA5-4560-4E8B-A06C-80BF4B2FA388}" destId="{8BEA330D-F5AC-46EF-B45B-4E7D8A87ACC8}" srcOrd="0" destOrd="0" presId="urn:microsoft.com/office/officeart/2005/8/layout/process1"/>
    <dgm:cxn modelId="{79294ACF-0A6E-4550-BD52-CB037F91CA4A}" type="presOf" srcId="{1CB23890-F54E-4FF5-8020-65E59659A7FD}" destId="{A0F370E0-D050-406B-B6EF-CF60FB1E441C}" srcOrd="1" destOrd="0" presId="urn:microsoft.com/office/officeart/2005/8/layout/process1"/>
    <dgm:cxn modelId="{BB9D7FD8-304B-4A91-BCB9-9198305E0472}" type="presOf" srcId="{249B208C-3FE6-45B3-9269-0B2E15A315DB}" destId="{FEF7135D-6CFB-403D-A0AA-42F548282411}" srcOrd="0" destOrd="0" presId="urn:microsoft.com/office/officeart/2005/8/layout/process1"/>
    <dgm:cxn modelId="{7DBF42E4-B702-4FFE-9D70-A0143FE46D4A}" type="presOf" srcId="{E35F595C-A15C-470F-8BB6-098933905985}" destId="{E52B52D6-3B91-409D-AAE9-2E24D286E3C1}" srcOrd="0" destOrd="0" presId="urn:microsoft.com/office/officeart/2005/8/layout/process1"/>
    <dgm:cxn modelId="{EFF957FE-EF5A-4CD6-89C8-0D30420A9F6D}" srcId="{7CC8E4CF-EC81-457E-BC47-DFC05D6684BC}" destId="{249B208C-3FE6-45B3-9269-0B2E15A315DB}" srcOrd="2" destOrd="0" parTransId="{3BEB1E6E-4C82-4387-97FF-7C96A2CB25D4}" sibTransId="{1A13A859-CDE4-493A-A26D-1BBB90953279}"/>
    <dgm:cxn modelId="{F0E67D46-146D-43B4-ADED-5058E51B9EE2}" type="presParOf" srcId="{41C06F17-E6B3-4BB4-8DB7-8FD9E4CFE1C4}" destId="{E52B52D6-3B91-409D-AAE9-2E24D286E3C1}" srcOrd="0" destOrd="0" presId="urn:microsoft.com/office/officeart/2005/8/layout/process1"/>
    <dgm:cxn modelId="{9CB1F9CE-452B-4D64-BE34-8837DE730C1C}" type="presParOf" srcId="{41C06F17-E6B3-4BB4-8DB7-8FD9E4CFE1C4}" destId="{E8FEBABF-1128-4362-A26B-F683C70ACB51}" srcOrd="1" destOrd="0" presId="urn:microsoft.com/office/officeart/2005/8/layout/process1"/>
    <dgm:cxn modelId="{1839103A-DE16-4902-8E7A-213130394738}" type="presParOf" srcId="{E8FEBABF-1128-4362-A26B-F683C70ACB51}" destId="{11356074-6578-4A80-804E-D829BD0096C3}" srcOrd="0" destOrd="0" presId="urn:microsoft.com/office/officeart/2005/8/layout/process1"/>
    <dgm:cxn modelId="{9D75DC15-5488-48A1-A6D8-38CB4A9BB28A}" type="presParOf" srcId="{41C06F17-E6B3-4BB4-8DB7-8FD9E4CFE1C4}" destId="{8BEA330D-F5AC-46EF-B45B-4E7D8A87ACC8}" srcOrd="2" destOrd="0" presId="urn:microsoft.com/office/officeart/2005/8/layout/process1"/>
    <dgm:cxn modelId="{A412FDE0-D4B9-48D8-9A1B-A995C6A1426A}" type="presParOf" srcId="{41C06F17-E6B3-4BB4-8DB7-8FD9E4CFE1C4}" destId="{A5A807A8-BD92-4EDB-A945-BE230B0BD71D}" srcOrd="3" destOrd="0" presId="urn:microsoft.com/office/officeart/2005/8/layout/process1"/>
    <dgm:cxn modelId="{423EBB0E-E9E0-4E92-B469-B62DF1153412}" type="presParOf" srcId="{A5A807A8-BD92-4EDB-A945-BE230B0BD71D}" destId="{A0F370E0-D050-406B-B6EF-CF60FB1E441C}" srcOrd="0" destOrd="0" presId="urn:microsoft.com/office/officeart/2005/8/layout/process1"/>
    <dgm:cxn modelId="{61B52615-B650-4196-980B-DB9DBA37C6F6}" type="presParOf" srcId="{41C06F17-E6B3-4BB4-8DB7-8FD9E4CFE1C4}" destId="{FEF7135D-6CFB-403D-A0AA-42F54828241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7DA0FF-AB9D-4073-AAF4-D2CC45848D53}" type="doc">
      <dgm:prSet loTypeId="urn:microsoft.com/office/officeart/2005/8/layout/process1" loCatId="process" qsTypeId="urn:microsoft.com/office/officeart/2005/8/quickstyle/simple5" qsCatId="simple" csTypeId="urn:microsoft.com/office/officeart/2005/8/colors/accent1_2" csCatId="accent1" phldr="1"/>
      <dgm:spPr/>
    </dgm:pt>
    <dgm:pt modelId="{30E84540-A6BE-40DA-9A80-2D52CACC9A87}">
      <dgm:prSet phldrT="[Text]"/>
      <dgm:spPr/>
      <dgm:t>
        <a:bodyPr/>
        <a:lstStyle/>
        <a:p>
          <a:r>
            <a:rPr lang="en-US" dirty="0"/>
            <a:t>Split the data frame into two, categorical and non categorical</a:t>
          </a:r>
        </a:p>
      </dgm:t>
    </dgm:pt>
    <dgm:pt modelId="{31070745-4873-4B16-9AA4-7A4B8FB8E54E}" type="parTrans" cxnId="{B89B973E-3D11-492D-BE03-17BEB7764510}">
      <dgm:prSet/>
      <dgm:spPr/>
      <dgm:t>
        <a:bodyPr/>
        <a:lstStyle/>
        <a:p>
          <a:endParaRPr lang="en-US"/>
        </a:p>
      </dgm:t>
    </dgm:pt>
    <dgm:pt modelId="{9B046E32-6852-4609-B002-CB6864F61314}" type="sibTrans" cxnId="{B89B973E-3D11-492D-BE03-17BEB7764510}">
      <dgm:prSet/>
      <dgm:spPr/>
      <dgm:t>
        <a:bodyPr/>
        <a:lstStyle/>
        <a:p>
          <a:endParaRPr lang="en-US"/>
        </a:p>
      </dgm:t>
    </dgm:pt>
    <dgm:pt modelId="{A3D19729-E5EC-44F9-96C4-1773CB5C85AC}">
      <dgm:prSet phldrT="[Text]"/>
      <dgm:spPr/>
      <dgm:t>
        <a:bodyPr/>
        <a:lstStyle/>
        <a:p>
          <a:r>
            <a:rPr lang="en-US" dirty="0"/>
            <a:t>Use </a:t>
          </a:r>
          <a:r>
            <a:rPr lang="en-US" dirty="0" err="1"/>
            <a:t>MinMax</a:t>
          </a:r>
          <a:r>
            <a:rPr lang="en-US" dirty="0"/>
            <a:t> standardization on the data frame with non categorical columns</a:t>
          </a:r>
        </a:p>
      </dgm:t>
    </dgm:pt>
    <dgm:pt modelId="{DE2BCA19-8B51-4DA4-9CC2-919685A18E44}" type="parTrans" cxnId="{09C699F9-DFC0-472E-8B04-3781C28906FA}">
      <dgm:prSet/>
      <dgm:spPr/>
      <dgm:t>
        <a:bodyPr/>
        <a:lstStyle/>
        <a:p>
          <a:endParaRPr lang="en-US"/>
        </a:p>
      </dgm:t>
    </dgm:pt>
    <dgm:pt modelId="{639CA6B8-AB5C-4B38-82CB-F5B0BC1D6A2A}" type="sibTrans" cxnId="{09C699F9-DFC0-472E-8B04-3781C28906FA}">
      <dgm:prSet/>
      <dgm:spPr/>
      <dgm:t>
        <a:bodyPr/>
        <a:lstStyle/>
        <a:p>
          <a:endParaRPr lang="en-US"/>
        </a:p>
      </dgm:t>
    </dgm:pt>
    <dgm:pt modelId="{BD5FE86C-6FE8-4C89-B100-924DFF14E66B}">
      <dgm:prSet phldrT="[Text]"/>
      <dgm:spPr/>
      <dgm:t>
        <a:bodyPr/>
        <a:lstStyle/>
        <a:p>
          <a:r>
            <a:rPr lang="en-US" dirty="0"/>
            <a:t>Join the normalized data frame with non-categorical columns with the data frame with categorical columns</a:t>
          </a:r>
        </a:p>
      </dgm:t>
    </dgm:pt>
    <dgm:pt modelId="{2C788B69-473A-4401-BF4D-37B434DA7700}" type="parTrans" cxnId="{91D28BA4-5467-4261-85F7-15A57E2A672B}">
      <dgm:prSet/>
      <dgm:spPr/>
      <dgm:t>
        <a:bodyPr/>
        <a:lstStyle/>
        <a:p>
          <a:endParaRPr lang="en-US"/>
        </a:p>
      </dgm:t>
    </dgm:pt>
    <dgm:pt modelId="{04FE3D2D-5730-4D87-9EBD-1BDF4B651522}" type="sibTrans" cxnId="{91D28BA4-5467-4261-85F7-15A57E2A672B}">
      <dgm:prSet/>
      <dgm:spPr/>
      <dgm:t>
        <a:bodyPr/>
        <a:lstStyle/>
        <a:p>
          <a:endParaRPr lang="en-US"/>
        </a:p>
      </dgm:t>
    </dgm:pt>
    <dgm:pt modelId="{375617B4-3DCA-4A21-AB88-6140AFA03C4D}" type="pres">
      <dgm:prSet presAssocID="{987DA0FF-AB9D-4073-AAF4-D2CC45848D53}" presName="Name0" presStyleCnt="0">
        <dgm:presLayoutVars>
          <dgm:dir/>
          <dgm:resizeHandles val="exact"/>
        </dgm:presLayoutVars>
      </dgm:prSet>
      <dgm:spPr/>
    </dgm:pt>
    <dgm:pt modelId="{7DD8D956-D6D4-4238-AB21-F40277E07742}" type="pres">
      <dgm:prSet presAssocID="{30E84540-A6BE-40DA-9A80-2D52CACC9A87}" presName="node" presStyleLbl="node1" presStyleIdx="0" presStyleCnt="3">
        <dgm:presLayoutVars>
          <dgm:bulletEnabled val="1"/>
        </dgm:presLayoutVars>
      </dgm:prSet>
      <dgm:spPr/>
    </dgm:pt>
    <dgm:pt modelId="{4994C3E4-B70E-4E89-9B30-F67A75E7715B}" type="pres">
      <dgm:prSet presAssocID="{9B046E32-6852-4609-B002-CB6864F61314}" presName="sibTrans" presStyleLbl="sibTrans2D1" presStyleIdx="0" presStyleCnt="2"/>
      <dgm:spPr/>
    </dgm:pt>
    <dgm:pt modelId="{C3BFBEEA-15F8-45AF-BA29-7B080B0313D0}" type="pres">
      <dgm:prSet presAssocID="{9B046E32-6852-4609-B002-CB6864F61314}" presName="connectorText" presStyleLbl="sibTrans2D1" presStyleIdx="0" presStyleCnt="2"/>
      <dgm:spPr/>
    </dgm:pt>
    <dgm:pt modelId="{B87B943F-E116-449D-9544-65A02A29D712}" type="pres">
      <dgm:prSet presAssocID="{A3D19729-E5EC-44F9-96C4-1773CB5C85AC}" presName="node" presStyleLbl="node1" presStyleIdx="1" presStyleCnt="3">
        <dgm:presLayoutVars>
          <dgm:bulletEnabled val="1"/>
        </dgm:presLayoutVars>
      </dgm:prSet>
      <dgm:spPr/>
    </dgm:pt>
    <dgm:pt modelId="{217B6003-9FB4-44AF-AFD7-08A5EC7AF8A4}" type="pres">
      <dgm:prSet presAssocID="{639CA6B8-AB5C-4B38-82CB-F5B0BC1D6A2A}" presName="sibTrans" presStyleLbl="sibTrans2D1" presStyleIdx="1" presStyleCnt="2"/>
      <dgm:spPr/>
    </dgm:pt>
    <dgm:pt modelId="{E0ECD9EF-D3A1-45B5-8BC6-764581328038}" type="pres">
      <dgm:prSet presAssocID="{639CA6B8-AB5C-4B38-82CB-F5B0BC1D6A2A}" presName="connectorText" presStyleLbl="sibTrans2D1" presStyleIdx="1" presStyleCnt="2"/>
      <dgm:spPr/>
    </dgm:pt>
    <dgm:pt modelId="{F5A0874E-37ED-42E7-8B55-6FC18491E4F1}" type="pres">
      <dgm:prSet presAssocID="{BD5FE86C-6FE8-4C89-B100-924DFF14E66B}" presName="node" presStyleLbl="node1" presStyleIdx="2" presStyleCnt="3">
        <dgm:presLayoutVars>
          <dgm:bulletEnabled val="1"/>
        </dgm:presLayoutVars>
      </dgm:prSet>
      <dgm:spPr/>
    </dgm:pt>
  </dgm:ptLst>
  <dgm:cxnLst>
    <dgm:cxn modelId="{410C3231-758E-4A2A-83F6-18959C3D3372}" type="presOf" srcId="{639CA6B8-AB5C-4B38-82CB-F5B0BC1D6A2A}" destId="{217B6003-9FB4-44AF-AFD7-08A5EC7AF8A4}" srcOrd="0" destOrd="0" presId="urn:microsoft.com/office/officeart/2005/8/layout/process1"/>
    <dgm:cxn modelId="{7491FC3A-BA5E-4348-BF9B-B98DCFDCEE4C}" type="presOf" srcId="{9B046E32-6852-4609-B002-CB6864F61314}" destId="{C3BFBEEA-15F8-45AF-BA29-7B080B0313D0}" srcOrd="1" destOrd="0" presId="urn:microsoft.com/office/officeart/2005/8/layout/process1"/>
    <dgm:cxn modelId="{B89B973E-3D11-492D-BE03-17BEB7764510}" srcId="{987DA0FF-AB9D-4073-AAF4-D2CC45848D53}" destId="{30E84540-A6BE-40DA-9A80-2D52CACC9A87}" srcOrd="0" destOrd="0" parTransId="{31070745-4873-4B16-9AA4-7A4B8FB8E54E}" sibTransId="{9B046E32-6852-4609-B002-CB6864F61314}"/>
    <dgm:cxn modelId="{57625D82-7E4E-432F-98C5-4768369E1F4A}" type="presOf" srcId="{987DA0FF-AB9D-4073-AAF4-D2CC45848D53}" destId="{375617B4-3DCA-4A21-AB88-6140AFA03C4D}" srcOrd="0" destOrd="0" presId="urn:microsoft.com/office/officeart/2005/8/layout/process1"/>
    <dgm:cxn modelId="{695CA184-4397-4F9F-8A57-EFEE2CCEF297}" type="presOf" srcId="{9B046E32-6852-4609-B002-CB6864F61314}" destId="{4994C3E4-B70E-4E89-9B30-F67A75E7715B}" srcOrd="0" destOrd="0" presId="urn:microsoft.com/office/officeart/2005/8/layout/process1"/>
    <dgm:cxn modelId="{FC973399-AD3B-44A7-9F3B-EF4E631807EE}" type="presOf" srcId="{A3D19729-E5EC-44F9-96C4-1773CB5C85AC}" destId="{B87B943F-E116-449D-9544-65A02A29D712}" srcOrd="0" destOrd="0" presId="urn:microsoft.com/office/officeart/2005/8/layout/process1"/>
    <dgm:cxn modelId="{91D28BA4-5467-4261-85F7-15A57E2A672B}" srcId="{987DA0FF-AB9D-4073-AAF4-D2CC45848D53}" destId="{BD5FE86C-6FE8-4C89-B100-924DFF14E66B}" srcOrd="2" destOrd="0" parTransId="{2C788B69-473A-4401-BF4D-37B434DA7700}" sibTransId="{04FE3D2D-5730-4D87-9EBD-1BDF4B651522}"/>
    <dgm:cxn modelId="{D1F233AA-39CA-4509-A5EF-24022AF7C712}" type="presOf" srcId="{BD5FE86C-6FE8-4C89-B100-924DFF14E66B}" destId="{F5A0874E-37ED-42E7-8B55-6FC18491E4F1}" srcOrd="0" destOrd="0" presId="urn:microsoft.com/office/officeart/2005/8/layout/process1"/>
    <dgm:cxn modelId="{B31AFEC4-79FA-4959-8E90-4494A9C2F163}" type="presOf" srcId="{30E84540-A6BE-40DA-9A80-2D52CACC9A87}" destId="{7DD8D956-D6D4-4238-AB21-F40277E07742}" srcOrd="0" destOrd="0" presId="urn:microsoft.com/office/officeart/2005/8/layout/process1"/>
    <dgm:cxn modelId="{AE1129DD-0D58-4E69-93BA-573816C0BCF7}" type="presOf" srcId="{639CA6B8-AB5C-4B38-82CB-F5B0BC1D6A2A}" destId="{E0ECD9EF-D3A1-45B5-8BC6-764581328038}" srcOrd="1" destOrd="0" presId="urn:microsoft.com/office/officeart/2005/8/layout/process1"/>
    <dgm:cxn modelId="{09C699F9-DFC0-472E-8B04-3781C28906FA}" srcId="{987DA0FF-AB9D-4073-AAF4-D2CC45848D53}" destId="{A3D19729-E5EC-44F9-96C4-1773CB5C85AC}" srcOrd="1" destOrd="0" parTransId="{DE2BCA19-8B51-4DA4-9CC2-919685A18E44}" sibTransId="{639CA6B8-AB5C-4B38-82CB-F5B0BC1D6A2A}"/>
    <dgm:cxn modelId="{8B57E042-4872-41D9-991D-6E33538EC0CE}" type="presParOf" srcId="{375617B4-3DCA-4A21-AB88-6140AFA03C4D}" destId="{7DD8D956-D6D4-4238-AB21-F40277E07742}" srcOrd="0" destOrd="0" presId="urn:microsoft.com/office/officeart/2005/8/layout/process1"/>
    <dgm:cxn modelId="{37645DDA-855C-4A99-A7F9-5E97D331FA15}" type="presParOf" srcId="{375617B4-3DCA-4A21-AB88-6140AFA03C4D}" destId="{4994C3E4-B70E-4E89-9B30-F67A75E7715B}" srcOrd="1" destOrd="0" presId="urn:microsoft.com/office/officeart/2005/8/layout/process1"/>
    <dgm:cxn modelId="{E0F186AE-3955-4D5A-9FC8-29B34842BBB9}" type="presParOf" srcId="{4994C3E4-B70E-4E89-9B30-F67A75E7715B}" destId="{C3BFBEEA-15F8-45AF-BA29-7B080B0313D0}" srcOrd="0" destOrd="0" presId="urn:microsoft.com/office/officeart/2005/8/layout/process1"/>
    <dgm:cxn modelId="{1800E379-7DAE-456A-84B8-A5FAF27CC3DF}" type="presParOf" srcId="{375617B4-3DCA-4A21-AB88-6140AFA03C4D}" destId="{B87B943F-E116-449D-9544-65A02A29D712}" srcOrd="2" destOrd="0" presId="urn:microsoft.com/office/officeart/2005/8/layout/process1"/>
    <dgm:cxn modelId="{6E04F7FF-A0A1-404C-B84E-0873B6142514}" type="presParOf" srcId="{375617B4-3DCA-4A21-AB88-6140AFA03C4D}" destId="{217B6003-9FB4-44AF-AFD7-08A5EC7AF8A4}" srcOrd="3" destOrd="0" presId="urn:microsoft.com/office/officeart/2005/8/layout/process1"/>
    <dgm:cxn modelId="{124814EE-1F60-46E7-97FE-5D3EC93C3501}" type="presParOf" srcId="{217B6003-9FB4-44AF-AFD7-08A5EC7AF8A4}" destId="{E0ECD9EF-D3A1-45B5-8BC6-764581328038}" srcOrd="0" destOrd="0" presId="urn:microsoft.com/office/officeart/2005/8/layout/process1"/>
    <dgm:cxn modelId="{82BE4531-86D4-479F-9282-8203FCE4DD48}" type="presParOf" srcId="{375617B4-3DCA-4A21-AB88-6140AFA03C4D}" destId="{F5A0874E-37ED-42E7-8B55-6FC18491E4F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7DA0FF-AB9D-4073-AAF4-D2CC45848D53}" type="doc">
      <dgm:prSet loTypeId="urn:microsoft.com/office/officeart/2005/8/layout/process1" loCatId="process" qsTypeId="urn:microsoft.com/office/officeart/2005/8/quickstyle/simple5" qsCatId="simple" csTypeId="urn:microsoft.com/office/officeart/2005/8/colors/accent1_2" csCatId="accent1" phldr="1"/>
      <dgm:spPr/>
    </dgm:pt>
    <dgm:pt modelId="{30E84540-A6BE-40DA-9A80-2D52CACC9A87}">
      <dgm:prSet phldrT="[Text]"/>
      <dgm:spPr/>
      <dgm:t>
        <a:bodyPr/>
        <a:lstStyle/>
        <a:p>
          <a:r>
            <a:rPr lang="en-IN" b="0" i="0" dirty="0"/>
            <a:t>Use chi square from </a:t>
          </a:r>
          <a:r>
            <a:rPr lang="en-IN" b="0" i="0" dirty="0" err="1"/>
            <a:t>sklearn.feature_selection</a:t>
          </a:r>
          <a:r>
            <a:rPr lang="en-IN" b="0" i="0" dirty="0"/>
            <a:t> for selecting </a:t>
          </a:r>
          <a:r>
            <a:rPr lang="en-IN" b="0" i="0" dirty="0" err="1"/>
            <a:t>catagorical</a:t>
          </a:r>
          <a:r>
            <a:rPr lang="en-IN" b="0" i="0" dirty="0"/>
            <a:t> features that show association with the target variable</a:t>
          </a:r>
          <a:endParaRPr lang="en-US" b="0" dirty="0"/>
        </a:p>
      </dgm:t>
    </dgm:pt>
    <dgm:pt modelId="{31070745-4873-4B16-9AA4-7A4B8FB8E54E}" type="parTrans" cxnId="{B89B973E-3D11-492D-BE03-17BEB7764510}">
      <dgm:prSet/>
      <dgm:spPr/>
      <dgm:t>
        <a:bodyPr/>
        <a:lstStyle/>
        <a:p>
          <a:endParaRPr lang="en-US"/>
        </a:p>
      </dgm:t>
    </dgm:pt>
    <dgm:pt modelId="{9B046E32-6852-4609-B002-CB6864F61314}" type="sibTrans" cxnId="{B89B973E-3D11-492D-BE03-17BEB7764510}">
      <dgm:prSet/>
      <dgm:spPr/>
      <dgm:t>
        <a:bodyPr/>
        <a:lstStyle/>
        <a:p>
          <a:endParaRPr lang="en-US"/>
        </a:p>
      </dgm:t>
    </dgm:pt>
    <dgm:pt modelId="{A3D19729-E5EC-44F9-96C4-1773CB5C85AC}">
      <dgm:prSet phldrT="[Text]"/>
      <dgm:spPr/>
      <dgm:t>
        <a:bodyPr/>
        <a:lstStyle/>
        <a:p>
          <a:r>
            <a:rPr lang="en-IN" b="0" i="0" dirty="0"/>
            <a:t>Using </a:t>
          </a:r>
          <a:r>
            <a:rPr lang="en-IN" b="0" i="0" dirty="0" err="1"/>
            <a:t>SelectKBest</a:t>
          </a:r>
          <a:r>
            <a:rPr lang="en-IN" b="0" i="0" dirty="0"/>
            <a:t> and </a:t>
          </a:r>
          <a:r>
            <a:rPr lang="en-IN" b="0" i="0" dirty="0" err="1"/>
            <a:t>f_class</a:t>
          </a:r>
          <a:r>
            <a:rPr lang="en-IN" b="0" i="0" dirty="0"/>
            <a:t> if from </a:t>
          </a:r>
          <a:r>
            <a:rPr lang="en-IN" b="0" i="0" dirty="0" err="1"/>
            <a:t>sklearn.feature_selection</a:t>
          </a:r>
          <a:r>
            <a:rPr lang="en-IN" b="0" i="0" dirty="0"/>
            <a:t> select features with high score from the non-categorical features</a:t>
          </a:r>
          <a:endParaRPr lang="en-US" dirty="0"/>
        </a:p>
      </dgm:t>
    </dgm:pt>
    <dgm:pt modelId="{DE2BCA19-8B51-4DA4-9CC2-919685A18E44}" type="parTrans" cxnId="{09C699F9-DFC0-472E-8B04-3781C28906FA}">
      <dgm:prSet/>
      <dgm:spPr/>
      <dgm:t>
        <a:bodyPr/>
        <a:lstStyle/>
        <a:p>
          <a:endParaRPr lang="en-US"/>
        </a:p>
      </dgm:t>
    </dgm:pt>
    <dgm:pt modelId="{639CA6B8-AB5C-4B38-82CB-F5B0BC1D6A2A}" type="sibTrans" cxnId="{09C699F9-DFC0-472E-8B04-3781C28906FA}">
      <dgm:prSet/>
      <dgm:spPr/>
      <dgm:t>
        <a:bodyPr/>
        <a:lstStyle/>
        <a:p>
          <a:endParaRPr lang="en-US"/>
        </a:p>
      </dgm:t>
    </dgm:pt>
    <dgm:pt modelId="{BD5FE86C-6FE8-4C89-B100-924DFF14E66B}">
      <dgm:prSet phldrT="[Text]"/>
      <dgm:spPr/>
      <dgm:t>
        <a:bodyPr/>
        <a:lstStyle/>
        <a:p>
          <a:r>
            <a:rPr lang="en-US" dirty="0"/>
            <a:t>X = Data[selected features from the last two steps]</a:t>
          </a:r>
        </a:p>
        <a:p>
          <a:r>
            <a:rPr lang="en-US" dirty="0"/>
            <a:t>Y=Lethal outcome</a:t>
          </a:r>
        </a:p>
      </dgm:t>
    </dgm:pt>
    <dgm:pt modelId="{2C788B69-473A-4401-BF4D-37B434DA7700}" type="parTrans" cxnId="{91D28BA4-5467-4261-85F7-15A57E2A672B}">
      <dgm:prSet/>
      <dgm:spPr/>
      <dgm:t>
        <a:bodyPr/>
        <a:lstStyle/>
        <a:p>
          <a:endParaRPr lang="en-US"/>
        </a:p>
      </dgm:t>
    </dgm:pt>
    <dgm:pt modelId="{04FE3D2D-5730-4D87-9EBD-1BDF4B651522}" type="sibTrans" cxnId="{91D28BA4-5467-4261-85F7-15A57E2A672B}">
      <dgm:prSet/>
      <dgm:spPr/>
      <dgm:t>
        <a:bodyPr/>
        <a:lstStyle/>
        <a:p>
          <a:endParaRPr lang="en-US"/>
        </a:p>
      </dgm:t>
    </dgm:pt>
    <dgm:pt modelId="{375617B4-3DCA-4A21-AB88-6140AFA03C4D}" type="pres">
      <dgm:prSet presAssocID="{987DA0FF-AB9D-4073-AAF4-D2CC45848D53}" presName="Name0" presStyleCnt="0">
        <dgm:presLayoutVars>
          <dgm:dir/>
          <dgm:resizeHandles val="exact"/>
        </dgm:presLayoutVars>
      </dgm:prSet>
      <dgm:spPr/>
    </dgm:pt>
    <dgm:pt modelId="{7DD8D956-D6D4-4238-AB21-F40277E07742}" type="pres">
      <dgm:prSet presAssocID="{30E84540-A6BE-40DA-9A80-2D52CACC9A87}" presName="node" presStyleLbl="node1" presStyleIdx="0" presStyleCnt="3">
        <dgm:presLayoutVars>
          <dgm:bulletEnabled val="1"/>
        </dgm:presLayoutVars>
      </dgm:prSet>
      <dgm:spPr/>
    </dgm:pt>
    <dgm:pt modelId="{4994C3E4-B70E-4E89-9B30-F67A75E7715B}" type="pres">
      <dgm:prSet presAssocID="{9B046E32-6852-4609-B002-CB6864F61314}" presName="sibTrans" presStyleLbl="sibTrans2D1" presStyleIdx="0" presStyleCnt="2"/>
      <dgm:spPr/>
    </dgm:pt>
    <dgm:pt modelId="{C3BFBEEA-15F8-45AF-BA29-7B080B0313D0}" type="pres">
      <dgm:prSet presAssocID="{9B046E32-6852-4609-B002-CB6864F61314}" presName="connectorText" presStyleLbl="sibTrans2D1" presStyleIdx="0" presStyleCnt="2"/>
      <dgm:spPr/>
    </dgm:pt>
    <dgm:pt modelId="{B87B943F-E116-449D-9544-65A02A29D712}" type="pres">
      <dgm:prSet presAssocID="{A3D19729-E5EC-44F9-96C4-1773CB5C85AC}" presName="node" presStyleLbl="node1" presStyleIdx="1" presStyleCnt="3">
        <dgm:presLayoutVars>
          <dgm:bulletEnabled val="1"/>
        </dgm:presLayoutVars>
      </dgm:prSet>
      <dgm:spPr/>
    </dgm:pt>
    <dgm:pt modelId="{217B6003-9FB4-44AF-AFD7-08A5EC7AF8A4}" type="pres">
      <dgm:prSet presAssocID="{639CA6B8-AB5C-4B38-82CB-F5B0BC1D6A2A}" presName="sibTrans" presStyleLbl="sibTrans2D1" presStyleIdx="1" presStyleCnt="2"/>
      <dgm:spPr/>
    </dgm:pt>
    <dgm:pt modelId="{E0ECD9EF-D3A1-45B5-8BC6-764581328038}" type="pres">
      <dgm:prSet presAssocID="{639CA6B8-AB5C-4B38-82CB-F5B0BC1D6A2A}" presName="connectorText" presStyleLbl="sibTrans2D1" presStyleIdx="1" presStyleCnt="2"/>
      <dgm:spPr/>
    </dgm:pt>
    <dgm:pt modelId="{F5A0874E-37ED-42E7-8B55-6FC18491E4F1}" type="pres">
      <dgm:prSet presAssocID="{BD5FE86C-6FE8-4C89-B100-924DFF14E66B}" presName="node" presStyleLbl="node1" presStyleIdx="2" presStyleCnt="3">
        <dgm:presLayoutVars>
          <dgm:bulletEnabled val="1"/>
        </dgm:presLayoutVars>
      </dgm:prSet>
      <dgm:spPr/>
    </dgm:pt>
  </dgm:ptLst>
  <dgm:cxnLst>
    <dgm:cxn modelId="{410C3231-758E-4A2A-83F6-18959C3D3372}" type="presOf" srcId="{639CA6B8-AB5C-4B38-82CB-F5B0BC1D6A2A}" destId="{217B6003-9FB4-44AF-AFD7-08A5EC7AF8A4}" srcOrd="0" destOrd="0" presId="urn:microsoft.com/office/officeart/2005/8/layout/process1"/>
    <dgm:cxn modelId="{7491FC3A-BA5E-4348-BF9B-B98DCFDCEE4C}" type="presOf" srcId="{9B046E32-6852-4609-B002-CB6864F61314}" destId="{C3BFBEEA-15F8-45AF-BA29-7B080B0313D0}" srcOrd="1" destOrd="0" presId="urn:microsoft.com/office/officeart/2005/8/layout/process1"/>
    <dgm:cxn modelId="{B89B973E-3D11-492D-BE03-17BEB7764510}" srcId="{987DA0FF-AB9D-4073-AAF4-D2CC45848D53}" destId="{30E84540-A6BE-40DA-9A80-2D52CACC9A87}" srcOrd="0" destOrd="0" parTransId="{31070745-4873-4B16-9AA4-7A4B8FB8E54E}" sibTransId="{9B046E32-6852-4609-B002-CB6864F61314}"/>
    <dgm:cxn modelId="{57625D82-7E4E-432F-98C5-4768369E1F4A}" type="presOf" srcId="{987DA0FF-AB9D-4073-AAF4-D2CC45848D53}" destId="{375617B4-3DCA-4A21-AB88-6140AFA03C4D}" srcOrd="0" destOrd="0" presId="urn:microsoft.com/office/officeart/2005/8/layout/process1"/>
    <dgm:cxn modelId="{695CA184-4397-4F9F-8A57-EFEE2CCEF297}" type="presOf" srcId="{9B046E32-6852-4609-B002-CB6864F61314}" destId="{4994C3E4-B70E-4E89-9B30-F67A75E7715B}" srcOrd="0" destOrd="0" presId="urn:microsoft.com/office/officeart/2005/8/layout/process1"/>
    <dgm:cxn modelId="{FC973399-AD3B-44A7-9F3B-EF4E631807EE}" type="presOf" srcId="{A3D19729-E5EC-44F9-96C4-1773CB5C85AC}" destId="{B87B943F-E116-449D-9544-65A02A29D712}" srcOrd="0" destOrd="0" presId="urn:microsoft.com/office/officeart/2005/8/layout/process1"/>
    <dgm:cxn modelId="{91D28BA4-5467-4261-85F7-15A57E2A672B}" srcId="{987DA0FF-AB9D-4073-AAF4-D2CC45848D53}" destId="{BD5FE86C-6FE8-4C89-B100-924DFF14E66B}" srcOrd="2" destOrd="0" parTransId="{2C788B69-473A-4401-BF4D-37B434DA7700}" sibTransId="{04FE3D2D-5730-4D87-9EBD-1BDF4B651522}"/>
    <dgm:cxn modelId="{D1F233AA-39CA-4509-A5EF-24022AF7C712}" type="presOf" srcId="{BD5FE86C-6FE8-4C89-B100-924DFF14E66B}" destId="{F5A0874E-37ED-42E7-8B55-6FC18491E4F1}" srcOrd="0" destOrd="0" presId="urn:microsoft.com/office/officeart/2005/8/layout/process1"/>
    <dgm:cxn modelId="{B31AFEC4-79FA-4959-8E90-4494A9C2F163}" type="presOf" srcId="{30E84540-A6BE-40DA-9A80-2D52CACC9A87}" destId="{7DD8D956-D6D4-4238-AB21-F40277E07742}" srcOrd="0" destOrd="0" presId="urn:microsoft.com/office/officeart/2005/8/layout/process1"/>
    <dgm:cxn modelId="{AE1129DD-0D58-4E69-93BA-573816C0BCF7}" type="presOf" srcId="{639CA6B8-AB5C-4B38-82CB-F5B0BC1D6A2A}" destId="{E0ECD9EF-D3A1-45B5-8BC6-764581328038}" srcOrd="1" destOrd="0" presId="urn:microsoft.com/office/officeart/2005/8/layout/process1"/>
    <dgm:cxn modelId="{09C699F9-DFC0-472E-8B04-3781C28906FA}" srcId="{987DA0FF-AB9D-4073-AAF4-D2CC45848D53}" destId="{A3D19729-E5EC-44F9-96C4-1773CB5C85AC}" srcOrd="1" destOrd="0" parTransId="{DE2BCA19-8B51-4DA4-9CC2-919685A18E44}" sibTransId="{639CA6B8-AB5C-4B38-82CB-F5B0BC1D6A2A}"/>
    <dgm:cxn modelId="{8B57E042-4872-41D9-991D-6E33538EC0CE}" type="presParOf" srcId="{375617B4-3DCA-4A21-AB88-6140AFA03C4D}" destId="{7DD8D956-D6D4-4238-AB21-F40277E07742}" srcOrd="0" destOrd="0" presId="urn:microsoft.com/office/officeart/2005/8/layout/process1"/>
    <dgm:cxn modelId="{37645DDA-855C-4A99-A7F9-5E97D331FA15}" type="presParOf" srcId="{375617B4-3DCA-4A21-AB88-6140AFA03C4D}" destId="{4994C3E4-B70E-4E89-9B30-F67A75E7715B}" srcOrd="1" destOrd="0" presId="urn:microsoft.com/office/officeart/2005/8/layout/process1"/>
    <dgm:cxn modelId="{E0F186AE-3955-4D5A-9FC8-29B34842BBB9}" type="presParOf" srcId="{4994C3E4-B70E-4E89-9B30-F67A75E7715B}" destId="{C3BFBEEA-15F8-45AF-BA29-7B080B0313D0}" srcOrd="0" destOrd="0" presId="urn:microsoft.com/office/officeart/2005/8/layout/process1"/>
    <dgm:cxn modelId="{1800E379-7DAE-456A-84B8-A5FAF27CC3DF}" type="presParOf" srcId="{375617B4-3DCA-4A21-AB88-6140AFA03C4D}" destId="{B87B943F-E116-449D-9544-65A02A29D712}" srcOrd="2" destOrd="0" presId="urn:microsoft.com/office/officeart/2005/8/layout/process1"/>
    <dgm:cxn modelId="{6E04F7FF-A0A1-404C-B84E-0873B6142514}" type="presParOf" srcId="{375617B4-3DCA-4A21-AB88-6140AFA03C4D}" destId="{217B6003-9FB4-44AF-AFD7-08A5EC7AF8A4}" srcOrd="3" destOrd="0" presId="urn:microsoft.com/office/officeart/2005/8/layout/process1"/>
    <dgm:cxn modelId="{124814EE-1F60-46E7-97FE-5D3EC93C3501}" type="presParOf" srcId="{217B6003-9FB4-44AF-AFD7-08A5EC7AF8A4}" destId="{E0ECD9EF-D3A1-45B5-8BC6-764581328038}" srcOrd="0" destOrd="0" presId="urn:microsoft.com/office/officeart/2005/8/layout/process1"/>
    <dgm:cxn modelId="{82BE4531-86D4-479F-9282-8203FCE4DD48}" type="presParOf" srcId="{375617B4-3DCA-4A21-AB88-6140AFA03C4D}" destId="{F5A0874E-37ED-42E7-8B55-6FC18491E4F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EC1702-577A-425E-AAC0-662F458A0138}" type="doc">
      <dgm:prSet loTypeId="urn:diagrams.loki3.com/VaryingWidthList" loCatId="list" qsTypeId="urn:microsoft.com/office/officeart/2005/8/quickstyle/simple1" qsCatId="simple" csTypeId="urn:microsoft.com/office/officeart/2005/8/colors/accent1_2" csCatId="accent1" phldr="1"/>
      <dgm:spPr/>
    </dgm:pt>
    <dgm:pt modelId="{B6E39F86-F2AD-4800-A7AD-FDB0DC6D847A}">
      <dgm:prSet phldrT="[Text]" custT="1"/>
      <dgm:spPr/>
      <dgm:t>
        <a:bodyPr/>
        <a:lstStyle/>
        <a:p>
          <a:r>
            <a:rPr lang="en-US" sz="1800" dirty="0"/>
            <a:t>Split the data into training and test dataset</a:t>
          </a:r>
        </a:p>
        <a:p>
          <a:r>
            <a:rPr lang="en-IN" sz="1400" dirty="0">
              <a:solidFill>
                <a:srgbClr val="FFFF00"/>
              </a:solidFill>
            </a:rPr>
            <a:t>x_train1, </a:t>
          </a:r>
          <a:r>
            <a:rPr lang="en-IN" sz="1400" dirty="0" err="1">
              <a:solidFill>
                <a:srgbClr val="FFFF00"/>
              </a:solidFill>
            </a:rPr>
            <a:t>x_test</a:t>
          </a:r>
          <a:r>
            <a:rPr lang="en-IN" sz="1400" dirty="0">
              <a:solidFill>
                <a:srgbClr val="FFFF00"/>
              </a:solidFill>
            </a:rPr>
            <a:t>, y_train1, </a:t>
          </a:r>
          <a:r>
            <a:rPr lang="en-IN" sz="1400" dirty="0" err="1">
              <a:solidFill>
                <a:srgbClr val="FFFF00"/>
              </a:solidFill>
            </a:rPr>
            <a:t>y_test</a:t>
          </a:r>
          <a:r>
            <a:rPr lang="en-IN" sz="1400" dirty="0">
              <a:solidFill>
                <a:srgbClr val="FFFF00"/>
              </a:solidFill>
            </a:rPr>
            <a:t> = </a:t>
          </a:r>
          <a:r>
            <a:rPr lang="en-IN" sz="1400" dirty="0" err="1">
              <a:solidFill>
                <a:srgbClr val="FFFF00"/>
              </a:solidFill>
            </a:rPr>
            <a:t>train_test_split</a:t>
          </a:r>
          <a:r>
            <a:rPr lang="en-IN" sz="1400" dirty="0">
              <a:solidFill>
                <a:srgbClr val="FFFF00"/>
              </a:solidFill>
            </a:rPr>
            <a:t>(selected, Y, </a:t>
          </a:r>
          <a:r>
            <a:rPr lang="en-IN" sz="1400" dirty="0" err="1">
              <a:solidFill>
                <a:srgbClr val="FFFF00"/>
              </a:solidFill>
            </a:rPr>
            <a:t>test_size</a:t>
          </a:r>
          <a:r>
            <a:rPr lang="en-IN" sz="1400" dirty="0">
              <a:solidFill>
                <a:srgbClr val="FFFF00"/>
              </a:solidFill>
            </a:rPr>
            <a:t>=0.20,stratify=Y, </a:t>
          </a:r>
          <a:r>
            <a:rPr lang="en-IN" sz="1400" dirty="0" err="1">
              <a:solidFill>
                <a:srgbClr val="FFFF00"/>
              </a:solidFill>
            </a:rPr>
            <a:t>random_state</a:t>
          </a:r>
          <a:r>
            <a:rPr lang="en-IN" sz="1400" dirty="0">
              <a:solidFill>
                <a:srgbClr val="FFFF00"/>
              </a:solidFill>
            </a:rPr>
            <a:t>=42)</a:t>
          </a:r>
          <a:endParaRPr lang="en-US" sz="1400" dirty="0">
            <a:solidFill>
              <a:srgbClr val="FFFF00"/>
            </a:solidFill>
          </a:endParaRPr>
        </a:p>
      </dgm:t>
    </dgm:pt>
    <dgm:pt modelId="{0846C012-AA19-49E4-960E-BF66EE648E26}" type="parTrans" cxnId="{8B4CAC2E-135A-44BD-9F07-7408E2B86AAD}">
      <dgm:prSet/>
      <dgm:spPr/>
      <dgm:t>
        <a:bodyPr/>
        <a:lstStyle/>
        <a:p>
          <a:endParaRPr lang="en-US" sz="1800"/>
        </a:p>
      </dgm:t>
    </dgm:pt>
    <dgm:pt modelId="{1EC6ED0F-B055-447B-AF7E-1B02E3596152}" type="sibTrans" cxnId="{8B4CAC2E-135A-44BD-9F07-7408E2B86AAD}">
      <dgm:prSet/>
      <dgm:spPr/>
      <dgm:t>
        <a:bodyPr/>
        <a:lstStyle/>
        <a:p>
          <a:endParaRPr lang="en-US" sz="1800"/>
        </a:p>
      </dgm:t>
    </dgm:pt>
    <dgm:pt modelId="{061E9CA8-92DA-4ADD-B62D-10F27C4497EC}">
      <dgm:prSet phldrT="[Text]" custT="1"/>
      <dgm:spPr/>
      <dgm:t>
        <a:bodyPr/>
        <a:lstStyle/>
        <a:p>
          <a:r>
            <a:rPr lang="en-US" sz="1800" dirty="0"/>
            <a:t>Oversample the training set using smote()</a:t>
          </a:r>
        </a:p>
        <a:p>
          <a:r>
            <a:rPr lang="en-US" sz="1400" dirty="0" err="1">
              <a:solidFill>
                <a:srgbClr val="FFFF00"/>
              </a:solidFill>
            </a:rPr>
            <a:t>x_train</a:t>
          </a:r>
          <a:r>
            <a:rPr lang="en-US" sz="1400" dirty="0">
              <a:solidFill>
                <a:srgbClr val="FFFF00"/>
              </a:solidFill>
            </a:rPr>
            <a:t>, </a:t>
          </a:r>
          <a:r>
            <a:rPr lang="en-US" sz="1400" dirty="0" err="1">
              <a:solidFill>
                <a:srgbClr val="FFFF00"/>
              </a:solidFill>
            </a:rPr>
            <a:t>y_train</a:t>
          </a:r>
          <a:r>
            <a:rPr lang="en-US" sz="1400" dirty="0">
              <a:solidFill>
                <a:srgbClr val="FFFF00"/>
              </a:solidFill>
            </a:rPr>
            <a:t> = </a:t>
          </a:r>
          <a:r>
            <a:rPr lang="en-US" sz="1400" dirty="0" err="1">
              <a:solidFill>
                <a:srgbClr val="FFFF00"/>
              </a:solidFill>
            </a:rPr>
            <a:t>oversample.fit_resample</a:t>
          </a:r>
          <a:r>
            <a:rPr lang="en-US" sz="1400" dirty="0">
              <a:solidFill>
                <a:srgbClr val="FFFF00"/>
              </a:solidFill>
            </a:rPr>
            <a:t>(x_train1, y_train1)</a:t>
          </a:r>
        </a:p>
      </dgm:t>
    </dgm:pt>
    <dgm:pt modelId="{CF1B5282-82DD-40EE-9E7D-66CF5ACE1095}" type="parTrans" cxnId="{28E71E5A-2C3B-44CD-A16D-A6E682EEEBEE}">
      <dgm:prSet/>
      <dgm:spPr/>
      <dgm:t>
        <a:bodyPr/>
        <a:lstStyle/>
        <a:p>
          <a:endParaRPr lang="en-US" sz="1800"/>
        </a:p>
      </dgm:t>
    </dgm:pt>
    <dgm:pt modelId="{AFEC910F-4825-4ABE-AB82-CBD63B77C068}" type="sibTrans" cxnId="{28E71E5A-2C3B-44CD-A16D-A6E682EEEBEE}">
      <dgm:prSet/>
      <dgm:spPr/>
      <dgm:t>
        <a:bodyPr/>
        <a:lstStyle/>
        <a:p>
          <a:endParaRPr lang="en-US" sz="1800"/>
        </a:p>
      </dgm:t>
    </dgm:pt>
    <dgm:pt modelId="{ABFB34E8-3577-4F0A-AC16-F8B14D77E501}">
      <dgm:prSet phldrT="[Text]" custT="1"/>
      <dgm:spPr/>
      <dgm:t>
        <a:bodyPr/>
        <a:lstStyle/>
        <a:p>
          <a:r>
            <a:rPr lang="en-US" sz="1800" dirty="0"/>
            <a:t>Use </a:t>
          </a:r>
          <a:r>
            <a:rPr lang="en-US" sz="1800" dirty="0" err="1"/>
            <a:t>x_train</a:t>
          </a:r>
          <a:r>
            <a:rPr lang="en-US" sz="1800" dirty="0"/>
            <a:t> and </a:t>
          </a:r>
          <a:r>
            <a:rPr lang="en-US" sz="1800" dirty="0" err="1"/>
            <a:t>y_train</a:t>
          </a:r>
          <a:r>
            <a:rPr lang="en-US" sz="1800" dirty="0"/>
            <a:t> to </a:t>
          </a:r>
          <a:r>
            <a:rPr lang="en-US" sz="1800" dirty="0" err="1"/>
            <a:t>trai</a:t>
          </a:r>
          <a:r>
            <a:rPr lang="en-US" sz="1800" dirty="0"/>
            <a:t> the model</a:t>
          </a:r>
        </a:p>
      </dgm:t>
    </dgm:pt>
    <dgm:pt modelId="{21733EA8-15F6-40A4-94B9-29B2ADDFFFAC}" type="parTrans" cxnId="{FCF92098-895C-40C3-90F2-AFD2EFA1365F}">
      <dgm:prSet/>
      <dgm:spPr/>
      <dgm:t>
        <a:bodyPr/>
        <a:lstStyle/>
        <a:p>
          <a:endParaRPr lang="en-US" sz="1800"/>
        </a:p>
      </dgm:t>
    </dgm:pt>
    <dgm:pt modelId="{DF28F88F-A0C9-418B-A804-E37B11B77C7D}" type="sibTrans" cxnId="{FCF92098-895C-40C3-90F2-AFD2EFA1365F}">
      <dgm:prSet/>
      <dgm:spPr/>
      <dgm:t>
        <a:bodyPr/>
        <a:lstStyle/>
        <a:p>
          <a:endParaRPr lang="en-US" sz="1800"/>
        </a:p>
      </dgm:t>
    </dgm:pt>
    <dgm:pt modelId="{FCE51E4A-E4CF-4B65-98C5-7ADAAD9548A7}" type="pres">
      <dgm:prSet presAssocID="{11EC1702-577A-425E-AAC0-662F458A0138}" presName="Name0" presStyleCnt="0">
        <dgm:presLayoutVars>
          <dgm:resizeHandles/>
        </dgm:presLayoutVars>
      </dgm:prSet>
      <dgm:spPr/>
    </dgm:pt>
    <dgm:pt modelId="{DDAA07BD-1918-4F0B-9003-2EC3DE39DEDE}" type="pres">
      <dgm:prSet presAssocID="{B6E39F86-F2AD-4800-A7AD-FDB0DC6D847A}" presName="text" presStyleLbl="node1" presStyleIdx="0" presStyleCnt="3" custScaleX="431271" custScaleY="60769">
        <dgm:presLayoutVars>
          <dgm:bulletEnabled val="1"/>
        </dgm:presLayoutVars>
      </dgm:prSet>
      <dgm:spPr/>
    </dgm:pt>
    <dgm:pt modelId="{2DE3758D-4763-4C8F-83A8-4F533E61073C}" type="pres">
      <dgm:prSet presAssocID="{1EC6ED0F-B055-447B-AF7E-1B02E3596152}" presName="space" presStyleCnt="0"/>
      <dgm:spPr/>
    </dgm:pt>
    <dgm:pt modelId="{8637D6C5-5C49-4977-9CE1-E8861504395E}" type="pres">
      <dgm:prSet presAssocID="{061E9CA8-92DA-4ADD-B62D-10F27C4497EC}" presName="text" presStyleLbl="node1" presStyleIdx="1" presStyleCnt="3" custScaleX="1245747" custScaleY="53798">
        <dgm:presLayoutVars>
          <dgm:bulletEnabled val="1"/>
        </dgm:presLayoutVars>
      </dgm:prSet>
      <dgm:spPr/>
    </dgm:pt>
    <dgm:pt modelId="{C1C73E34-2607-4FE4-AF25-DA77E98269E8}" type="pres">
      <dgm:prSet presAssocID="{AFEC910F-4825-4ABE-AB82-CBD63B77C068}" presName="space" presStyleCnt="0"/>
      <dgm:spPr/>
    </dgm:pt>
    <dgm:pt modelId="{143AF373-4587-4C19-B46E-22190B4BED07}" type="pres">
      <dgm:prSet presAssocID="{ABFB34E8-3577-4F0A-AC16-F8B14D77E501}" presName="text" presStyleLbl="node1" presStyleIdx="2" presStyleCnt="3" custScaleX="1077402" custScaleY="49361">
        <dgm:presLayoutVars>
          <dgm:bulletEnabled val="1"/>
        </dgm:presLayoutVars>
      </dgm:prSet>
      <dgm:spPr/>
    </dgm:pt>
  </dgm:ptLst>
  <dgm:cxnLst>
    <dgm:cxn modelId="{8B4CAC2E-135A-44BD-9F07-7408E2B86AAD}" srcId="{11EC1702-577A-425E-AAC0-662F458A0138}" destId="{B6E39F86-F2AD-4800-A7AD-FDB0DC6D847A}" srcOrd="0" destOrd="0" parTransId="{0846C012-AA19-49E4-960E-BF66EE648E26}" sibTransId="{1EC6ED0F-B055-447B-AF7E-1B02E3596152}"/>
    <dgm:cxn modelId="{C84C153C-D184-4AE4-9995-332EBA6753E6}" type="presOf" srcId="{11EC1702-577A-425E-AAC0-662F458A0138}" destId="{FCE51E4A-E4CF-4B65-98C5-7ADAAD9548A7}" srcOrd="0" destOrd="0" presId="urn:diagrams.loki3.com/VaryingWidthList"/>
    <dgm:cxn modelId="{5FBF3174-F104-41CA-8E7C-5B25387DAAA0}" type="presOf" srcId="{ABFB34E8-3577-4F0A-AC16-F8B14D77E501}" destId="{143AF373-4587-4C19-B46E-22190B4BED07}" srcOrd="0" destOrd="0" presId="urn:diagrams.loki3.com/VaryingWidthList"/>
    <dgm:cxn modelId="{28E71E5A-2C3B-44CD-A16D-A6E682EEEBEE}" srcId="{11EC1702-577A-425E-AAC0-662F458A0138}" destId="{061E9CA8-92DA-4ADD-B62D-10F27C4497EC}" srcOrd="1" destOrd="0" parTransId="{CF1B5282-82DD-40EE-9E7D-66CF5ACE1095}" sibTransId="{AFEC910F-4825-4ABE-AB82-CBD63B77C068}"/>
    <dgm:cxn modelId="{FCF92098-895C-40C3-90F2-AFD2EFA1365F}" srcId="{11EC1702-577A-425E-AAC0-662F458A0138}" destId="{ABFB34E8-3577-4F0A-AC16-F8B14D77E501}" srcOrd="2" destOrd="0" parTransId="{21733EA8-15F6-40A4-94B9-29B2ADDFFFAC}" sibTransId="{DF28F88F-A0C9-418B-A804-E37B11B77C7D}"/>
    <dgm:cxn modelId="{078B3AF4-A2F7-492E-B0AE-0FDD8F1312F9}" type="presOf" srcId="{B6E39F86-F2AD-4800-A7AD-FDB0DC6D847A}" destId="{DDAA07BD-1918-4F0B-9003-2EC3DE39DEDE}" srcOrd="0" destOrd="0" presId="urn:diagrams.loki3.com/VaryingWidthList"/>
    <dgm:cxn modelId="{CAC7CCF5-9E15-4D49-8438-AA36DD95D9D0}" type="presOf" srcId="{061E9CA8-92DA-4ADD-B62D-10F27C4497EC}" destId="{8637D6C5-5C49-4977-9CE1-E8861504395E}" srcOrd="0" destOrd="0" presId="urn:diagrams.loki3.com/VaryingWidthList"/>
    <dgm:cxn modelId="{CE15949B-E619-4A56-B50A-F2C0C62CFB23}" type="presParOf" srcId="{FCE51E4A-E4CF-4B65-98C5-7ADAAD9548A7}" destId="{DDAA07BD-1918-4F0B-9003-2EC3DE39DEDE}" srcOrd="0" destOrd="0" presId="urn:diagrams.loki3.com/VaryingWidthList"/>
    <dgm:cxn modelId="{F880D2B2-EE6D-446A-83BB-55FDA982FEB9}" type="presParOf" srcId="{FCE51E4A-E4CF-4B65-98C5-7ADAAD9548A7}" destId="{2DE3758D-4763-4C8F-83A8-4F533E61073C}" srcOrd="1" destOrd="0" presId="urn:diagrams.loki3.com/VaryingWidthList"/>
    <dgm:cxn modelId="{5726FF5D-8F15-4177-90DC-F335C5DA0A07}" type="presParOf" srcId="{FCE51E4A-E4CF-4B65-98C5-7ADAAD9548A7}" destId="{8637D6C5-5C49-4977-9CE1-E8861504395E}" srcOrd="2" destOrd="0" presId="urn:diagrams.loki3.com/VaryingWidthList"/>
    <dgm:cxn modelId="{4DA738B9-1A83-42B5-875E-BAD96EDB26CA}" type="presParOf" srcId="{FCE51E4A-E4CF-4B65-98C5-7ADAAD9548A7}" destId="{C1C73E34-2607-4FE4-AF25-DA77E98269E8}" srcOrd="3" destOrd="0" presId="urn:diagrams.loki3.com/VaryingWidthList"/>
    <dgm:cxn modelId="{9D86C67B-A2DE-43C4-A7B3-D77D4D73299C}" type="presParOf" srcId="{FCE51E4A-E4CF-4B65-98C5-7ADAAD9548A7}" destId="{143AF373-4587-4C19-B46E-22190B4BED07}"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B52D6-3B91-409D-AAE9-2E24D286E3C1}">
      <dsp:nvSpPr>
        <dsp:cNvPr id="0" name=""/>
        <dsp:cNvSpPr/>
      </dsp:nvSpPr>
      <dsp:spPr>
        <a:xfrm>
          <a:off x="9133" y="574660"/>
          <a:ext cx="2729871" cy="17914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Drop one of the columns with more no. of missing values if shows collinearity with other column using </a:t>
          </a:r>
          <a:r>
            <a:rPr lang="en-US" sz="1800" kern="1200" dirty="0" err="1"/>
            <a:t>heatmap</a:t>
          </a:r>
          <a:endParaRPr lang="en-US" sz="1800" kern="1200" dirty="0"/>
        </a:p>
      </dsp:txBody>
      <dsp:txXfrm>
        <a:off x="61604" y="627131"/>
        <a:ext cx="2624929" cy="1686535"/>
      </dsp:txXfrm>
    </dsp:sp>
    <dsp:sp modelId="{E8FEBABF-1128-4362-A26B-F683C70ACB51}">
      <dsp:nvSpPr>
        <dsp:cNvPr id="0" name=""/>
        <dsp:cNvSpPr/>
      </dsp:nvSpPr>
      <dsp:spPr>
        <a:xfrm>
          <a:off x="3011991" y="1131894"/>
          <a:ext cx="578732" cy="6770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11991" y="1267296"/>
        <a:ext cx="405112" cy="406204"/>
      </dsp:txXfrm>
    </dsp:sp>
    <dsp:sp modelId="{8BEA330D-F5AC-46EF-B45B-4E7D8A87ACC8}">
      <dsp:nvSpPr>
        <dsp:cNvPr id="0" name=""/>
        <dsp:cNvSpPr/>
      </dsp:nvSpPr>
      <dsp:spPr>
        <a:xfrm>
          <a:off x="3830952" y="574660"/>
          <a:ext cx="2729871" cy="17914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Drop the columns with missing values more than 30% </a:t>
          </a:r>
        </a:p>
      </dsp:txBody>
      <dsp:txXfrm>
        <a:off x="3883423" y="627131"/>
        <a:ext cx="2624929" cy="1686535"/>
      </dsp:txXfrm>
    </dsp:sp>
    <dsp:sp modelId="{A5A807A8-BD92-4EDB-A945-BE230B0BD71D}">
      <dsp:nvSpPr>
        <dsp:cNvPr id="0" name=""/>
        <dsp:cNvSpPr/>
      </dsp:nvSpPr>
      <dsp:spPr>
        <a:xfrm>
          <a:off x="6833811" y="1131894"/>
          <a:ext cx="578732" cy="6770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833811" y="1267296"/>
        <a:ext cx="405112" cy="406204"/>
      </dsp:txXfrm>
    </dsp:sp>
    <dsp:sp modelId="{FEF7135D-6CFB-403D-A0AA-42F548282411}">
      <dsp:nvSpPr>
        <dsp:cNvPr id="0" name=""/>
        <dsp:cNvSpPr/>
      </dsp:nvSpPr>
      <dsp:spPr>
        <a:xfrm>
          <a:off x="7652772" y="574660"/>
          <a:ext cx="2729871" cy="17914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Replace the missing values with most frequent on the basis of category</a:t>
          </a:r>
        </a:p>
      </dsp:txBody>
      <dsp:txXfrm>
        <a:off x="7705243" y="627131"/>
        <a:ext cx="2624929" cy="1686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8D956-D6D4-4238-AB21-F40277E07742}">
      <dsp:nvSpPr>
        <dsp:cNvPr id="0" name=""/>
        <dsp:cNvSpPr/>
      </dsp:nvSpPr>
      <dsp:spPr>
        <a:xfrm>
          <a:off x="9434" y="1454863"/>
          <a:ext cx="2819948" cy="177128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Split the data frame into two, categorical and non categorical</a:t>
          </a:r>
        </a:p>
      </dsp:txBody>
      <dsp:txXfrm>
        <a:off x="61313" y="1506742"/>
        <a:ext cx="2716190" cy="1667522"/>
      </dsp:txXfrm>
    </dsp:sp>
    <dsp:sp modelId="{4994C3E4-B70E-4E89-9B30-F67A75E7715B}">
      <dsp:nvSpPr>
        <dsp:cNvPr id="0" name=""/>
        <dsp:cNvSpPr/>
      </dsp:nvSpPr>
      <dsp:spPr>
        <a:xfrm>
          <a:off x="3111378" y="1990830"/>
          <a:ext cx="597829" cy="69934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111378" y="2130699"/>
        <a:ext cx="418480" cy="419609"/>
      </dsp:txXfrm>
    </dsp:sp>
    <dsp:sp modelId="{B87B943F-E116-449D-9544-65A02A29D712}">
      <dsp:nvSpPr>
        <dsp:cNvPr id="0" name=""/>
        <dsp:cNvSpPr/>
      </dsp:nvSpPr>
      <dsp:spPr>
        <a:xfrm>
          <a:off x="3957363" y="1454863"/>
          <a:ext cx="2819948" cy="177128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Use </a:t>
          </a:r>
          <a:r>
            <a:rPr lang="en-US" sz="1800" kern="1200" dirty="0" err="1"/>
            <a:t>MinMax</a:t>
          </a:r>
          <a:r>
            <a:rPr lang="en-US" sz="1800" kern="1200" dirty="0"/>
            <a:t> standardization on the data frame with non categorical columns</a:t>
          </a:r>
        </a:p>
      </dsp:txBody>
      <dsp:txXfrm>
        <a:off x="4009242" y="1506742"/>
        <a:ext cx="2716190" cy="1667522"/>
      </dsp:txXfrm>
    </dsp:sp>
    <dsp:sp modelId="{217B6003-9FB4-44AF-AFD7-08A5EC7AF8A4}">
      <dsp:nvSpPr>
        <dsp:cNvPr id="0" name=""/>
        <dsp:cNvSpPr/>
      </dsp:nvSpPr>
      <dsp:spPr>
        <a:xfrm>
          <a:off x="7059306" y="1990830"/>
          <a:ext cx="597829" cy="69934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059306" y="2130699"/>
        <a:ext cx="418480" cy="419609"/>
      </dsp:txXfrm>
    </dsp:sp>
    <dsp:sp modelId="{F5A0874E-37ED-42E7-8B55-6FC18491E4F1}">
      <dsp:nvSpPr>
        <dsp:cNvPr id="0" name=""/>
        <dsp:cNvSpPr/>
      </dsp:nvSpPr>
      <dsp:spPr>
        <a:xfrm>
          <a:off x="7905291" y="1454863"/>
          <a:ext cx="2819948" cy="177128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Join the normalized data frame with non-categorical columns with the data frame with categorical columns</a:t>
          </a:r>
        </a:p>
      </dsp:txBody>
      <dsp:txXfrm>
        <a:off x="7957170" y="1506742"/>
        <a:ext cx="2716190" cy="16675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8D956-D6D4-4238-AB21-F40277E07742}">
      <dsp:nvSpPr>
        <dsp:cNvPr id="0" name=""/>
        <dsp:cNvSpPr/>
      </dsp:nvSpPr>
      <dsp:spPr>
        <a:xfrm>
          <a:off x="9434" y="1494519"/>
          <a:ext cx="2819948" cy="169196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0" i="0" kern="1200" dirty="0"/>
            <a:t>Use chi square from </a:t>
          </a:r>
          <a:r>
            <a:rPr lang="en-IN" sz="1600" b="0" i="0" kern="1200" dirty="0" err="1"/>
            <a:t>sklearn.feature_selection</a:t>
          </a:r>
          <a:r>
            <a:rPr lang="en-IN" sz="1600" b="0" i="0" kern="1200" dirty="0"/>
            <a:t> for selecting </a:t>
          </a:r>
          <a:r>
            <a:rPr lang="en-IN" sz="1600" b="0" i="0" kern="1200" dirty="0" err="1"/>
            <a:t>catagorical</a:t>
          </a:r>
          <a:r>
            <a:rPr lang="en-IN" sz="1600" b="0" i="0" kern="1200" dirty="0"/>
            <a:t> features that show association with the target variable</a:t>
          </a:r>
          <a:endParaRPr lang="en-US" sz="1600" b="0" kern="1200" dirty="0"/>
        </a:p>
      </dsp:txBody>
      <dsp:txXfrm>
        <a:off x="58990" y="1544075"/>
        <a:ext cx="2720836" cy="1592857"/>
      </dsp:txXfrm>
    </dsp:sp>
    <dsp:sp modelId="{4994C3E4-B70E-4E89-9B30-F67A75E7715B}">
      <dsp:nvSpPr>
        <dsp:cNvPr id="0" name=""/>
        <dsp:cNvSpPr/>
      </dsp:nvSpPr>
      <dsp:spPr>
        <a:xfrm>
          <a:off x="3111378" y="1990830"/>
          <a:ext cx="597829" cy="69934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111378" y="2130699"/>
        <a:ext cx="418480" cy="419609"/>
      </dsp:txXfrm>
    </dsp:sp>
    <dsp:sp modelId="{B87B943F-E116-449D-9544-65A02A29D712}">
      <dsp:nvSpPr>
        <dsp:cNvPr id="0" name=""/>
        <dsp:cNvSpPr/>
      </dsp:nvSpPr>
      <dsp:spPr>
        <a:xfrm>
          <a:off x="3957363" y="1494519"/>
          <a:ext cx="2819948" cy="169196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0" i="0" kern="1200" dirty="0"/>
            <a:t>Using </a:t>
          </a:r>
          <a:r>
            <a:rPr lang="en-IN" sz="1600" b="0" i="0" kern="1200" dirty="0" err="1"/>
            <a:t>SelectKBest</a:t>
          </a:r>
          <a:r>
            <a:rPr lang="en-IN" sz="1600" b="0" i="0" kern="1200" dirty="0"/>
            <a:t> and </a:t>
          </a:r>
          <a:r>
            <a:rPr lang="en-IN" sz="1600" b="0" i="0" kern="1200" dirty="0" err="1"/>
            <a:t>f_class</a:t>
          </a:r>
          <a:r>
            <a:rPr lang="en-IN" sz="1600" b="0" i="0" kern="1200" dirty="0"/>
            <a:t> if from </a:t>
          </a:r>
          <a:r>
            <a:rPr lang="en-IN" sz="1600" b="0" i="0" kern="1200" dirty="0" err="1"/>
            <a:t>sklearn.feature_selection</a:t>
          </a:r>
          <a:r>
            <a:rPr lang="en-IN" sz="1600" b="0" i="0" kern="1200" dirty="0"/>
            <a:t> select features with high score from the non-categorical features</a:t>
          </a:r>
          <a:endParaRPr lang="en-US" sz="1600" kern="1200" dirty="0"/>
        </a:p>
      </dsp:txBody>
      <dsp:txXfrm>
        <a:off x="4006919" y="1544075"/>
        <a:ext cx="2720836" cy="1592857"/>
      </dsp:txXfrm>
    </dsp:sp>
    <dsp:sp modelId="{217B6003-9FB4-44AF-AFD7-08A5EC7AF8A4}">
      <dsp:nvSpPr>
        <dsp:cNvPr id="0" name=""/>
        <dsp:cNvSpPr/>
      </dsp:nvSpPr>
      <dsp:spPr>
        <a:xfrm>
          <a:off x="7059306" y="1990830"/>
          <a:ext cx="597829" cy="69934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059306" y="2130699"/>
        <a:ext cx="418480" cy="419609"/>
      </dsp:txXfrm>
    </dsp:sp>
    <dsp:sp modelId="{F5A0874E-37ED-42E7-8B55-6FC18491E4F1}">
      <dsp:nvSpPr>
        <dsp:cNvPr id="0" name=""/>
        <dsp:cNvSpPr/>
      </dsp:nvSpPr>
      <dsp:spPr>
        <a:xfrm>
          <a:off x="7905291" y="1494519"/>
          <a:ext cx="2819948" cy="169196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X = Data[selected features from the last two steps]</a:t>
          </a:r>
        </a:p>
        <a:p>
          <a:pPr marL="0" lvl="0" indent="0" algn="ctr" defTabSz="711200">
            <a:lnSpc>
              <a:spcPct val="90000"/>
            </a:lnSpc>
            <a:spcBef>
              <a:spcPct val="0"/>
            </a:spcBef>
            <a:spcAft>
              <a:spcPct val="35000"/>
            </a:spcAft>
            <a:buNone/>
          </a:pPr>
          <a:r>
            <a:rPr lang="en-US" sz="1600" kern="1200" dirty="0"/>
            <a:t>Y=Lethal outcome</a:t>
          </a:r>
        </a:p>
      </dsp:txBody>
      <dsp:txXfrm>
        <a:off x="7954847" y="1544075"/>
        <a:ext cx="2720836" cy="15928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A07BD-1918-4F0B-9003-2EC3DE39DEDE}">
      <dsp:nvSpPr>
        <dsp:cNvPr id="0" name=""/>
        <dsp:cNvSpPr/>
      </dsp:nvSpPr>
      <dsp:spPr>
        <a:xfrm>
          <a:off x="0" y="3106"/>
          <a:ext cx="8969375" cy="17032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Split the data into training and test dataset</a:t>
          </a:r>
        </a:p>
        <a:p>
          <a:pPr marL="0" lvl="0" indent="0" algn="ctr" defTabSz="800100">
            <a:lnSpc>
              <a:spcPct val="90000"/>
            </a:lnSpc>
            <a:spcBef>
              <a:spcPct val="0"/>
            </a:spcBef>
            <a:spcAft>
              <a:spcPct val="35000"/>
            </a:spcAft>
            <a:buNone/>
          </a:pPr>
          <a:r>
            <a:rPr lang="en-IN" sz="1400" kern="1200" dirty="0">
              <a:solidFill>
                <a:srgbClr val="FFFF00"/>
              </a:solidFill>
            </a:rPr>
            <a:t>x_train1, </a:t>
          </a:r>
          <a:r>
            <a:rPr lang="en-IN" sz="1400" kern="1200" dirty="0" err="1">
              <a:solidFill>
                <a:srgbClr val="FFFF00"/>
              </a:solidFill>
            </a:rPr>
            <a:t>x_test</a:t>
          </a:r>
          <a:r>
            <a:rPr lang="en-IN" sz="1400" kern="1200" dirty="0">
              <a:solidFill>
                <a:srgbClr val="FFFF00"/>
              </a:solidFill>
            </a:rPr>
            <a:t>, y_train1, </a:t>
          </a:r>
          <a:r>
            <a:rPr lang="en-IN" sz="1400" kern="1200" dirty="0" err="1">
              <a:solidFill>
                <a:srgbClr val="FFFF00"/>
              </a:solidFill>
            </a:rPr>
            <a:t>y_test</a:t>
          </a:r>
          <a:r>
            <a:rPr lang="en-IN" sz="1400" kern="1200" dirty="0">
              <a:solidFill>
                <a:srgbClr val="FFFF00"/>
              </a:solidFill>
            </a:rPr>
            <a:t> = </a:t>
          </a:r>
          <a:r>
            <a:rPr lang="en-IN" sz="1400" kern="1200" dirty="0" err="1">
              <a:solidFill>
                <a:srgbClr val="FFFF00"/>
              </a:solidFill>
            </a:rPr>
            <a:t>train_test_split</a:t>
          </a:r>
          <a:r>
            <a:rPr lang="en-IN" sz="1400" kern="1200" dirty="0">
              <a:solidFill>
                <a:srgbClr val="FFFF00"/>
              </a:solidFill>
            </a:rPr>
            <a:t>(selected, Y, </a:t>
          </a:r>
          <a:r>
            <a:rPr lang="en-IN" sz="1400" kern="1200" dirty="0" err="1">
              <a:solidFill>
                <a:srgbClr val="FFFF00"/>
              </a:solidFill>
            </a:rPr>
            <a:t>test_size</a:t>
          </a:r>
          <a:r>
            <a:rPr lang="en-IN" sz="1400" kern="1200" dirty="0">
              <a:solidFill>
                <a:srgbClr val="FFFF00"/>
              </a:solidFill>
            </a:rPr>
            <a:t>=0.20,stratify=Y, </a:t>
          </a:r>
          <a:r>
            <a:rPr lang="en-IN" sz="1400" kern="1200" dirty="0" err="1">
              <a:solidFill>
                <a:srgbClr val="FFFF00"/>
              </a:solidFill>
            </a:rPr>
            <a:t>random_state</a:t>
          </a:r>
          <a:r>
            <a:rPr lang="en-IN" sz="1400" kern="1200" dirty="0">
              <a:solidFill>
                <a:srgbClr val="FFFF00"/>
              </a:solidFill>
            </a:rPr>
            <a:t>=42)</a:t>
          </a:r>
          <a:endParaRPr lang="en-US" sz="1400" kern="1200" dirty="0">
            <a:solidFill>
              <a:srgbClr val="FFFF00"/>
            </a:solidFill>
          </a:endParaRPr>
        </a:p>
      </dsp:txBody>
      <dsp:txXfrm>
        <a:off x="0" y="3106"/>
        <a:ext cx="8969375" cy="1703221"/>
      </dsp:txXfrm>
    </dsp:sp>
    <dsp:sp modelId="{8637D6C5-5C49-4977-9CE1-E8861504395E}">
      <dsp:nvSpPr>
        <dsp:cNvPr id="0" name=""/>
        <dsp:cNvSpPr/>
      </dsp:nvSpPr>
      <dsp:spPr>
        <a:xfrm>
          <a:off x="0" y="1846467"/>
          <a:ext cx="8969375" cy="15078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Oversample the training set using smote()</a:t>
          </a:r>
        </a:p>
        <a:p>
          <a:pPr marL="0" lvl="0" indent="0" algn="ctr" defTabSz="800100">
            <a:lnSpc>
              <a:spcPct val="90000"/>
            </a:lnSpc>
            <a:spcBef>
              <a:spcPct val="0"/>
            </a:spcBef>
            <a:spcAft>
              <a:spcPct val="35000"/>
            </a:spcAft>
            <a:buNone/>
          </a:pPr>
          <a:r>
            <a:rPr lang="en-US" sz="1400" kern="1200" dirty="0" err="1">
              <a:solidFill>
                <a:srgbClr val="FFFF00"/>
              </a:solidFill>
            </a:rPr>
            <a:t>x_train</a:t>
          </a:r>
          <a:r>
            <a:rPr lang="en-US" sz="1400" kern="1200" dirty="0">
              <a:solidFill>
                <a:srgbClr val="FFFF00"/>
              </a:solidFill>
            </a:rPr>
            <a:t>, </a:t>
          </a:r>
          <a:r>
            <a:rPr lang="en-US" sz="1400" kern="1200" dirty="0" err="1">
              <a:solidFill>
                <a:srgbClr val="FFFF00"/>
              </a:solidFill>
            </a:rPr>
            <a:t>y_train</a:t>
          </a:r>
          <a:r>
            <a:rPr lang="en-US" sz="1400" kern="1200" dirty="0">
              <a:solidFill>
                <a:srgbClr val="FFFF00"/>
              </a:solidFill>
            </a:rPr>
            <a:t> = </a:t>
          </a:r>
          <a:r>
            <a:rPr lang="en-US" sz="1400" kern="1200" dirty="0" err="1">
              <a:solidFill>
                <a:srgbClr val="FFFF00"/>
              </a:solidFill>
            </a:rPr>
            <a:t>oversample.fit_resample</a:t>
          </a:r>
          <a:r>
            <a:rPr lang="en-US" sz="1400" kern="1200" dirty="0">
              <a:solidFill>
                <a:srgbClr val="FFFF00"/>
              </a:solidFill>
            </a:rPr>
            <a:t>(x_train1, y_train1)</a:t>
          </a:r>
        </a:p>
      </dsp:txBody>
      <dsp:txXfrm>
        <a:off x="0" y="1846467"/>
        <a:ext cx="8969375" cy="1507839"/>
      </dsp:txXfrm>
    </dsp:sp>
    <dsp:sp modelId="{143AF373-4587-4C19-B46E-22190B4BED07}">
      <dsp:nvSpPr>
        <dsp:cNvPr id="0" name=""/>
        <dsp:cNvSpPr/>
      </dsp:nvSpPr>
      <dsp:spPr>
        <a:xfrm>
          <a:off x="0" y="3494446"/>
          <a:ext cx="8969375" cy="13834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Use </a:t>
          </a:r>
          <a:r>
            <a:rPr lang="en-US" sz="1800" kern="1200" dirty="0" err="1"/>
            <a:t>x_train</a:t>
          </a:r>
          <a:r>
            <a:rPr lang="en-US" sz="1800" kern="1200" dirty="0"/>
            <a:t> and </a:t>
          </a:r>
          <a:r>
            <a:rPr lang="en-US" sz="1800" kern="1200" dirty="0" err="1"/>
            <a:t>y_train</a:t>
          </a:r>
          <a:r>
            <a:rPr lang="en-US" sz="1800" kern="1200" dirty="0"/>
            <a:t> to </a:t>
          </a:r>
          <a:r>
            <a:rPr lang="en-US" sz="1800" kern="1200" dirty="0" err="1"/>
            <a:t>trai</a:t>
          </a:r>
          <a:r>
            <a:rPr lang="en-US" sz="1800" kern="1200" dirty="0"/>
            <a:t> the model</a:t>
          </a:r>
        </a:p>
      </dsp:txBody>
      <dsp:txXfrm>
        <a:off x="0" y="3494446"/>
        <a:ext cx="8969375" cy="13834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F3018A1-47D7-4C27-BAE5-9725953D1C5B}" type="datetimeFigureOut">
              <a:rPr lang="en-IN" smtClean="0"/>
              <a:t>03-10-2023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AC6A8BC-3BEC-4B8B-A1EC-81397C01441F}" type="slidenum">
              <a:rPr lang="en-IN" smtClean="0"/>
              <a:t>‹#›</a:t>
            </a:fld>
            <a:endParaRPr lang="en-IN"/>
          </a:p>
        </p:txBody>
      </p:sp>
    </p:spTree>
    <p:extLst>
      <p:ext uri="{BB962C8B-B14F-4D97-AF65-F5344CB8AC3E}">
        <p14:creationId xmlns:p14="http://schemas.microsoft.com/office/powerpoint/2010/main" val="1171854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3018A1-47D7-4C27-BAE5-9725953D1C5B}"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C6A8BC-3BEC-4B8B-A1EC-81397C01441F}" type="slidenum">
              <a:rPr lang="en-IN" smtClean="0"/>
              <a:t>‹#›</a:t>
            </a:fld>
            <a:endParaRPr lang="en-IN"/>
          </a:p>
        </p:txBody>
      </p:sp>
    </p:spTree>
    <p:extLst>
      <p:ext uri="{BB962C8B-B14F-4D97-AF65-F5344CB8AC3E}">
        <p14:creationId xmlns:p14="http://schemas.microsoft.com/office/powerpoint/2010/main" val="3841073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3018A1-47D7-4C27-BAE5-9725953D1C5B}"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C6A8BC-3BEC-4B8B-A1EC-81397C01441F}" type="slidenum">
              <a:rPr lang="en-IN" smtClean="0"/>
              <a:t>‹#›</a:t>
            </a:fld>
            <a:endParaRPr lang="en-IN"/>
          </a:p>
        </p:txBody>
      </p:sp>
    </p:spTree>
    <p:extLst>
      <p:ext uri="{BB962C8B-B14F-4D97-AF65-F5344CB8AC3E}">
        <p14:creationId xmlns:p14="http://schemas.microsoft.com/office/powerpoint/2010/main" val="1729012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3018A1-47D7-4C27-BAE5-9725953D1C5B}"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C6A8BC-3BEC-4B8B-A1EC-81397C01441F}" type="slidenum">
              <a:rPr lang="en-IN" smtClean="0"/>
              <a:t>‹#›</a:t>
            </a:fld>
            <a:endParaRPr lang="en-IN"/>
          </a:p>
        </p:txBody>
      </p:sp>
    </p:spTree>
    <p:extLst>
      <p:ext uri="{BB962C8B-B14F-4D97-AF65-F5344CB8AC3E}">
        <p14:creationId xmlns:p14="http://schemas.microsoft.com/office/powerpoint/2010/main" val="1694325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3018A1-47D7-4C27-BAE5-9725953D1C5B}"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C6A8BC-3BEC-4B8B-A1EC-81397C01441F}" type="slidenum">
              <a:rPr lang="en-IN" smtClean="0"/>
              <a:t>‹#›</a:t>
            </a:fld>
            <a:endParaRPr lang="en-IN"/>
          </a:p>
        </p:txBody>
      </p:sp>
    </p:spTree>
    <p:extLst>
      <p:ext uri="{BB962C8B-B14F-4D97-AF65-F5344CB8AC3E}">
        <p14:creationId xmlns:p14="http://schemas.microsoft.com/office/powerpoint/2010/main" val="1659852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3018A1-47D7-4C27-BAE5-9725953D1C5B}" type="datetimeFigureOut">
              <a:rPr lang="en-IN" smtClean="0"/>
              <a:t>03-10-2023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C6A8BC-3BEC-4B8B-A1EC-81397C01441F}" type="slidenum">
              <a:rPr lang="en-IN" smtClean="0"/>
              <a:t>‹#›</a:t>
            </a:fld>
            <a:endParaRPr lang="en-IN"/>
          </a:p>
        </p:txBody>
      </p:sp>
    </p:spTree>
    <p:extLst>
      <p:ext uri="{BB962C8B-B14F-4D97-AF65-F5344CB8AC3E}">
        <p14:creationId xmlns:p14="http://schemas.microsoft.com/office/powerpoint/2010/main" val="4094273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3018A1-47D7-4C27-BAE5-9725953D1C5B}" type="datetimeFigureOut">
              <a:rPr lang="en-IN" smtClean="0"/>
              <a:t>03-10-2023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AC6A8BC-3BEC-4B8B-A1EC-81397C01441F}" type="slidenum">
              <a:rPr lang="en-IN" smtClean="0"/>
              <a:t>‹#›</a:t>
            </a:fld>
            <a:endParaRPr lang="en-IN"/>
          </a:p>
        </p:txBody>
      </p:sp>
    </p:spTree>
    <p:extLst>
      <p:ext uri="{BB962C8B-B14F-4D97-AF65-F5344CB8AC3E}">
        <p14:creationId xmlns:p14="http://schemas.microsoft.com/office/powerpoint/2010/main" val="4168246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F3018A1-47D7-4C27-BAE5-9725953D1C5B}"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C6A8BC-3BEC-4B8B-A1EC-81397C01441F}" type="slidenum">
              <a:rPr lang="en-IN" smtClean="0"/>
              <a:t>‹#›</a:t>
            </a:fld>
            <a:endParaRPr lang="en-IN"/>
          </a:p>
        </p:txBody>
      </p:sp>
    </p:spTree>
    <p:extLst>
      <p:ext uri="{BB962C8B-B14F-4D97-AF65-F5344CB8AC3E}">
        <p14:creationId xmlns:p14="http://schemas.microsoft.com/office/powerpoint/2010/main" val="2018035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F3018A1-47D7-4C27-BAE5-9725953D1C5B}"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C6A8BC-3BEC-4B8B-A1EC-81397C01441F}" type="slidenum">
              <a:rPr lang="en-IN" smtClean="0"/>
              <a:t>‹#›</a:t>
            </a:fld>
            <a:endParaRPr lang="en-IN"/>
          </a:p>
        </p:txBody>
      </p:sp>
    </p:spTree>
    <p:extLst>
      <p:ext uri="{BB962C8B-B14F-4D97-AF65-F5344CB8AC3E}">
        <p14:creationId xmlns:p14="http://schemas.microsoft.com/office/powerpoint/2010/main" val="253486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018A1-47D7-4C27-BAE5-9725953D1C5B}"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C6A8BC-3BEC-4B8B-A1EC-81397C01441F}" type="slidenum">
              <a:rPr lang="en-IN" smtClean="0"/>
              <a:t>‹#›</a:t>
            </a:fld>
            <a:endParaRPr lang="en-IN"/>
          </a:p>
        </p:txBody>
      </p:sp>
    </p:spTree>
    <p:extLst>
      <p:ext uri="{BB962C8B-B14F-4D97-AF65-F5344CB8AC3E}">
        <p14:creationId xmlns:p14="http://schemas.microsoft.com/office/powerpoint/2010/main" val="708664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3018A1-47D7-4C27-BAE5-9725953D1C5B}"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C6A8BC-3BEC-4B8B-A1EC-81397C01441F}" type="slidenum">
              <a:rPr lang="en-IN" smtClean="0"/>
              <a:t>‹#›</a:t>
            </a:fld>
            <a:endParaRPr lang="en-IN"/>
          </a:p>
        </p:txBody>
      </p:sp>
    </p:spTree>
    <p:extLst>
      <p:ext uri="{BB962C8B-B14F-4D97-AF65-F5344CB8AC3E}">
        <p14:creationId xmlns:p14="http://schemas.microsoft.com/office/powerpoint/2010/main" val="455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3018A1-47D7-4C27-BAE5-9725953D1C5B}"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C6A8BC-3BEC-4B8B-A1EC-81397C01441F}" type="slidenum">
              <a:rPr lang="en-IN" smtClean="0"/>
              <a:t>‹#›</a:t>
            </a:fld>
            <a:endParaRPr lang="en-IN"/>
          </a:p>
        </p:txBody>
      </p:sp>
    </p:spTree>
    <p:extLst>
      <p:ext uri="{BB962C8B-B14F-4D97-AF65-F5344CB8AC3E}">
        <p14:creationId xmlns:p14="http://schemas.microsoft.com/office/powerpoint/2010/main" val="368327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3018A1-47D7-4C27-BAE5-9725953D1C5B}" type="datetimeFigureOut">
              <a:rPr lang="en-IN" smtClean="0"/>
              <a:t>03-10-2023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C6A8BC-3BEC-4B8B-A1EC-81397C01441F}" type="slidenum">
              <a:rPr lang="en-IN" smtClean="0"/>
              <a:t>‹#›</a:t>
            </a:fld>
            <a:endParaRPr lang="en-IN"/>
          </a:p>
        </p:txBody>
      </p:sp>
    </p:spTree>
    <p:extLst>
      <p:ext uri="{BB962C8B-B14F-4D97-AF65-F5344CB8AC3E}">
        <p14:creationId xmlns:p14="http://schemas.microsoft.com/office/powerpoint/2010/main" val="340956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3018A1-47D7-4C27-BAE5-9725953D1C5B}" type="datetimeFigureOut">
              <a:rPr lang="en-IN" smtClean="0"/>
              <a:t>03-10-2023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C6A8BC-3BEC-4B8B-A1EC-81397C01441F}" type="slidenum">
              <a:rPr lang="en-IN" smtClean="0"/>
              <a:t>‹#›</a:t>
            </a:fld>
            <a:endParaRPr lang="en-IN"/>
          </a:p>
        </p:txBody>
      </p:sp>
    </p:spTree>
    <p:extLst>
      <p:ext uri="{BB962C8B-B14F-4D97-AF65-F5344CB8AC3E}">
        <p14:creationId xmlns:p14="http://schemas.microsoft.com/office/powerpoint/2010/main" val="344803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018A1-47D7-4C27-BAE5-9725953D1C5B}" type="datetimeFigureOut">
              <a:rPr lang="en-IN" smtClean="0"/>
              <a:t>03-10-2023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AC6A8BC-3BEC-4B8B-A1EC-81397C01441F}" type="slidenum">
              <a:rPr lang="en-IN" smtClean="0"/>
              <a:t>‹#›</a:t>
            </a:fld>
            <a:endParaRPr lang="en-IN"/>
          </a:p>
        </p:txBody>
      </p:sp>
    </p:spTree>
    <p:extLst>
      <p:ext uri="{BB962C8B-B14F-4D97-AF65-F5344CB8AC3E}">
        <p14:creationId xmlns:p14="http://schemas.microsoft.com/office/powerpoint/2010/main" val="264019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3018A1-47D7-4C27-BAE5-9725953D1C5B}"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C6A8BC-3BEC-4B8B-A1EC-81397C01441F}" type="slidenum">
              <a:rPr lang="en-IN" smtClean="0"/>
              <a:t>‹#›</a:t>
            </a:fld>
            <a:endParaRPr lang="en-IN"/>
          </a:p>
        </p:txBody>
      </p:sp>
    </p:spTree>
    <p:extLst>
      <p:ext uri="{BB962C8B-B14F-4D97-AF65-F5344CB8AC3E}">
        <p14:creationId xmlns:p14="http://schemas.microsoft.com/office/powerpoint/2010/main" val="2825277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3018A1-47D7-4C27-BAE5-9725953D1C5B}"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C6A8BC-3BEC-4B8B-A1EC-81397C01441F}" type="slidenum">
              <a:rPr lang="en-IN" smtClean="0"/>
              <a:t>‹#›</a:t>
            </a:fld>
            <a:endParaRPr lang="en-IN"/>
          </a:p>
        </p:txBody>
      </p:sp>
    </p:spTree>
    <p:extLst>
      <p:ext uri="{BB962C8B-B14F-4D97-AF65-F5344CB8AC3E}">
        <p14:creationId xmlns:p14="http://schemas.microsoft.com/office/powerpoint/2010/main" val="391198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F3018A1-47D7-4C27-BAE5-9725953D1C5B}" type="datetimeFigureOut">
              <a:rPr lang="en-IN" smtClean="0"/>
              <a:t>03-10-2023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AC6A8BC-3BEC-4B8B-A1EC-81397C01441F}" type="slidenum">
              <a:rPr lang="en-IN" smtClean="0"/>
              <a:t>‹#›</a:t>
            </a:fld>
            <a:endParaRPr lang="en-IN"/>
          </a:p>
        </p:txBody>
      </p:sp>
    </p:spTree>
    <p:extLst>
      <p:ext uri="{BB962C8B-B14F-4D97-AF65-F5344CB8AC3E}">
        <p14:creationId xmlns:p14="http://schemas.microsoft.com/office/powerpoint/2010/main" val="4069221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179" y="642408"/>
            <a:ext cx="10217895" cy="2677648"/>
          </a:xfrm>
        </p:spPr>
        <p:txBody>
          <a:bodyPr/>
          <a:lstStyle/>
          <a:p>
            <a:pPr algn="ctr"/>
            <a:r>
              <a:rPr lang="en-IN" sz="4000" b="1" dirty="0"/>
              <a:t>Project P217: Classification of the </a:t>
            </a:r>
            <a:r>
              <a:rPr lang="en-IN" sz="4000" b="1" dirty="0" err="1"/>
              <a:t>leathal</a:t>
            </a:r>
            <a:r>
              <a:rPr lang="en-IN" sz="4000" b="1" dirty="0"/>
              <a:t> outcome after a myocardial infraction/heart attack</a:t>
            </a:r>
          </a:p>
        </p:txBody>
      </p:sp>
      <p:sp>
        <p:nvSpPr>
          <p:cNvPr id="4" name="TextBox 3"/>
          <p:cNvSpPr txBox="1"/>
          <p:nvPr/>
        </p:nvSpPr>
        <p:spPr>
          <a:xfrm>
            <a:off x="1606176" y="3581400"/>
            <a:ext cx="9105900" cy="1200329"/>
          </a:xfrm>
          <a:prstGeom prst="rect">
            <a:avLst/>
          </a:prstGeom>
          <a:noFill/>
        </p:spPr>
        <p:txBody>
          <a:bodyPr wrap="square" rtlCol="0">
            <a:spAutoFit/>
          </a:bodyPr>
          <a:lstStyle/>
          <a:p>
            <a:pPr algn="ctr"/>
            <a:r>
              <a:rPr lang="en-IN" u="sng" dirty="0">
                <a:solidFill>
                  <a:schemeClr val="accent6">
                    <a:lumMod val="40000"/>
                    <a:lumOff val="60000"/>
                  </a:schemeClr>
                </a:solidFill>
              </a:rPr>
              <a:t>Group 6</a:t>
            </a:r>
          </a:p>
          <a:p>
            <a:pPr algn="ctr"/>
            <a:r>
              <a:rPr lang="en-IN" dirty="0" err="1">
                <a:solidFill>
                  <a:schemeClr val="accent6">
                    <a:lumMod val="40000"/>
                    <a:lumOff val="60000"/>
                  </a:schemeClr>
                </a:solidFill>
              </a:rPr>
              <a:t>Dr.</a:t>
            </a:r>
            <a:r>
              <a:rPr lang="en-IN" dirty="0">
                <a:solidFill>
                  <a:schemeClr val="accent6">
                    <a:lumMod val="40000"/>
                    <a:lumOff val="60000"/>
                  </a:schemeClr>
                </a:solidFill>
              </a:rPr>
              <a:t> Renu </a:t>
            </a:r>
            <a:r>
              <a:rPr lang="en-IN" dirty="0" err="1">
                <a:solidFill>
                  <a:schemeClr val="accent6">
                    <a:lumMod val="40000"/>
                    <a:lumOff val="60000"/>
                  </a:schemeClr>
                </a:solidFill>
              </a:rPr>
              <a:t>Maan</a:t>
            </a:r>
            <a:r>
              <a:rPr lang="en-IN" dirty="0">
                <a:solidFill>
                  <a:schemeClr val="accent6">
                    <a:lumMod val="40000"/>
                    <a:lumOff val="60000"/>
                  </a:schemeClr>
                </a:solidFill>
              </a:rPr>
              <a:t>, Ms. </a:t>
            </a:r>
            <a:r>
              <a:rPr lang="en-IN" dirty="0" err="1">
                <a:solidFill>
                  <a:schemeClr val="accent6">
                    <a:lumMod val="40000"/>
                    <a:lumOff val="60000"/>
                  </a:schemeClr>
                </a:solidFill>
              </a:rPr>
              <a:t>Chaaya</a:t>
            </a:r>
            <a:r>
              <a:rPr lang="en-IN" dirty="0">
                <a:solidFill>
                  <a:schemeClr val="accent6">
                    <a:lumMod val="40000"/>
                    <a:lumOff val="60000"/>
                  </a:schemeClr>
                </a:solidFill>
              </a:rPr>
              <a:t> </a:t>
            </a:r>
            <a:r>
              <a:rPr lang="en-IN" dirty="0" err="1">
                <a:solidFill>
                  <a:schemeClr val="accent6">
                    <a:lumMod val="40000"/>
                    <a:lumOff val="60000"/>
                  </a:schemeClr>
                </a:solidFill>
              </a:rPr>
              <a:t>Patole</a:t>
            </a:r>
            <a:r>
              <a:rPr lang="en-IN" dirty="0">
                <a:solidFill>
                  <a:schemeClr val="accent6">
                    <a:lumMod val="40000"/>
                    <a:lumOff val="60000"/>
                  </a:schemeClr>
                </a:solidFill>
              </a:rPr>
              <a:t>, Ms </a:t>
            </a:r>
            <a:r>
              <a:rPr lang="en-IN" dirty="0" err="1">
                <a:solidFill>
                  <a:schemeClr val="accent6">
                    <a:lumMod val="40000"/>
                    <a:lumOff val="60000"/>
                  </a:schemeClr>
                </a:solidFill>
              </a:rPr>
              <a:t>Shilpa</a:t>
            </a:r>
            <a:r>
              <a:rPr lang="en-IN" dirty="0">
                <a:solidFill>
                  <a:schemeClr val="accent6">
                    <a:lumMod val="40000"/>
                    <a:lumOff val="60000"/>
                  </a:schemeClr>
                </a:solidFill>
              </a:rPr>
              <a:t> R. , Ms. </a:t>
            </a:r>
            <a:r>
              <a:rPr lang="en-IN" dirty="0" err="1">
                <a:solidFill>
                  <a:schemeClr val="accent6">
                    <a:lumMod val="40000"/>
                    <a:lumOff val="60000"/>
                  </a:schemeClr>
                </a:solidFill>
              </a:rPr>
              <a:t>Vaishnavi</a:t>
            </a:r>
            <a:r>
              <a:rPr lang="en-IN" dirty="0">
                <a:solidFill>
                  <a:schemeClr val="accent6">
                    <a:lumMod val="40000"/>
                    <a:lumOff val="60000"/>
                  </a:schemeClr>
                </a:solidFill>
              </a:rPr>
              <a:t> </a:t>
            </a:r>
            <a:r>
              <a:rPr lang="en-IN" dirty="0" err="1">
                <a:solidFill>
                  <a:schemeClr val="accent6">
                    <a:lumMod val="40000"/>
                    <a:lumOff val="60000"/>
                  </a:schemeClr>
                </a:solidFill>
              </a:rPr>
              <a:t>Rajendra</a:t>
            </a:r>
            <a:r>
              <a:rPr lang="en-IN" dirty="0">
                <a:solidFill>
                  <a:schemeClr val="accent6">
                    <a:lumMod val="40000"/>
                    <a:lumOff val="60000"/>
                  </a:schemeClr>
                </a:solidFill>
              </a:rPr>
              <a:t> </a:t>
            </a:r>
            <a:r>
              <a:rPr lang="en-IN" dirty="0" err="1">
                <a:solidFill>
                  <a:schemeClr val="accent6">
                    <a:lumMod val="40000"/>
                    <a:lumOff val="60000"/>
                  </a:schemeClr>
                </a:solidFill>
              </a:rPr>
              <a:t>Pawar</a:t>
            </a:r>
            <a:r>
              <a:rPr lang="en-IN" dirty="0">
                <a:solidFill>
                  <a:schemeClr val="accent6">
                    <a:lumMod val="40000"/>
                    <a:lumOff val="60000"/>
                  </a:schemeClr>
                </a:solidFill>
              </a:rPr>
              <a:t>, Miss. </a:t>
            </a:r>
            <a:r>
              <a:rPr lang="en-IN" dirty="0" err="1">
                <a:solidFill>
                  <a:schemeClr val="accent6">
                    <a:lumMod val="40000"/>
                    <a:lumOff val="60000"/>
                  </a:schemeClr>
                </a:solidFill>
              </a:rPr>
              <a:t>Ruksaar</a:t>
            </a:r>
            <a:r>
              <a:rPr lang="en-IN" dirty="0">
                <a:solidFill>
                  <a:schemeClr val="accent6">
                    <a:lumMod val="40000"/>
                    <a:lumOff val="60000"/>
                  </a:schemeClr>
                </a:solidFill>
              </a:rPr>
              <a:t> Fatima, Mr. Deepak </a:t>
            </a:r>
            <a:r>
              <a:rPr lang="en-IN" dirty="0" err="1">
                <a:solidFill>
                  <a:schemeClr val="accent6">
                    <a:lumMod val="40000"/>
                    <a:lumOff val="60000"/>
                  </a:schemeClr>
                </a:solidFill>
              </a:rPr>
              <a:t>Pramod</a:t>
            </a:r>
            <a:r>
              <a:rPr lang="en-IN" dirty="0">
                <a:solidFill>
                  <a:schemeClr val="accent6">
                    <a:lumMod val="40000"/>
                    <a:lumOff val="60000"/>
                  </a:schemeClr>
                </a:solidFill>
              </a:rPr>
              <a:t> </a:t>
            </a:r>
            <a:r>
              <a:rPr lang="en-IN" dirty="0" err="1">
                <a:solidFill>
                  <a:schemeClr val="accent6">
                    <a:lumMod val="40000"/>
                    <a:lumOff val="60000"/>
                  </a:schemeClr>
                </a:solidFill>
              </a:rPr>
              <a:t>Chaudhari</a:t>
            </a:r>
            <a:endParaRPr lang="en-IN" dirty="0">
              <a:solidFill>
                <a:schemeClr val="accent6">
                  <a:lumMod val="40000"/>
                  <a:lumOff val="60000"/>
                </a:schemeClr>
              </a:solidFill>
            </a:endParaRPr>
          </a:p>
          <a:p>
            <a:pPr algn="ctr"/>
            <a:endParaRPr lang="en-IN" dirty="0">
              <a:solidFill>
                <a:schemeClr val="accent6">
                  <a:lumMod val="40000"/>
                  <a:lumOff val="60000"/>
                </a:schemeClr>
              </a:solidFill>
            </a:endParaRPr>
          </a:p>
        </p:txBody>
      </p:sp>
    </p:spTree>
    <p:extLst>
      <p:ext uri="{BB962C8B-B14F-4D97-AF65-F5344CB8AC3E}">
        <p14:creationId xmlns:p14="http://schemas.microsoft.com/office/powerpoint/2010/main" val="418139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6286501"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EDA: handling outliers</a:t>
            </a:r>
          </a:p>
        </p:txBody>
      </p:sp>
      <p:pic>
        <p:nvPicPr>
          <p:cNvPr id="3" name="Picture 2"/>
          <p:cNvPicPr>
            <a:picLocks noChangeAspect="1"/>
          </p:cNvPicPr>
          <p:nvPr/>
        </p:nvPicPr>
        <p:blipFill>
          <a:blip r:embed="rId2"/>
          <a:stretch>
            <a:fillRect/>
          </a:stretch>
        </p:blipFill>
        <p:spPr>
          <a:xfrm>
            <a:off x="1704974" y="1773738"/>
            <a:ext cx="8178031" cy="3627299"/>
          </a:xfrm>
          <a:prstGeom prst="rect">
            <a:avLst/>
          </a:prstGeom>
        </p:spPr>
      </p:pic>
    </p:spTree>
    <p:extLst>
      <p:ext uri="{BB962C8B-B14F-4D97-AF65-F5344CB8AC3E}">
        <p14:creationId xmlns:p14="http://schemas.microsoft.com/office/powerpoint/2010/main" val="580275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6286501"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EDA: removing outliers</a:t>
            </a:r>
          </a:p>
        </p:txBody>
      </p:sp>
      <p:pic>
        <p:nvPicPr>
          <p:cNvPr id="3" name="Picture 2"/>
          <p:cNvPicPr>
            <a:picLocks noChangeAspect="1"/>
          </p:cNvPicPr>
          <p:nvPr/>
        </p:nvPicPr>
        <p:blipFill>
          <a:blip r:embed="rId2"/>
          <a:stretch>
            <a:fillRect/>
          </a:stretch>
        </p:blipFill>
        <p:spPr>
          <a:xfrm>
            <a:off x="679449" y="2019300"/>
            <a:ext cx="10694262" cy="4010348"/>
          </a:xfrm>
          <a:prstGeom prst="rect">
            <a:avLst/>
          </a:prstGeom>
        </p:spPr>
      </p:pic>
      <p:sp>
        <p:nvSpPr>
          <p:cNvPr id="11" name="TextBox 10"/>
          <p:cNvSpPr txBox="1"/>
          <p:nvPr/>
        </p:nvSpPr>
        <p:spPr>
          <a:xfrm>
            <a:off x="1047749" y="1370205"/>
            <a:ext cx="9572626" cy="369332"/>
          </a:xfrm>
          <a:prstGeom prst="rect">
            <a:avLst/>
          </a:prstGeom>
          <a:noFill/>
        </p:spPr>
        <p:txBody>
          <a:bodyPr wrap="square" rtlCol="0">
            <a:spAutoFit/>
          </a:bodyPr>
          <a:lstStyle/>
          <a:p>
            <a:r>
              <a:rPr lang="en-IN" u="sng" dirty="0">
                <a:solidFill>
                  <a:schemeClr val="bg1"/>
                </a:solidFill>
              </a:rPr>
              <a:t>Outlier detection and replacement with most frequent for  non categorical </a:t>
            </a:r>
            <a:r>
              <a:rPr lang="en-IN" u="sng" dirty="0" err="1">
                <a:solidFill>
                  <a:schemeClr val="bg1"/>
                </a:solidFill>
              </a:rPr>
              <a:t>fetaures</a:t>
            </a:r>
            <a:endParaRPr lang="en-IN" u="sng" dirty="0">
              <a:solidFill>
                <a:schemeClr val="bg1"/>
              </a:solidFill>
            </a:endParaRPr>
          </a:p>
        </p:txBody>
      </p:sp>
    </p:spTree>
    <p:extLst>
      <p:ext uri="{BB962C8B-B14F-4D97-AF65-F5344CB8AC3E}">
        <p14:creationId xmlns:p14="http://schemas.microsoft.com/office/powerpoint/2010/main" val="3366260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6286501"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EDA: removing outliers</a:t>
            </a:r>
          </a:p>
        </p:txBody>
      </p:sp>
      <p:pic>
        <p:nvPicPr>
          <p:cNvPr id="2" name="Picture 1"/>
          <p:cNvPicPr>
            <a:picLocks noChangeAspect="1"/>
          </p:cNvPicPr>
          <p:nvPr/>
        </p:nvPicPr>
        <p:blipFill>
          <a:blip r:embed="rId2"/>
          <a:stretch>
            <a:fillRect/>
          </a:stretch>
        </p:blipFill>
        <p:spPr>
          <a:xfrm>
            <a:off x="545178" y="1938942"/>
            <a:ext cx="11082594" cy="2556857"/>
          </a:xfrm>
          <a:prstGeom prst="rect">
            <a:avLst/>
          </a:prstGeom>
        </p:spPr>
      </p:pic>
      <p:sp>
        <p:nvSpPr>
          <p:cNvPr id="7" name="TextBox 6"/>
          <p:cNvSpPr txBox="1"/>
          <p:nvPr/>
        </p:nvSpPr>
        <p:spPr>
          <a:xfrm>
            <a:off x="1047749" y="1370205"/>
            <a:ext cx="9572626" cy="369332"/>
          </a:xfrm>
          <a:prstGeom prst="rect">
            <a:avLst/>
          </a:prstGeom>
          <a:noFill/>
        </p:spPr>
        <p:txBody>
          <a:bodyPr wrap="square" rtlCol="0">
            <a:spAutoFit/>
          </a:bodyPr>
          <a:lstStyle/>
          <a:p>
            <a:r>
              <a:rPr lang="en-IN" u="sng" dirty="0">
                <a:solidFill>
                  <a:schemeClr val="bg1"/>
                </a:solidFill>
              </a:rPr>
              <a:t>Outlier detection and replacement with most frequent for  categorical </a:t>
            </a:r>
            <a:r>
              <a:rPr lang="en-IN" u="sng" dirty="0" err="1">
                <a:solidFill>
                  <a:schemeClr val="bg1"/>
                </a:solidFill>
              </a:rPr>
              <a:t>fetaures</a:t>
            </a:r>
            <a:endParaRPr lang="en-IN" u="sng" dirty="0">
              <a:solidFill>
                <a:schemeClr val="bg1"/>
              </a:solidFill>
            </a:endParaRPr>
          </a:p>
        </p:txBody>
      </p:sp>
    </p:spTree>
    <p:extLst>
      <p:ext uri="{BB962C8B-B14F-4D97-AF65-F5344CB8AC3E}">
        <p14:creationId xmlns:p14="http://schemas.microsoft.com/office/powerpoint/2010/main" val="4279189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6286501"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EDA: removing outliers</a:t>
            </a:r>
          </a:p>
        </p:txBody>
      </p:sp>
      <p:pic>
        <p:nvPicPr>
          <p:cNvPr id="3" name="Picture 2"/>
          <p:cNvPicPr>
            <a:picLocks noChangeAspect="1"/>
          </p:cNvPicPr>
          <p:nvPr/>
        </p:nvPicPr>
        <p:blipFill>
          <a:blip r:embed="rId2"/>
          <a:stretch>
            <a:fillRect/>
          </a:stretch>
        </p:blipFill>
        <p:spPr>
          <a:xfrm>
            <a:off x="1560700" y="1543050"/>
            <a:ext cx="9203366" cy="4077061"/>
          </a:xfrm>
          <a:prstGeom prst="rect">
            <a:avLst/>
          </a:prstGeom>
        </p:spPr>
      </p:pic>
    </p:spTree>
    <p:extLst>
      <p:ext uri="{BB962C8B-B14F-4D97-AF65-F5344CB8AC3E}">
        <p14:creationId xmlns:p14="http://schemas.microsoft.com/office/powerpoint/2010/main" val="2685419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6286501"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EDA: data visualization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294" y="2299331"/>
            <a:ext cx="7854712" cy="3611887"/>
          </a:xfrm>
          <a:prstGeom prst="rect">
            <a:avLst/>
          </a:prstGeom>
        </p:spPr>
      </p:pic>
      <p:sp>
        <p:nvSpPr>
          <p:cNvPr id="10" name="TextBox 9"/>
          <p:cNvSpPr txBox="1"/>
          <p:nvPr/>
        </p:nvSpPr>
        <p:spPr>
          <a:xfrm>
            <a:off x="1223963" y="1206815"/>
            <a:ext cx="9477374" cy="646331"/>
          </a:xfrm>
          <a:prstGeom prst="rect">
            <a:avLst/>
          </a:prstGeom>
          <a:noFill/>
        </p:spPr>
        <p:txBody>
          <a:bodyPr wrap="square" rtlCol="0">
            <a:spAutoFit/>
          </a:bodyPr>
          <a:lstStyle/>
          <a:p>
            <a:pPr marL="285750" indent="-285750" algn="ctr">
              <a:buFont typeface="Wingdings" panose="05000000000000000000" pitchFamily="2" charset="2"/>
              <a:buChar char="Ø"/>
            </a:pPr>
            <a:r>
              <a:rPr lang="en-IN" dirty="0">
                <a:solidFill>
                  <a:schemeClr val="bg1"/>
                </a:solidFill>
              </a:rPr>
              <a:t>Women with myocardial rupture as complication of MI were all classified in class 3 only. This is why class 3 showed 100% accuracy with all classification algorithms</a:t>
            </a:r>
          </a:p>
        </p:txBody>
      </p:sp>
    </p:spTree>
    <p:extLst>
      <p:ext uri="{BB962C8B-B14F-4D97-AF65-F5344CB8AC3E}">
        <p14:creationId xmlns:p14="http://schemas.microsoft.com/office/powerpoint/2010/main" val="2296100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6267451"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EDA: Data visualization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260" y="1253105"/>
            <a:ext cx="3557023" cy="3685039"/>
          </a:xfrm>
          <a:prstGeom prst="rect">
            <a:avLst/>
          </a:prstGeom>
        </p:spPr>
      </p:pic>
      <p:sp>
        <p:nvSpPr>
          <p:cNvPr id="7" name="TextBox 6"/>
          <p:cNvSpPr txBox="1"/>
          <p:nvPr/>
        </p:nvSpPr>
        <p:spPr>
          <a:xfrm>
            <a:off x="2095499" y="4661145"/>
            <a:ext cx="2257425" cy="276999"/>
          </a:xfrm>
          <a:prstGeom prst="rect">
            <a:avLst/>
          </a:prstGeom>
          <a:noFill/>
        </p:spPr>
        <p:txBody>
          <a:bodyPr wrap="square" rtlCol="0">
            <a:spAutoFit/>
          </a:bodyPr>
          <a:lstStyle/>
          <a:p>
            <a:r>
              <a:rPr lang="en-IN" sz="1200" b="1" dirty="0"/>
              <a:t>Target variable distribution</a:t>
            </a:r>
          </a:p>
        </p:txBody>
      </p:sp>
      <p:sp>
        <p:nvSpPr>
          <p:cNvPr id="9" name="TextBox 8"/>
          <p:cNvSpPr txBox="1"/>
          <p:nvPr/>
        </p:nvSpPr>
        <p:spPr>
          <a:xfrm>
            <a:off x="6219825" y="1323975"/>
            <a:ext cx="3562350" cy="2554545"/>
          </a:xfrm>
          <a:prstGeom prst="rect">
            <a:avLst/>
          </a:prstGeom>
          <a:noFill/>
        </p:spPr>
        <p:txBody>
          <a:bodyPr wrap="square" rtlCol="0">
            <a:spAutoFit/>
          </a:bodyPr>
          <a:lstStyle/>
          <a:p>
            <a:r>
              <a:rPr lang="en-IN" sz="1600" dirty="0">
                <a:solidFill>
                  <a:schemeClr val="bg1"/>
                </a:solidFill>
              </a:rPr>
              <a:t>Class = 0, n = 1429    (84.059%)</a:t>
            </a:r>
          </a:p>
          <a:p>
            <a:r>
              <a:rPr lang="en-IN" sz="1600" dirty="0">
                <a:solidFill>
                  <a:schemeClr val="bg1"/>
                </a:solidFill>
              </a:rPr>
              <a:t>Class = 1, n = 110      (6.471%)</a:t>
            </a:r>
          </a:p>
          <a:p>
            <a:r>
              <a:rPr lang="en-IN" sz="1600" dirty="0">
                <a:solidFill>
                  <a:schemeClr val="bg1"/>
                </a:solidFill>
              </a:rPr>
              <a:t>Class = 2, n = 18        (1.059%)</a:t>
            </a:r>
          </a:p>
          <a:p>
            <a:r>
              <a:rPr lang="en-IN" sz="1600" dirty="0">
                <a:solidFill>
                  <a:schemeClr val="bg1"/>
                </a:solidFill>
              </a:rPr>
              <a:t>Class = 3, n = 54        (3.176%)</a:t>
            </a:r>
          </a:p>
          <a:p>
            <a:r>
              <a:rPr lang="en-IN" sz="1600" dirty="0">
                <a:solidFill>
                  <a:schemeClr val="bg1"/>
                </a:solidFill>
              </a:rPr>
              <a:t>Class = 4, n = 23        (1.353%)</a:t>
            </a:r>
          </a:p>
          <a:p>
            <a:r>
              <a:rPr lang="en-IN" sz="1600" dirty="0">
                <a:solidFill>
                  <a:schemeClr val="bg1"/>
                </a:solidFill>
              </a:rPr>
              <a:t>Class = 5, n = 12        (0.706%)</a:t>
            </a:r>
          </a:p>
          <a:p>
            <a:r>
              <a:rPr lang="en-IN" sz="1600" dirty="0">
                <a:solidFill>
                  <a:schemeClr val="bg1"/>
                </a:solidFill>
              </a:rPr>
              <a:t>Class = 6, n = 27        (1.588%)</a:t>
            </a:r>
          </a:p>
          <a:p>
            <a:r>
              <a:rPr lang="en-IN" sz="1600" dirty="0">
                <a:solidFill>
                  <a:schemeClr val="bg1"/>
                </a:solidFill>
              </a:rPr>
              <a:t>Class = 7, n = 27        (1.588%)</a:t>
            </a:r>
          </a:p>
          <a:p>
            <a:endParaRPr lang="en-IN" sz="1600" dirty="0">
              <a:solidFill>
                <a:schemeClr val="bg1"/>
              </a:solidFill>
            </a:endParaRPr>
          </a:p>
          <a:p>
            <a:endParaRPr lang="en-IN" sz="1600" dirty="0">
              <a:solidFill>
                <a:schemeClr val="bg1"/>
              </a:solidFill>
            </a:endParaRPr>
          </a:p>
        </p:txBody>
      </p:sp>
      <p:sp>
        <p:nvSpPr>
          <p:cNvPr id="10" name="TextBox 9"/>
          <p:cNvSpPr txBox="1"/>
          <p:nvPr/>
        </p:nvSpPr>
        <p:spPr>
          <a:xfrm>
            <a:off x="5476875" y="3795533"/>
            <a:ext cx="5448300"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rPr>
              <a:t>An imbalanced multi class target variable</a:t>
            </a:r>
          </a:p>
        </p:txBody>
      </p:sp>
    </p:spTree>
    <p:extLst>
      <p:ext uri="{BB962C8B-B14F-4D97-AF65-F5344CB8AC3E}">
        <p14:creationId xmlns:p14="http://schemas.microsoft.com/office/powerpoint/2010/main" val="232001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5153025"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Data normalization</a:t>
            </a:r>
          </a:p>
        </p:txBody>
      </p:sp>
      <p:graphicFrame>
        <p:nvGraphicFramePr>
          <p:cNvPr id="2" name="Diagram 1"/>
          <p:cNvGraphicFramePr/>
          <p:nvPr>
            <p:extLst>
              <p:ext uri="{D42A27DB-BD31-4B8C-83A1-F6EECF244321}">
                <p14:modId xmlns:p14="http://schemas.microsoft.com/office/powerpoint/2010/main" val="468171864"/>
              </p:ext>
            </p:extLst>
          </p:nvPr>
        </p:nvGraphicFramePr>
        <p:xfrm>
          <a:off x="742950" y="760631"/>
          <a:ext cx="10734675" cy="4681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262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5153025"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Feature selection</a:t>
            </a:r>
          </a:p>
        </p:txBody>
      </p:sp>
      <p:graphicFrame>
        <p:nvGraphicFramePr>
          <p:cNvPr id="3" name="Diagram 2"/>
          <p:cNvGraphicFramePr/>
          <p:nvPr>
            <p:extLst>
              <p:ext uri="{D42A27DB-BD31-4B8C-83A1-F6EECF244321}">
                <p14:modId xmlns:p14="http://schemas.microsoft.com/office/powerpoint/2010/main" val="499835761"/>
              </p:ext>
            </p:extLst>
          </p:nvPr>
        </p:nvGraphicFramePr>
        <p:xfrm>
          <a:off x="742950" y="760631"/>
          <a:ext cx="10734675" cy="4681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314450" y="4429125"/>
            <a:ext cx="9772650"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rPr>
              <a:t>Dropped features that show collinearity by plotting a heat map for X</a:t>
            </a:r>
          </a:p>
        </p:txBody>
      </p:sp>
    </p:spTree>
    <p:extLst>
      <p:ext uri="{BB962C8B-B14F-4D97-AF65-F5344CB8AC3E}">
        <p14:creationId xmlns:p14="http://schemas.microsoft.com/office/powerpoint/2010/main" val="646422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5715001"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Feature engineering</a:t>
            </a:r>
          </a:p>
        </p:txBody>
      </p:sp>
      <p:sp>
        <p:nvSpPr>
          <p:cNvPr id="4" name="TextBox 3"/>
          <p:cNvSpPr txBox="1"/>
          <p:nvPr/>
        </p:nvSpPr>
        <p:spPr>
          <a:xfrm>
            <a:off x="790574" y="984526"/>
            <a:ext cx="9772650"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rPr>
              <a:t>We engineered feature named </a:t>
            </a:r>
            <a:r>
              <a:rPr lang="en-IN" dirty="0" err="1">
                <a:solidFill>
                  <a:schemeClr val="bg1"/>
                </a:solidFill>
              </a:rPr>
              <a:t>edema_mrg</a:t>
            </a:r>
            <a:r>
              <a:rPr lang="en-IN" dirty="0">
                <a:solidFill>
                  <a:schemeClr val="bg1"/>
                </a:solidFill>
              </a:rPr>
              <a:t> by merging </a:t>
            </a:r>
            <a:r>
              <a:rPr lang="en-IN" dirty="0" err="1">
                <a:solidFill>
                  <a:schemeClr val="bg1"/>
                </a:solidFill>
              </a:rPr>
              <a:t>edema</a:t>
            </a:r>
            <a:r>
              <a:rPr lang="en-IN" dirty="0">
                <a:solidFill>
                  <a:schemeClr val="bg1"/>
                </a:solidFill>
              </a:rPr>
              <a:t> and </a:t>
            </a:r>
            <a:r>
              <a:rPr lang="en-IN" dirty="0" err="1">
                <a:solidFill>
                  <a:schemeClr val="bg1"/>
                </a:solidFill>
              </a:rPr>
              <a:t>edema_ICU</a:t>
            </a:r>
            <a:endParaRPr lang="en-IN" dirty="0">
              <a:solidFill>
                <a:schemeClr val="bg1"/>
              </a:solidFill>
            </a:endParaRPr>
          </a:p>
        </p:txBody>
      </p:sp>
      <p:sp>
        <p:nvSpPr>
          <p:cNvPr id="2" name="Rectangle 1"/>
          <p:cNvSpPr/>
          <p:nvPr/>
        </p:nvSpPr>
        <p:spPr>
          <a:xfrm>
            <a:off x="790574" y="1701221"/>
            <a:ext cx="4324351" cy="4247317"/>
          </a:xfrm>
          <a:prstGeom prst="rect">
            <a:avLst/>
          </a:prstGeom>
        </p:spPr>
        <p:txBody>
          <a:bodyPr wrap="square">
            <a:spAutoFit/>
          </a:bodyPr>
          <a:lstStyle/>
          <a:p>
            <a:r>
              <a:rPr lang="en-IN" u="sng" dirty="0">
                <a:solidFill>
                  <a:schemeClr val="accent1">
                    <a:lumMod val="60000"/>
                    <a:lumOff val="40000"/>
                  </a:schemeClr>
                </a:solidFill>
              </a:rPr>
              <a:t>List of selected features (25):</a:t>
            </a:r>
          </a:p>
          <a:p>
            <a:endParaRPr lang="en-IN" dirty="0">
              <a:solidFill>
                <a:schemeClr val="bg1"/>
              </a:solidFill>
            </a:endParaRPr>
          </a:p>
          <a:p>
            <a:r>
              <a:rPr lang="en-IN" dirty="0" err="1">
                <a:solidFill>
                  <a:schemeClr val="bg1"/>
                </a:solidFill>
              </a:rPr>
              <a:t>myocar_rupture</a:t>
            </a:r>
            <a:r>
              <a:rPr lang="en-IN" dirty="0">
                <a:solidFill>
                  <a:schemeClr val="bg1"/>
                </a:solidFill>
              </a:rPr>
              <a:t>, </a:t>
            </a:r>
            <a:r>
              <a:rPr lang="en-IN" dirty="0" err="1">
                <a:solidFill>
                  <a:schemeClr val="bg1"/>
                </a:solidFill>
              </a:rPr>
              <a:t>sys_BP_ICU</a:t>
            </a:r>
            <a:r>
              <a:rPr lang="en-IN" dirty="0">
                <a:solidFill>
                  <a:schemeClr val="bg1"/>
                </a:solidFill>
              </a:rPr>
              <a:t>, age, </a:t>
            </a:r>
            <a:r>
              <a:rPr lang="en-IN" dirty="0" err="1">
                <a:solidFill>
                  <a:schemeClr val="bg1"/>
                </a:solidFill>
              </a:rPr>
              <a:t>cardiogenic_shock</a:t>
            </a:r>
            <a:r>
              <a:rPr lang="en-IN" dirty="0">
                <a:solidFill>
                  <a:schemeClr val="bg1"/>
                </a:solidFill>
              </a:rPr>
              <a:t>, </a:t>
            </a:r>
            <a:r>
              <a:rPr lang="en-IN" dirty="0" err="1">
                <a:solidFill>
                  <a:schemeClr val="bg1"/>
                </a:solidFill>
              </a:rPr>
              <a:t>ch_pain</a:t>
            </a:r>
            <a:r>
              <a:rPr lang="en-IN" dirty="0">
                <a:solidFill>
                  <a:schemeClr val="bg1"/>
                </a:solidFill>
              </a:rPr>
              <a:t>, </a:t>
            </a:r>
            <a:r>
              <a:rPr lang="en-IN" dirty="0" err="1">
                <a:solidFill>
                  <a:schemeClr val="bg1"/>
                </a:solidFill>
              </a:rPr>
              <a:t>wbc_count</a:t>
            </a:r>
            <a:r>
              <a:rPr lang="en-IN" dirty="0">
                <a:solidFill>
                  <a:schemeClr val="bg1"/>
                </a:solidFill>
              </a:rPr>
              <a:t>, opioid_1st_hr, </a:t>
            </a:r>
            <a:r>
              <a:rPr lang="en-IN" dirty="0" err="1">
                <a:solidFill>
                  <a:schemeClr val="bg1"/>
                </a:solidFill>
              </a:rPr>
              <a:t>anterior_MI_LV</a:t>
            </a:r>
            <a:r>
              <a:rPr lang="en-IN" dirty="0">
                <a:solidFill>
                  <a:schemeClr val="bg1"/>
                </a:solidFill>
              </a:rPr>
              <a:t>, </a:t>
            </a:r>
            <a:r>
              <a:rPr lang="en-IN" dirty="0" err="1">
                <a:solidFill>
                  <a:schemeClr val="bg1"/>
                </a:solidFill>
              </a:rPr>
              <a:t>CHF_history</a:t>
            </a:r>
            <a:r>
              <a:rPr lang="en-IN" dirty="0">
                <a:solidFill>
                  <a:schemeClr val="bg1"/>
                </a:solidFill>
              </a:rPr>
              <a:t>, </a:t>
            </a:r>
            <a:r>
              <a:rPr lang="en-IN" dirty="0" err="1">
                <a:solidFill>
                  <a:schemeClr val="bg1"/>
                </a:solidFill>
              </a:rPr>
              <a:t>heart_disease_history</a:t>
            </a:r>
            <a:r>
              <a:rPr lang="en-IN" dirty="0">
                <a:solidFill>
                  <a:schemeClr val="bg1"/>
                </a:solidFill>
              </a:rPr>
              <a:t>, </a:t>
            </a:r>
            <a:r>
              <a:rPr lang="en-IN" dirty="0" err="1">
                <a:solidFill>
                  <a:schemeClr val="bg1"/>
                </a:solidFill>
              </a:rPr>
              <a:t>lq_nitrates</a:t>
            </a:r>
            <a:r>
              <a:rPr lang="en-IN" dirty="0">
                <a:solidFill>
                  <a:schemeClr val="bg1"/>
                </a:solidFill>
              </a:rPr>
              <a:t>, pain_killer1, </a:t>
            </a:r>
            <a:r>
              <a:rPr lang="en-IN" dirty="0" err="1">
                <a:solidFill>
                  <a:schemeClr val="bg1"/>
                </a:solidFill>
              </a:rPr>
              <a:t>rytm_sinus_normal</a:t>
            </a:r>
            <a:r>
              <a:rPr lang="en-IN" dirty="0">
                <a:solidFill>
                  <a:schemeClr val="bg1"/>
                </a:solidFill>
              </a:rPr>
              <a:t>, mi_relapse,n_p_ecg_p_12, sex, RV_MI, pain_relapse_3day, </a:t>
            </a:r>
            <a:r>
              <a:rPr lang="en-IN" dirty="0" err="1">
                <a:solidFill>
                  <a:schemeClr val="bg1"/>
                </a:solidFill>
              </a:rPr>
              <a:t>obstructive_chronic_bronchitis</a:t>
            </a:r>
            <a:r>
              <a:rPr lang="en-IN" dirty="0">
                <a:solidFill>
                  <a:schemeClr val="bg1"/>
                </a:solidFill>
              </a:rPr>
              <a:t>, </a:t>
            </a:r>
            <a:r>
              <a:rPr lang="en-IN" dirty="0" err="1">
                <a:solidFill>
                  <a:schemeClr val="bg1"/>
                </a:solidFill>
              </a:rPr>
              <a:t>his_of_hbp</a:t>
            </a:r>
            <a:r>
              <a:rPr lang="en-IN" dirty="0">
                <a:solidFill>
                  <a:schemeClr val="bg1"/>
                </a:solidFill>
              </a:rPr>
              <a:t>, pain_relapse_1hr, </a:t>
            </a:r>
            <a:r>
              <a:rPr lang="en-IN" dirty="0" err="1">
                <a:solidFill>
                  <a:schemeClr val="bg1"/>
                </a:solidFill>
              </a:rPr>
              <a:t>ven_fib</a:t>
            </a:r>
            <a:r>
              <a:rPr lang="en-IN" dirty="0">
                <a:solidFill>
                  <a:schemeClr val="bg1"/>
                </a:solidFill>
              </a:rPr>
              <a:t>, </a:t>
            </a:r>
            <a:r>
              <a:rPr lang="en-IN" dirty="0" err="1">
                <a:solidFill>
                  <a:schemeClr val="bg1"/>
                </a:solidFill>
              </a:rPr>
              <a:t>atr_rytm_irregularity</a:t>
            </a:r>
            <a:r>
              <a:rPr lang="en-IN" dirty="0">
                <a:solidFill>
                  <a:schemeClr val="bg1"/>
                </a:solidFill>
              </a:rPr>
              <a:t>, </a:t>
            </a:r>
            <a:r>
              <a:rPr lang="en-IN" dirty="0" err="1">
                <a:solidFill>
                  <a:schemeClr val="bg1"/>
                </a:solidFill>
              </a:rPr>
              <a:t>bronchial_asthma</a:t>
            </a:r>
            <a:r>
              <a:rPr lang="en-IN" dirty="0">
                <a:solidFill>
                  <a:schemeClr val="bg1"/>
                </a:solidFill>
              </a:rPr>
              <a:t>,  CHF, </a:t>
            </a:r>
            <a:r>
              <a:rPr lang="en-IN" dirty="0" err="1">
                <a:solidFill>
                  <a:schemeClr val="bg1"/>
                </a:solidFill>
              </a:rPr>
              <a:t>edema</a:t>
            </a:r>
            <a:r>
              <a:rPr lang="en-IN" dirty="0">
                <a:solidFill>
                  <a:schemeClr val="bg1"/>
                </a:solidFill>
              </a:rPr>
              <a:t>, </a:t>
            </a:r>
            <a:r>
              <a:rPr lang="en-IN" dirty="0" err="1">
                <a:solidFill>
                  <a:schemeClr val="bg1"/>
                </a:solidFill>
              </a:rPr>
              <a:t>edema_ICU</a:t>
            </a:r>
            <a:endParaRPr lang="en-IN"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464" y="1353858"/>
            <a:ext cx="6968604" cy="4818342"/>
          </a:xfrm>
          <a:prstGeom prst="rect">
            <a:avLst/>
          </a:prstGeom>
        </p:spPr>
      </p:pic>
    </p:spTree>
    <p:extLst>
      <p:ext uri="{BB962C8B-B14F-4D97-AF65-F5344CB8AC3E}">
        <p14:creationId xmlns:p14="http://schemas.microsoft.com/office/powerpoint/2010/main" val="3998610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5153025"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Model building</a:t>
            </a:r>
          </a:p>
        </p:txBody>
      </p:sp>
      <p:graphicFrame>
        <p:nvGraphicFramePr>
          <p:cNvPr id="2" name="Diagram 1"/>
          <p:cNvGraphicFramePr/>
          <p:nvPr>
            <p:extLst>
              <p:ext uri="{D42A27DB-BD31-4B8C-83A1-F6EECF244321}">
                <p14:modId xmlns:p14="http://schemas.microsoft.com/office/powerpoint/2010/main" val="3933086906"/>
              </p:ext>
            </p:extLst>
          </p:nvPr>
        </p:nvGraphicFramePr>
        <p:xfrm>
          <a:off x="1403349" y="1104900"/>
          <a:ext cx="8969375" cy="4881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own Arrow 3"/>
          <p:cNvSpPr/>
          <p:nvPr/>
        </p:nvSpPr>
        <p:spPr>
          <a:xfrm>
            <a:off x="5524500" y="2524125"/>
            <a:ext cx="533400" cy="79057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own Arrow 5"/>
          <p:cNvSpPr/>
          <p:nvPr/>
        </p:nvSpPr>
        <p:spPr>
          <a:xfrm>
            <a:off x="5524500" y="4255029"/>
            <a:ext cx="533400" cy="79057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31523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362" y="1457325"/>
            <a:ext cx="6334252" cy="2819400"/>
          </a:xfrm>
          <a:prstGeom prst="rect">
            <a:avLst/>
          </a:prstGeom>
        </p:spPr>
      </p:pic>
      <p:sp>
        <p:nvSpPr>
          <p:cNvPr id="5" name="TextBox 4"/>
          <p:cNvSpPr txBox="1"/>
          <p:nvPr/>
        </p:nvSpPr>
        <p:spPr>
          <a:xfrm>
            <a:off x="1047750" y="114300"/>
            <a:ext cx="3905250"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Introduction</a:t>
            </a:r>
          </a:p>
        </p:txBody>
      </p:sp>
      <p:sp>
        <p:nvSpPr>
          <p:cNvPr id="6" name="TextBox 5"/>
          <p:cNvSpPr txBox="1"/>
          <p:nvPr/>
        </p:nvSpPr>
        <p:spPr>
          <a:xfrm>
            <a:off x="595312" y="876300"/>
            <a:ext cx="4772025" cy="3139321"/>
          </a:xfrm>
          <a:prstGeom prst="rect">
            <a:avLst/>
          </a:prstGeom>
          <a:noFill/>
        </p:spPr>
        <p:txBody>
          <a:bodyPr wrap="square" rtlCol="0">
            <a:spAutoFit/>
          </a:bodyPr>
          <a:lstStyle/>
          <a:p>
            <a:pPr algn="just"/>
            <a:r>
              <a:rPr lang="en-IN" b="1" u="sng" dirty="0">
                <a:solidFill>
                  <a:schemeClr val="bg1"/>
                </a:solidFill>
              </a:rPr>
              <a:t>Myocardial infraction(MI)</a:t>
            </a:r>
            <a:r>
              <a:rPr lang="en-IN" b="1" dirty="0">
                <a:solidFill>
                  <a:schemeClr val="bg1"/>
                </a:solidFill>
              </a:rPr>
              <a:t>:</a:t>
            </a:r>
          </a:p>
          <a:p>
            <a:pPr algn="just"/>
            <a:endParaRPr lang="en-IN" b="1" dirty="0">
              <a:solidFill>
                <a:schemeClr val="bg1"/>
              </a:solidFill>
            </a:endParaRPr>
          </a:p>
          <a:p>
            <a:pPr algn="just"/>
            <a:r>
              <a:rPr lang="en-IN" sz="1600" dirty="0">
                <a:solidFill>
                  <a:schemeClr val="bg1"/>
                </a:solidFill>
              </a:rPr>
              <a:t>commonly know as heart attack is a condition where the heart muscles begin to die because of the restricted blood supply from the arteries. </a:t>
            </a:r>
          </a:p>
          <a:p>
            <a:pPr algn="just"/>
            <a:endParaRPr lang="en-IN" sz="1600" dirty="0">
              <a:solidFill>
                <a:schemeClr val="bg1"/>
              </a:solidFill>
            </a:endParaRPr>
          </a:p>
          <a:p>
            <a:pPr algn="just"/>
            <a:r>
              <a:rPr lang="en-IN" sz="1600" dirty="0">
                <a:solidFill>
                  <a:schemeClr val="bg1"/>
                </a:solidFill>
              </a:rPr>
              <a:t>MI can lead to a permanent heart damage of death if the blood supply is not restored immediately. </a:t>
            </a:r>
          </a:p>
          <a:p>
            <a:pPr algn="just"/>
            <a:endParaRPr lang="en-IN" sz="1600" dirty="0">
              <a:solidFill>
                <a:schemeClr val="bg1"/>
              </a:solidFill>
            </a:endParaRPr>
          </a:p>
          <a:p>
            <a:pPr algn="just"/>
            <a:endParaRPr lang="en-IN" dirty="0">
              <a:solidFill>
                <a:schemeClr val="bg1"/>
              </a:solidFill>
            </a:endParaRPr>
          </a:p>
        </p:txBody>
      </p:sp>
      <p:sp>
        <p:nvSpPr>
          <p:cNvPr id="2" name="TextBox 1"/>
          <p:cNvSpPr txBox="1"/>
          <p:nvPr/>
        </p:nvSpPr>
        <p:spPr>
          <a:xfrm>
            <a:off x="5710237" y="4404003"/>
            <a:ext cx="5634038" cy="1754326"/>
          </a:xfrm>
          <a:prstGeom prst="rect">
            <a:avLst/>
          </a:prstGeom>
          <a:noFill/>
        </p:spPr>
        <p:txBody>
          <a:bodyPr wrap="square" rtlCol="0">
            <a:spAutoFit/>
          </a:bodyPr>
          <a:lstStyle/>
          <a:p>
            <a:pPr algn="just"/>
            <a:r>
              <a:rPr lang="en-IN" b="1" u="sng" dirty="0">
                <a:solidFill>
                  <a:schemeClr val="bg1"/>
                </a:solidFill>
              </a:rPr>
              <a:t>Most common Risk factors:</a:t>
            </a:r>
          </a:p>
          <a:p>
            <a:pPr algn="just"/>
            <a:endParaRPr lang="en-IN" b="1" u="sng" dirty="0">
              <a:solidFill>
                <a:schemeClr val="bg1"/>
              </a:solidFill>
            </a:endParaRPr>
          </a:p>
          <a:p>
            <a:pPr algn="just"/>
            <a:r>
              <a:rPr lang="en-IN" dirty="0">
                <a:solidFill>
                  <a:schemeClr val="bg1"/>
                </a:solidFill>
              </a:rPr>
              <a:t>Age, gender, family history, smoking, high blood pressure, high cholesterol, Diabetes, obesity.</a:t>
            </a:r>
          </a:p>
          <a:p>
            <a:pPr algn="just"/>
            <a:r>
              <a:rPr lang="en-IN" b="1" dirty="0">
                <a:solidFill>
                  <a:srgbClr val="FFFF00"/>
                </a:solidFill>
              </a:rPr>
              <a:t>People with south Asian ethnicity comes under high risk category</a:t>
            </a:r>
          </a:p>
        </p:txBody>
      </p:sp>
      <p:grpSp>
        <p:nvGrpSpPr>
          <p:cNvPr id="8" name="Group 7"/>
          <p:cNvGrpSpPr/>
          <p:nvPr/>
        </p:nvGrpSpPr>
        <p:grpSpPr>
          <a:xfrm>
            <a:off x="666750" y="3452706"/>
            <a:ext cx="6096000" cy="2971400"/>
            <a:chOff x="666750" y="3452706"/>
            <a:chExt cx="6096000" cy="297140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0" y="3452706"/>
              <a:ext cx="2247900" cy="2694401"/>
            </a:xfrm>
            <a:prstGeom prst="rect">
              <a:avLst/>
            </a:prstGeom>
          </p:spPr>
        </p:pic>
        <p:sp>
          <p:nvSpPr>
            <p:cNvPr id="7" name="Rectangle 6"/>
            <p:cNvSpPr/>
            <p:nvPr/>
          </p:nvSpPr>
          <p:spPr>
            <a:xfrm>
              <a:off x="666750" y="6147107"/>
              <a:ext cx="6096000" cy="276999"/>
            </a:xfrm>
            <a:prstGeom prst="rect">
              <a:avLst/>
            </a:prstGeom>
          </p:spPr>
          <p:txBody>
            <a:bodyPr>
              <a:spAutoFit/>
            </a:bodyPr>
            <a:lstStyle/>
            <a:p>
              <a:r>
                <a:rPr lang="en-IN" sz="1200" dirty="0">
                  <a:solidFill>
                    <a:schemeClr val="bg1"/>
                  </a:solidFill>
                </a:rPr>
                <a:t>https://www.cdc.gov/mmwr/volumes/68/wr/mm6805a2.htm</a:t>
              </a:r>
            </a:p>
          </p:txBody>
        </p:sp>
      </p:grpSp>
    </p:spTree>
    <p:extLst>
      <p:ext uri="{BB962C8B-B14F-4D97-AF65-F5344CB8AC3E}">
        <p14:creationId xmlns:p14="http://schemas.microsoft.com/office/powerpoint/2010/main" val="230511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5153025"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Model building</a:t>
            </a:r>
          </a:p>
        </p:txBody>
      </p:sp>
      <p:sp>
        <p:nvSpPr>
          <p:cNvPr id="2" name="TextBox 1"/>
          <p:cNvSpPr txBox="1"/>
          <p:nvPr/>
        </p:nvSpPr>
        <p:spPr>
          <a:xfrm>
            <a:off x="552449" y="828675"/>
            <a:ext cx="12449176" cy="5447645"/>
          </a:xfrm>
          <a:prstGeom prst="rect">
            <a:avLst/>
          </a:prstGeom>
          <a:noFill/>
        </p:spPr>
        <p:txBody>
          <a:bodyPr wrap="square" rtlCol="0">
            <a:spAutoFit/>
          </a:bodyPr>
          <a:lstStyle/>
          <a:p>
            <a:r>
              <a:rPr lang="en-IN" sz="2000" u="sng" dirty="0">
                <a:solidFill>
                  <a:schemeClr val="bg1"/>
                </a:solidFill>
              </a:rPr>
              <a:t>List of models used:</a:t>
            </a:r>
          </a:p>
          <a:p>
            <a:endParaRPr lang="en-IN" sz="2000" u="sng" dirty="0">
              <a:solidFill>
                <a:schemeClr val="bg1"/>
              </a:solidFill>
            </a:endParaRPr>
          </a:p>
          <a:p>
            <a:r>
              <a:rPr lang="en-IN" sz="1400" dirty="0" err="1">
                <a:solidFill>
                  <a:schemeClr val="bg1"/>
                </a:solidFill>
              </a:rPr>
              <a:t>wights</a:t>
            </a:r>
            <a:r>
              <a:rPr lang="en-IN" sz="1400" dirty="0">
                <a:solidFill>
                  <a:schemeClr val="bg1"/>
                </a:solidFill>
              </a:rPr>
              <a:t> = {0:0.95, 1:0.85, 2:0.94, 3:0.31, 4:0.77, 5:1.43, 6:0.62, 7:0.62}</a:t>
            </a:r>
          </a:p>
          <a:p>
            <a:endParaRPr lang="en-IN" sz="2000" u="sng" dirty="0">
              <a:solidFill>
                <a:schemeClr val="bg1"/>
              </a:solidFill>
            </a:endParaRPr>
          </a:p>
          <a:p>
            <a:pPr marL="457200" indent="-457200">
              <a:buFont typeface="+mj-lt"/>
              <a:buAutoNum type="arabicPeriod"/>
            </a:pPr>
            <a:r>
              <a:rPr lang="en-IN" sz="1500" dirty="0" err="1">
                <a:solidFill>
                  <a:schemeClr val="bg1"/>
                </a:solidFill>
              </a:rPr>
              <a:t>Model_lr</a:t>
            </a:r>
            <a:r>
              <a:rPr lang="en-IN" sz="1500" dirty="0">
                <a:solidFill>
                  <a:schemeClr val="bg1"/>
                </a:solidFill>
              </a:rPr>
              <a:t> = </a:t>
            </a:r>
            <a:r>
              <a:rPr lang="en-IN" sz="1500" dirty="0" err="1">
                <a:solidFill>
                  <a:schemeClr val="bg1"/>
                </a:solidFill>
              </a:rPr>
              <a:t>LogisticRegression</a:t>
            </a:r>
            <a:r>
              <a:rPr lang="en-IN" sz="1500" dirty="0">
                <a:solidFill>
                  <a:schemeClr val="bg1"/>
                </a:solidFill>
              </a:rPr>
              <a:t>(solver='</a:t>
            </a:r>
            <a:r>
              <a:rPr lang="en-IN" sz="1500" dirty="0" err="1">
                <a:solidFill>
                  <a:schemeClr val="bg1"/>
                </a:solidFill>
              </a:rPr>
              <a:t>lbfgs</a:t>
            </a:r>
            <a:r>
              <a:rPr lang="en-IN" sz="1500" dirty="0">
                <a:solidFill>
                  <a:schemeClr val="bg1"/>
                </a:solidFill>
              </a:rPr>
              <a:t>', </a:t>
            </a:r>
            <a:r>
              <a:rPr lang="en-IN" sz="1500" dirty="0" err="1">
                <a:solidFill>
                  <a:schemeClr val="bg1"/>
                </a:solidFill>
              </a:rPr>
              <a:t>random_state</a:t>
            </a:r>
            <a:r>
              <a:rPr lang="en-IN" sz="1500" dirty="0">
                <a:solidFill>
                  <a:schemeClr val="bg1"/>
                </a:solidFill>
              </a:rPr>
              <a:t> = 42)</a:t>
            </a:r>
          </a:p>
          <a:p>
            <a:pPr marL="457200" indent="-457200">
              <a:buFont typeface="+mj-lt"/>
              <a:buAutoNum type="arabicPeriod"/>
            </a:pPr>
            <a:r>
              <a:rPr lang="en-IN" sz="1500" dirty="0" err="1">
                <a:solidFill>
                  <a:schemeClr val="bg1"/>
                </a:solidFill>
              </a:rPr>
              <a:t>model_svm</a:t>
            </a:r>
            <a:r>
              <a:rPr lang="en-IN" sz="1500" dirty="0">
                <a:solidFill>
                  <a:schemeClr val="bg1"/>
                </a:solidFill>
              </a:rPr>
              <a:t> = SVC(kernel='</a:t>
            </a:r>
            <a:r>
              <a:rPr lang="en-IN" sz="1500" dirty="0" err="1">
                <a:solidFill>
                  <a:schemeClr val="bg1"/>
                </a:solidFill>
              </a:rPr>
              <a:t>linear',gamma</a:t>
            </a:r>
            <a:r>
              <a:rPr lang="en-IN" sz="1500" dirty="0">
                <a:solidFill>
                  <a:schemeClr val="bg1"/>
                </a:solidFill>
              </a:rPr>
              <a:t>='auto', </a:t>
            </a:r>
            <a:r>
              <a:rPr lang="en-IN" sz="1500" dirty="0" err="1">
                <a:solidFill>
                  <a:schemeClr val="bg1"/>
                </a:solidFill>
              </a:rPr>
              <a:t>decision_function_shape</a:t>
            </a:r>
            <a:r>
              <a:rPr lang="en-IN" sz="1500" dirty="0">
                <a:solidFill>
                  <a:schemeClr val="bg1"/>
                </a:solidFill>
              </a:rPr>
              <a:t>='</a:t>
            </a:r>
            <a:r>
              <a:rPr lang="en-IN" sz="1500" dirty="0" err="1">
                <a:solidFill>
                  <a:schemeClr val="bg1"/>
                </a:solidFill>
              </a:rPr>
              <a:t>ovr</a:t>
            </a:r>
            <a:r>
              <a:rPr lang="en-IN" sz="1500" dirty="0">
                <a:solidFill>
                  <a:schemeClr val="bg1"/>
                </a:solidFill>
              </a:rPr>
              <a:t>', </a:t>
            </a:r>
          </a:p>
          <a:p>
            <a:r>
              <a:rPr lang="en-IN" sz="1500" dirty="0">
                <a:solidFill>
                  <a:schemeClr val="bg1"/>
                </a:solidFill>
              </a:rPr>
              <a:t>                                          </a:t>
            </a:r>
            <a:r>
              <a:rPr lang="en-IN" sz="1500" dirty="0" err="1">
                <a:solidFill>
                  <a:schemeClr val="bg1"/>
                </a:solidFill>
              </a:rPr>
              <a:t>random_state</a:t>
            </a:r>
            <a:r>
              <a:rPr lang="en-IN" sz="1500" dirty="0">
                <a:solidFill>
                  <a:schemeClr val="bg1"/>
                </a:solidFill>
              </a:rPr>
              <a:t>=42,class_weight = weights)</a:t>
            </a:r>
          </a:p>
          <a:p>
            <a:r>
              <a:rPr lang="en-IN" sz="1500" dirty="0">
                <a:solidFill>
                  <a:schemeClr val="bg1"/>
                </a:solidFill>
              </a:rPr>
              <a:t>3.       </a:t>
            </a:r>
            <a:r>
              <a:rPr lang="en-IN" sz="1500" dirty="0" err="1">
                <a:solidFill>
                  <a:schemeClr val="bg1"/>
                </a:solidFill>
              </a:rPr>
              <a:t>model_knn</a:t>
            </a:r>
            <a:r>
              <a:rPr lang="en-IN" sz="1500" dirty="0">
                <a:solidFill>
                  <a:schemeClr val="bg1"/>
                </a:solidFill>
              </a:rPr>
              <a:t> = </a:t>
            </a:r>
            <a:r>
              <a:rPr lang="en-IN" sz="1500" dirty="0" err="1">
                <a:solidFill>
                  <a:schemeClr val="bg1"/>
                </a:solidFill>
              </a:rPr>
              <a:t>KNeighborsClassifier</a:t>
            </a:r>
            <a:r>
              <a:rPr lang="en-IN" sz="1500" dirty="0">
                <a:solidFill>
                  <a:schemeClr val="bg1"/>
                </a:solidFill>
              </a:rPr>
              <a:t>(</a:t>
            </a:r>
            <a:r>
              <a:rPr lang="en-IN" sz="1500" dirty="0" err="1">
                <a:solidFill>
                  <a:schemeClr val="bg1"/>
                </a:solidFill>
              </a:rPr>
              <a:t>n_neighbors</a:t>
            </a:r>
            <a:r>
              <a:rPr lang="en-IN" sz="1500" dirty="0">
                <a:solidFill>
                  <a:schemeClr val="bg1"/>
                </a:solidFill>
              </a:rPr>
              <a:t>=2, weights = 'distance', metric='</a:t>
            </a:r>
            <a:r>
              <a:rPr lang="en-IN" sz="1500" dirty="0" err="1">
                <a:solidFill>
                  <a:schemeClr val="bg1"/>
                </a:solidFill>
              </a:rPr>
              <a:t>manhattan</a:t>
            </a:r>
            <a:r>
              <a:rPr lang="en-IN" sz="1500" dirty="0">
                <a:solidFill>
                  <a:schemeClr val="bg1"/>
                </a:solidFill>
              </a:rPr>
              <a:t>')</a:t>
            </a:r>
          </a:p>
          <a:p>
            <a:r>
              <a:rPr lang="en-IN" sz="1500" dirty="0">
                <a:solidFill>
                  <a:schemeClr val="bg1"/>
                </a:solidFill>
              </a:rPr>
              <a:t>4.       </a:t>
            </a:r>
            <a:r>
              <a:rPr lang="en-IN" sz="1500" dirty="0" err="1">
                <a:solidFill>
                  <a:schemeClr val="bg1"/>
                </a:solidFill>
              </a:rPr>
              <a:t>model_rf</a:t>
            </a:r>
            <a:r>
              <a:rPr lang="en-IN" sz="1500" dirty="0">
                <a:solidFill>
                  <a:schemeClr val="bg1"/>
                </a:solidFill>
              </a:rPr>
              <a:t> = </a:t>
            </a:r>
            <a:r>
              <a:rPr lang="en-IN" sz="1500" dirty="0" err="1">
                <a:solidFill>
                  <a:schemeClr val="bg1"/>
                </a:solidFill>
              </a:rPr>
              <a:t>RandomForestClassifier</a:t>
            </a:r>
            <a:r>
              <a:rPr lang="en-IN" sz="1500" dirty="0">
                <a:solidFill>
                  <a:schemeClr val="bg1"/>
                </a:solidFill>
              </a:rPr>
              <a:t>(</a:t>
            </a:r>
            <a:r>
              <a:rPr lang="en-IN" sz="1500" dirty="0" err="1">
                <a:solidFill>
                  <a:schemeClr val="bg1"/>
                </a:solidFill>
              </a:rPr>
              <a:t>n_estimators</a:t>
            </a:r>
            <a:r>
              <a:rPr lang="en-IN" sz="1500" dirty="0">
                <a:solidFill>
                  <a:schemeClr val="bg1"/>
                </a:solidFill>
              </a:rPr>
              <a:t>=250,random_state=42)</a:t>
            </a:r>
          </a:p>
          <a:p>
            <a:r>
              <a:rPr lang="en-IN" sz="1500" dirty="0">
                <a:solidFill>
                  <a:schemeClr val="bg1"/>
                </a:solidFill>
              </a:rPr>
              <a:t>5.       </a:t>
            </a:r>
            <a:r>
              <a:rPr lang="en-IN" sz="1500" dirty="0" err="1">
                <a:solidFill>
                  <a:schemeClr val="bg1"/>
                </a:solidFill>
              </a:rPr>
              <a:t>model_rf_wt</a:t>
            </a:r>
            <a:r>
              <a:rPr lang="en-IN" sz="1500" dirty="0">
                <a:solidFill>
                  <a:schemeClr val="bg1"/>
                </a:solidFill>
              </a:rPr>
              <a:t> = </a:t>
            </a:r>
            <a:r>
              <a:rPr lang="en-IN" sz="1500" dirty="0" err="1">
                <a:solidFill>
                  <a:schemeClr val="bg1"/>
                </a:solidFill>
              </a:rPr>
              <a:t>RandomForestClassifier</a:t>
            </a:r>
            <a:r>
              <a:rPr lang="en-IN" sz="1500" dirty="0">
                <a:solidFill>
                  <a:schemeClr val="bg1"/>
                </a:solidFill>
              </a:rPr>
              <a:t>(</a:t>
            </a:r>
            <a:r>
              <a:rPr lang="en-IN" sz="1500" dirty="0" err="1">
                <a:solidFill>
                  <a:schemeClr val="bg1"/>
                </a:solidFill>
              </a:rPr>
              <a:t>n_estimators</a:t>
            </a:r>
            <a:r>
              <a:rPr lang="en-IN" sz="1500" dirty="0">
                <a:solidFill>
                  <a:schemeClr val="bg1"/>
                </a:solidFill>
              </a:rPr>
              <a:t>=250, </a:t>
            </a:r>
            <a:r>
              <a:rPr lang="en-IN" sz="1500" dirty="0" err="1">
                <a:solidFill>
                  <a:schemeClr val="bg1"/>
                </a:solidFill>
              </a:rPr>
              <a:t>max_samples</a:t>
            </a:r>
            <a:r>
              <a:rPr lang="en-IN" sz="1500" dirty="0">
                <a:solidFill>
                  <a:schemeClr val="bg1"/>
                </a:solidFill>
              </a:rPr>
              <a:t> = 14, </a:t>
            </a:r>
            <a:r>
              <a:rPr lang="en-IN" sz="1500" dirty="0" err="1">
                <a:solidFill>
                  <a:schemeClr val="bg1"/>
                </a:solidFill>
              </a:rPr>
              <a:t>class_weight</a:t>
            </a:r>
            <a:r>
              <a:rPr lang="en-IN" sz="1500" dirty="0">
                <a:solidFill>
                  <a:schemeClr val="bg1"/>
                </a:solidFill>
              </a:rPr>
              <a:t> = weights,</a:t>
            </a:r>
          </a:p>
          <a:p>
            <a:r>
              <a:rPr lang="en-IN" sz="1500" dirty="0">
                <a:solidFill>
                  <a:schemeClr val="bg1"/>
                </a:solidFill>
              </a:rPr>
              <a:t>                                                                            </a:t>
            </a:r>
            <a:r>
              <a:rPr lang="en-IN" sz="1500" dirty="0" err="1">
                <a:solidFill>
                  <a:schemeClr val="bg1"/>
                </a:solidFill>
              </a:rPr>
              <a:t>max_features</a:t>
            </a:r>
            <a:r>
              <a:rPr lang="en-IN" sz="1500" dirty="0">
                <a:solidFill>
                  <a:schemeClr val="bg1"/>
                </a:solidFill>
              </a:rPr>
              <a:t> = None, </a:t>
            </a:r>
            <a:r>
              <a:rPr lang="en-IN" sz="1500" dirty="0" err="1">
                <a:solidFill>
                  <a:schemeClr val="bg1"/>
                </a:solidFill>
              </a:rPr>
              <a:t>random_state</a:t>
            </a:r>
            <a:r>
              <a:rPr lang="en-IN" sz="1500" dirty="0">
                <a:solidFill>
                  <a:schemeClr val="bg1"/>
                </a:solidFill>
              </a:rPr>
              <a:t>=42)</a:t>
            </a:r>
          </a:p>
          <a:p>
            <a:pPr marL="342900" indent="-342900">
              <a:buAutoNum type="arabicPeriod" startAt="6"/>
            </a:pPr>
            <a:r>
              <a:rPr lang="en-IN" sz="1500" dirty="0" err="1">
                <a:solidFill>
                  <a:schemeClr val="bg1"/>
                </a:solidFill>
              </a:rPr>
              <a:t>model_xg</a:t>
            </a:r>
            <a:r>
              <a:rPr lang="en-IN" sz="1500" dirty="0">
                <a:solidFill>
                  <a:schemeClr val="bg1"/>
                </a:solidFill>
              </a:rPr>
              <a:t> = </a:t>
            </a:r>
            <a:r>
              <a:rPr lang="en-IN" sz="1500" dirty="0" err="1">
                <a:solidFill>
                  <a:schemeClr val="bg1"/>
                </a:solidFill>
              </a:rPr>
              <a:t>XGBClassifier</a:t>
            </a:r>
            <a:r>
              <a:rPr lang="en-IN" sz="1500" dirty="0">
                <a:solidFill>
                  <a:schemeClr val="bg1"/>
                </a:solidFill>
              </a:rPr>
              <a:t>(objective='</a:t>
            </a:r>
            <a:r>
              <a:rPr lang="en-IN" sz="1500" dirty="0" err="1">
                <a:solidFill>
                  <a:schemeClr val="bg1"/>
                </a:solidFill>
              </a:rPr>
              <a:t>multi:softmax</a:t>
            </a:r>
            <a:r>
              <a:rPr lang="en-IN" sz="1500" dirty="0">
                <a:solidFill>
                  <a:schemeClr val="bg1"/>
                </a:solidFill>
              </a:rPr>
              <a:t>',</a:t>
            </a:r>
            <a:r>
              <a:rPr lang="en-IN" sz="1500" dirty="0" err="1">
                <a:solidFill>
                  <a:schemeClr val="bg1"/>
                </a:solidFill>
              </a:rPr>
              <a:t>n_estimators</a:t>
            </a:r>
            <a:r>
              <a:rPr lang="en-IN" sz="1500" dirty="0">
                <a:solidFill>
                  <a:schemeClr val="bg1"/>
                </a:solidFill>
              </a:rPr>
              <a:t>=50, </a:t>
            </a:r>
            <a:r>
              <a:rPr lang="en-IN" sz="1500" dirty="0" err="1">
                <a:solidFill>
                  <a:schemeClr val="bg1"/>
                </a:solidFill>
              </a:rPr>
              <a:t>random_state</a:t>
            </a:r>
            <a:r>
              <a:rPr lang="en-IN" sz="1500" dirty="0">
                <a:solidFill>
                  <a:schemeClr val="bg1"/>
                </a:solidFill>
              </a:rPr>
              <a:t> = 42)</a:t>
            </a:r>
          </a:p>
          <a:p>
            <a:pPr marL="342900" indent="-342900">
              <a:buAutoNum type="arabicPeriod" startAt="6"/>
            </a:pPr>
            <a:r>
              <a:rPr lang="en-IN" sz="1500" dirty="0" err="1">
                <a:solidFill>
                  <a:schemeClr val="bg1"/>
                </a:solidFill>
              </a:rPr>
              <a:t>model_bagg_lr</a:t>
            </a:r>
            <a:r>
              <a:rPr lang="en-IN" sz="1500" dirty="0">
                <a:solidFill>
                  <a:schemeClr val="bg1"/>
                </a:solidFill>
              </a:rPr>
              <a:t> = </a:t>
            </a:r>
            <a:r>
              <a:rPr lang="en-IN" sz="1500" dirty="0" err="1">
                <a:solidFill>
                  <a:schemeClr val="bg1"/>
                </a:solidFill>
              </a:rPr>
              <a:t>BaggingClassifier</a:t>
            </a:r>
            <a:r>
              <a:rPr lang="en-IN" sz="1500" dirty="0">
                <a:solidFill>
                  <a:schemeClr val="bg1"/>
                </a:solidFill>
              </a:rPr>
              <a:t>(</a:t>
            </a:r>
            <a:r>
              <a:rPr lang="en-IN" sz="1500" dirty="0" err="1">
                <a:solidFill>
                  <a:schemeClr val="bg1"/>
                </a:solidFill>
              </a:rPr>
              <a:t>base_estimator</a:t>
            </a:r>
            <a:r>
              <a:rPr lang="en-IN" sz="1500" dirty="0">
                <a:solidFill>
                  <a:schemeClr val="bg1"/>
                </a:solidFill>
              </a:rPr>
              <a:t>= </a:t>
            </a:r>
            <a:r>
              <a:rPr lang="en-IN" sz="1500" dirty="0" err="1">
                <a:solidFill>
                  <a:schemeClr val="bg1"/>
                </a:solidFill>
              </a:rPr>
              <a:t>model_lr</a:t>
            </a:r>
            <a:r>
              <a:rPr lang="en-IN" sz="1500" dirty="0">
                <a:solidFill>
                  <a:schemeClr val="bg1"/>
                </a:solidFill>
              </a:rPr>
              <a:t>, </a:t>
            </a:r>
            <a:r>
              <a:rPr lang="en-IN" sz="1500" dirty="0" err="1">
                <a:solidFill>
                  <a:schemeClr val="bg1"/>
                </a:solidFill>
              </a:rPr>
              <a:t>max_samples</a:t>
            </a:r>
            <a:r>
              <a:rPr lang="en-IN" sz="1500" dirty="0">
                <a:solidFill>
                  <a:schemeClr val="bg1"/>
                </a:solidFill>
              </a:rPr>
              <a:t> = 800,</a:t>
            </a:r>
          </a:p>
          <a:p>
            <a:r>
              <a:rPr lang="en-IN" sz="1500" dirty="0">
                <a:solidFill>
                  <a:schemeClr val="bg1"/>
                </a:solidFill>
              </a:rPr>
              <a:t>                                                                    </a:t>
            </a:r>
            <a:r>
              <a:rPr lang="en-IN" sz="1500" dirty="0" err="1">
                <a:solidFill>
                  <a:schemeClr val="bg1"/>
                </a:solidFill>
              </a:rPr>
              <a:t>n_estimators</a:t>
            </a:r>
            <a:r>
              <a:rPr lang="en-IN" sz="1500" dirty="0">
                <a:solidFill>
                  <a:schemeClr val="bg1"/>
                </a:solidFill>
              </a:rPr>
              <a:t>=100, </a:t>
            </a:r>
            <a:r>
              <a:rPr lang="en-IN" sz="1500" dirty="0" err="1">
                <a:solidFill>
                  <a:schemeClr val="bg1"/>
                </a:solidFill>
              </a:rPr>
              <a:t>random_state</a:t>
            </a:r>
            <a:r>
              <a:rPr lang="en-IN" sz="1500" dirty="0">
                <a:solidFill>
                  <a:schemeClr val="bg1"/>
                </a:solidFill>
              </a:rPr>
              <a:t> = 42)</a:t>
            </a:r>
          </a:p>
          <a:p>
            <a:r>
              <a:rPr lang="en-IN" sz="1500" dirty="0">
                <a:solidFill>
                  <a:schemeClr val="bg1"/>
                </a:solidFill>
              </a:rPr>
              <a:t>8.    </a:t>
            </a:r>
            <a:r>
              <a:rPr lang="en-IN" sz="1500" dirty="0" err="1">
                <a:solidFill>
                  <a:schemeClr val="bg1"/>
                </a:solidFill>
              </a:rPr>
              <a:t>model_bagg_svm</a:t>
            </a:r>
            <a:r>
              <a:rPr lang="en-IN" sz="1500" dirty="0">
                <a:solidFill>
                  <a:schemeClr val="bg1"/>
                </a:solidFill>
              </a:rPr>
              <a:t> = </a:t>
            </a:r>
            <a:r>
              <a:rPr lang="en-IN" sz="1500" dirty="0" err="1">
                <a:solidFill>
                  <a:schemeClr val="bg1"/>
                </a:solidFill>
              </a:rPr>
              <a:t>BaggingClassifier</a:t>
            </a:r>
            <a:r>
              <a:rPr lang="en-IN" sz="1500" dirty="0">
                <a:solidFill>
                  <a:schemeClr val="bg1"/>
                </a:solidFill>
              </a:rPr>
              <a:t>(</a:t>
            </a:r>
            <a:r>
              <a:rPr lang="en-IN" sz="1500" dirty="0" err="1">
                <a:solidFill>
                  <a:schemeClr val="bg1"/>
                </a:solidFill>
              </a:rPr>
              <a:t>base_estimator</a:t>
            </a:r>
            <a:r>
              <a:rPr lang="en-IN" sz="1500" dirty="0">
                <a:solidFill>
                  <a:schemeClr val="bg1"/>
                </a:solidFill>
              </a:rPr>
              <a:t>= </a:t>
            </a:r>
            <a:r>
              <a:rPr lang="en-IN" sz="1500" dirty="0" err="1">
                <a:solidFill>
                  <a:schemeClr val="bg1"/>
                </a:solidFill>
              </a:rPr>
              <a:t>model_svm</a:t>
            </a:r>
            <a:r>
              <a:rPr lang="en-IN" sz="1500" dirty="0">
                <a:solidFill>
                  <a:schemeClr val="bg1"/>
                </a:solidFill>
              </a:rPr>
              <a:t>, </a:t>
            </a:r>
            <a:r>
              <a:rPr lang="en-IN" sz="1500" dirty="0" err="1">
                <a:solidFill>
                  <a:schemeClr val="bg1"/>
                </a:solidFill>
              </a:rPr>
              <a:t>max_samples</a:t>
            </a:r>
            <a:r>
              <a:rPr lang="en-IN" sz="1500" dirty="0">
                <a:solidFill>
                  <a:schemeClr val="bg1"/>
                </a:solidFill>
              </a:rPr>
              <a:t> = 800,</a:t>
            </a:r>
          </a:p>
          <a:p>
            <a:r>
              <a:rPr lang="en-IN" sz="1500" dirty="0">
                <a:solidFill>
                  <a:schemeClr val="bg1"/>
                </a:solidFill>
              </a:rPr>
              <a:t>                                                                          </a:t>
            </a:r>
            <a:r>
              <a:rPr lang="en-IN" sz="1500" dirty="0" err="1">
                <a:solidFill>
                  <a:schemeClr val="bg1"/>
                </a:solidFill>
              </a:rPr>
              <a:t>n_estimators</a:t>
            </a:r>
            <a:r>
              <a:rPr lang="en-IN" sz="1500" dirty="0">
                <a:solidFill>
                  <a:schemeClr val="bg1"/>
                </a:solidFill>
              </a:rPr>
              <a:t>=100, </a:t>
            </a:r>
            <a:r>
              <a:rPr lang="en-IN" sz="1500" dirty="0" err="1">
                <a:solidFill>
                  <a:schemeClr val="bg1"/>
                </a:solidFill>
              </a:rPr>
              <a:t>random_state</a:t>
            </a:r>
            <a:r>
              <a:rPr lang="en-IN" sz="1500" dirty="0">
                <a:solidFill>
                  <a:schemeClr val="bg1"/>
                </a:solidFill>
              </a:rPr>
              <a:t> = 42)</a:t>
            </a:r>
          </a:p>
          <a:p>
            <a:r>
              <a:rPr lang="en-IN" sz="1500" dirty="0">
                <a:solidFill>
                  <a:schemeClr val="bg1"/>
                </a:solidFill>
              </a:rPr>
              <a:t>9.     </a:t>
            </a:r>
            <a:r>
              <a:rPr lang="en-IN" sz="1500" dirty="0" err="1">
                <a:solidFill>
                  <a:schemeClr val="bg1"/>
                </a:solidFill>
              </a:rPr>
              <a:t>model_bagg_wt_rf</a:t>
            </a:r>
            <a:r>
              <a:rPr lang="en-IN" sz="1500" dirty="0">
                <a:solidFill>
                  <a:schemeClr val="bg1"/>
                </a:solidFill>
              </a:rPr>
              <a:t> = </a:t>
            </a:r>
            <a:r>
              <a:rPr lang="en-IN" sz="1500" dirty="0" err="1">
                <a:solidFill>
                  <a:schemeClr val="bg1"/>
                </a:solidFill>
              </a:rPr>
              <a:t>BaggingClassifier</a:t>
            </a:r>
            <a:r>
              <a:rPr lang="en-IN" sz="1500" dirty="0">
                <a:solidFill>
                  <a:schemeClr val="bg1"/>
                </a:solidFill>
              </a:rPr>
              <a:t>(</a:t>
            </a:r>
            <a:r>
              <a:rPr lang="en-IN" sz="1500" dirty="0" err="1">
                <a:solidFill>
                  <a:schemeClr val="bg1"/>
                </a:solidFill>
              </a:rPr>
              <a:t>base_estimator</a:t>
            </a:r>
            <a:r>
              <a:rPr lang="en-IN" sz="1500" dirty="0">
                <a:solidFill>
                  <a:schemeClr val="bg1"/>
                </a:solidFill>
              </a:rPr>
              <a:t>= </a:t>
            </a:r>
            <a:r>
              <a:rPr lang="en-IN" sz="1500" dirty="0" err="1">
                <a:solidFill>
                  <a:schemeClr val="bg1"/>
                </a:solidFill>
              </a:rPr>
              <a:t>model_rf_wt</a:t>
            </a:r>
            <a:r>
              <a:rPr lang="en-IN" sz="1500" dirty="0">
                <a:solidFill>
                  <a:schemeClr val="bg1"/>
                </a:solidFill>
              </a:rPr>
              <a:t>, </a:t>
            </a:r>
            <a:r>
              <a:rPr lang="en-IN" sz="1500" dirty="0" err="1">
                <a:solidFill>
                  <a:schemeClr val="bg1"/>
                </a:solidFill>
              </a:rPr>
              <a:t>max_samples</a:t>
            </a:r>
            <a:r>
              <a:rPr lang="en-IN" sz="1500" dirty="0">
                <a:solidFill>
                  <a:schemeClr val="bg1"/>
                </a:solidFill>
              </a:rPr>
              <a:t> = 850,</a:t>
            </a:r>
          </a:p>
          <a:p>
            <a:r>
              <a:rPr lang="en-IN" sz="1500" dirty="0">
                <a:solidFill>
                  <a:schemeClr val="bg1"/>
                </a:solidFill>
              </a:rPr>
              <a:t>                                                                            </a:t>
            </a:r>
            <a:r>
              <a:rPr lang="en-IN" sz="1500" dirty="0" err="1">
                <a:solidFill>
                  <a:schemeClr val="bg1"/>
                </a:solidFill>
              </a:rPr>
              <a:t>n_estimators</a:t>
            </a:r>
            <a:r>
              <a:rPr lang="en-IN" sz="1500" dirty="0">
                <a:solidFill>
                  <a:schemeClr val="bg1"/>
                </a:solidFill>
              </a:rPr>
              <a:t>=50, </a:t>
            </a:r>
            <a:r>
              <a:rPr lang="en-IN" sz="1500" dirty="0" err="1">
                <a:solidFill>
                  <a:schemeClr val="bg1"/>
                </a:solidFill>
              </a:rPr>
              <a:t>random_state</a:t>
            </a:r>
            <a:r>
              <a:rPr lang="en-IN" sz="1500" dirty="0">
                <a:solidFill>
                  <a:schemeClr val="bg1"/>
                </a:solidFill>
              </a:rPr>
              <a:t> = 42)</a:t>
            </a:r>
          </a:p>
          <a:p>
            <a:r>
              <a:rPr lang="en-IN" sz="1500" dirty="0">
                <a:solidFill>
                  <a:schemeClr val="bg1"/>
                </a:solidFill>
              </a:rPr>
              <a:t>10.    </a:t>
            </a:r>
            <a:r>
              <a:rPr lang="en-IN" sz="1500" dirty="0" err="1">
                <a:solidFill>
                  <a:schemeClr val="bg1"/>
                </a:solidFill>
              </a:rPr>
              <a:t>model_bagg_xg</a:t>
            </a:r>
            <a:r>
              <a:rPr lang="en-IN" sz="1500" dirty="0">
                <a:solidFill>
                  <a:schemeClr val="bg1"/>
                </a:solidFill>
              </a:rPr>
              <a:t> = </a:t>
            </a:r>
            <a:r>
              <a:rPr lang="en-IN" sz="1500" dirty="0" err="1">
                <a:solidFill>
                  <a:schemeClr val="bg1"/>
                </a:solidFill>
              </a:rPr>
              <a:t>BaggingClassifier</a:t>
            </a:r>
            <a:r>
              <a:rPr lang="en-IN" sz="1500" dirty="0">
                <a:solidFill>
                  <a:schemeClr val="bg1"/>
                </a:solidFill>
              </a:rPr>
              <a:t>(</a:t>
            </a:r>
            <a:r>
              <a:rPr lang="en-IN" sz="1500" dirty="0" err="1">
                <a:solidFill>
                  <a:schemeClr val="bg1"/>
                </a:solidFill>
              </a:rPr>
              <a:t>base_estimator</a:t>
            </a:r>
            <a:r>
              <a:rPr lang="en-IN" sz="1500" dirty="0">
                <a:solidFill>
                  <a:schemeClr val="bg1"/>
                </a:solidFill>
              </a:rPr>
              <a:t>= </a:t>
            </a:r>
            <a:r>
              <a:rPr lang="en-IN" sz="1500" dirty="0" err="1">
                <a:solidFill>
                  <a:schemeClr val="bg1"/>
                </a:solidFill>
              </a:rPr>
              <a:t>XGBClassifier</a:t>
            </a:r>
            <a:r>
              <a:rPr lang="en-IN" sz="1500" dirty="0">
                <a:solidFill>
                  <a:schemeClr val="bg1"/>
                </a:solidFill>
              </a:rPr>
              <a:t>(objective='</a:t>
            </a:r>
            <a:r>
              <a:rPr lang="en-IN" sz="1500" dirty="0" err="1">
                <a:solidFill>
                  <a:schemeClr val="bg1"/>
                </a:solidFill>
              </a:rPr>
              <a:t>multi:softmax</a:t>
            </a:r>
            <a:r>
              <a:rPr lang="en-IN" sz="1500" dirty="0">
                <a:solidFill>
                  <a:schemeClr val="bg1"/>
                </a:solidFill>
              </a:rPr>
              <a:t>',</a:t>
            </a:r>
            <a:r>
              <a:rPr lang="en-IN" sz="1500" dirty="0" err="1">
                <a:solidFill>
                  <a:schemeClr val="bg1"/>
                </a:solidFill>
              </a:rPr>
              <a:t>random_state</a:t>
            </a:r>
            <a:r>
              <a:rPr lang="en-IN" sz="1500" dirty="0">
                <a:solidFill>
                  <a:schemeClr val="bg1"/>
                </a:solidFill>
              </a:rPr>
              <a:t> = 42),</a:t>
            </a:r>
          </a:p>
          <a:p>
            <a:r>
              <a:rPr lang="en-IN" sz="1500" dirty="0">
                <a:solidFill>
                  <a:schemeClr val="bg1"/>
                </a:solidFill>
              </a:rPr>
              <a:t>                                                                         </a:t>
            </a:r>
            <a:r>
              <a:rPr lang="en-IN" sz="1500" dirty="0" err="1">
                <a:solidFill>
                  <a:schemeClr val="bg1"/>
                </a:solidFill>
              </a:rPr>
              <a:t>max_samples</a:t>
            </a:r>
            <a:r>
              <a:rPr lang="en-IN" sz="1500" dirty="0">
                <a:solidFill>
                  <a:schemeClr val="bg1"/>
                </a:solidFill>
              </a:rPr>
              <a:t> = 650,n_estimators=50, </a:t>
            </a:r>
            <a:r>
              <a:rPr lang="en-IN" sz="1500" dirty="0" err="1">
                <a:solidFill>
                  <a:schemeClr val="bg1"/>
                </a:solidFill>
              </a:rPr>
              <a:t>random_state</a:t>
            </a:r>
            <a:r>
              <a:rPr lang="en-IN" sz="1500" dirty="0">
                <a:solidFill>
                  <a:schemeClr val="bg1"/>
                </a:solidFill>
              </a:rPr>
              <a:t> = 42)</a:t>
            </a:r>
          </a:p>
          <a:p>
            <a:endParaRPr lang="en-IN" sz="1400" dirty="0">
              <a:solidFill>
                <a:schemeClr val="bg1"/>
              </a:solidFill>
            </a:endParaRPr>
          </a:p>
          <a:p>
            <a:endParaRPr lang="en-IN" sz="2000" dirty="0">
              <a:solidFill>
                <a:schemeClr val="bg1"/>
              </a:solidFill>
            </a:endParaRPr>
          </a:p>
        </p:txBody>
      </p:sp>
    </p:spTree>
    <p:extLst>
      <p:ext uri="{BB962C8B-B14F-4D97-AF65-F5344CB8AC3E}">
        <p14:creationId xmlns:p14="http://schemas.microsoft.com/office/powerpoint/2010/main" val="827770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5153025"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Model evaluation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056" y="3618131"/>
            <a:ext cx="7735839" cy="268834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014" y="798040"/>
            <a:ext cx="5415922" cy="2781991"/>
          </a:xfrm>
          <a:prstGeom prst="rect">
            <a:avLst/>
          </a:prstGeom>
        </p:spPr>
      </p:pic>
    </p:spTree>
    <p:extLst>
      <p:ext uri="{BB962C8B-B14F-4D97-AF65-F5344CB8AC3E}">
        <p14:creationId xmlns:p14="http://schemas.microsoft.com/office/powerpoint/2010/main" val="120603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5724526"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Model </a:t>
            </a:r>
            <a:r>
              <a:rPr lang="en-IN" sz="3600" dirty="0" err="1">
                <a:latin typeface="Arial Black" panose="020B0A04020102020204" pitchFamily="34" charset="0"/>
              </a:rPr>
              <a:t>evaluation:svm</a:t>
            </a:r>
            <a:endParaRPr lang="en-IN" sz="3600" dirty="0">
              <a:latin typeface="Arial Black" panose="020B0A040201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524" y="1245485"/>
            <a:ext cx="4965202" cy="4233680"/>
          </a:xfrm>
          <a:prstGeom prst="rect">
            <a:avLst/>
          </a:prstGeom>
        </p:spPr>
      </p:pic>
      <p:pic>
        <p:nvPicPr>
          <p:cNvPr id="3" name="Picture 2"/>
          <p:cNvPicPr>
            <a:picLocks noChangeAspect="1"/>
          </p:cNvPicPr>
          <p:nvPr/>
        </p:nvPicPr>
        <p:blipFill>
          <a:blip r:embed="rId3"/>
          <a:stretch>
            <a:fillRect/>
          </a:stretch>
        </p:blipFill>
        <p:spPr>
          <a:xfrm>
            <a:off x="5842737" y="2173744"/>
            <a:ext cx="5663884" cy="3305421"/>
          </a:xfrm>
          <a:prstGeom prst="rect">
            <a:avLst/>
          </a:prstGeom>
        </p:spPr>
      </p:pic>
    </p:spTree>
    <p:extLst>
      <p:ext uri="{BB962C8B-B14F-4D97-AF65-F5344CB8AC3E}">
        <p14:creationId xmlns:p14="http://schemas.microsoft.com/office/powerpoint/2010/main" val="2890068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5153025"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Model deployment</a:t>
            </a:r>
          </a:p>
        </p:txBody>
      </p:sp>
      <p:sp>
        <p:nvSpPr>
          <p:cNvPr id="3" name="TextBox 2"/>
          <p:cNvSpPr txBox="1"/>
          <p:nvPr/>
        </p:nvSpPr>
        <p:spPr>
          <a:xfrm>
            <a:off x="1628774" y="971937"/>
            <a:ext cx="9144000" cy="369332"/>
          </a:xfrm>
          <a:prstGeom prst="rect">
            <a:avLst/>
          </a:prstGeom>
          <a:noFill/>
        </p:spPr>
        <p:txBody>
          <a:bodyPr wrap="square" rtlCol="0">
            <a:spAutoFit/>
          </a:bodyPr>
          <a:lstStyle/>
          <a:p>
            <a:r>
              <a:rPr lang="en-IN" dirty="0">
                <a:solidFill>
                  <a:schemeClr val="bg1"/>
                </a:solidFill>
              </a:rPr>
              <a:t>Age:50, Gender : 1(male),  </a:t>
            </a:r>
            <a:r>
              <a:rPr lang="en-IN" dirty="0" err="1">
                <a:solidFill>
                  <a:schemeClr val="bg1"/>
                </a:solidFill>
              </a:rPr>
              <a:t>sys_BP</a:t>
            </a:r>
            <a:r>
              <a:rPr lang="en-IN" dirty="0">
                <a:solidFill>
                  <a:schemeClr val="bg1"/>
                </a:solidFill>
              </a:rPr>
              <a:t>: 140,  </a:t>
            </a:r>
            <a:r>
              <a:rPr lang="en-IN" dirty="0" err="1">
                <a:solidFill>
                  <a:schemeClr val="bg1"/>
                </a:solidFill>
              </a:rPr>
              <a:t>wbc</a:t>
            </a:r>
            <a:r>
              <a:rPr lang="en-IN" dirty="0">
                <a:solidFill>
                  <a:schemeClr val="bg1"/>
                </a:solidFill>
              </a:rPr>
              <a:t> count:10, cardiogenic schock:0</a:t>
            </a:r>
          </a:p>
        </p:txBody>
      </p:sp>
      <p:pic>
        <p:nvPicPr>
          <p:cNvPr id="4" name="Picture 3"/>
          <p:cNvPicPr>
            <a:picLocks noChangeAspect="1"/>
          </p:cNvPicPr>
          <p:nvPr/>
        </p:nvPicPr>
        <p:blipFill>
          <a:blip r:embed="rId2"/>
          <a:stretch>
            <a:fillRect/>
          </a:stretch>
        </p:blipFill>
        <p:spPr>
          <a:xfrm>
            <a:off x="557365" y="1341269"/>
            <a:ext cx="11068493" cy="4621381"/>
          </a:xfrm>
          <a:prstGeom prst="rect">
            <a:avLst/>
          </a:prstGeom>
        </p:spPr>
      </p:pic>
    </p:spTree>
    <p:extLst>
      <p:ext uri="{BB962C8B-B14F-4D97-AF65-F5344CB8AC3E}">
        <p14:creationId xmlns:p14="http://schemas.microsoft.com/office/powerpoint/2010/main" val="3368027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5153025"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Model deployment</a:t>
            </a:r>
          </a:p>
        </p:txBody>
      </p:sp>
      <p:sp>
        <p:nvSpPr>
          <p:cNvPr id="6" name="TextBox 5"/>
          <p:cNvSpPr txBox="1"/>
          <p:nvPr/>
        </p:nvSpPr>
        <p:spPr>
          <a:xfrm>
            <a:off x="1628774" y="971937"/>
            <a:ext cx="9144000" cy="369332"/>
          </a:xfrm>
          <a:prstGeom prst="rect">
            <a:avLst/>
          </a:prstGeom>
          <a:noFill/>
        </p:spPr>
        <p:txBody>
          <a:bodyPr wrap="square" rtlCol="0">
            <a:spAutoFit/>
          </a:bodyPr>
          <a:lstStyle/>
          <a:p>
            <a:r>
              <a:rPr lang="en-IN" dirty="0">
                <a:solidFill>
                  <a:schemeClr val="bg1"/>
                </a:solidFill>
              </a:rPr>
              <a:t>Age:</a:t>
            </a:r>
            <a:r>
              <a:rPr lang="en-IN" dirty="0">
                <a:solidFill>
                  <a:srgbClr val="FFFF00"/>
                </a:solidFill>
              </a:rPr>
              <a:t>80</a:t>
            </a:r>
            <a:r>
              <a:rPr lang="en-IN" dirty="0">
                <a:solidFill>
                  <a:schemeClr val="bg1"/>
                </a:solidFill>
              </a:rPr>
              <a:t>, Gender : 1(male),  </a:t>
            </a:r>
            <a:r>
              <a:rPr lang="en-IN" dirty="0" err="1">
                <a:solidFill>
                  <a:schemeClr val="bg1"/>
                </a:solidFill>
              </a:rPr>
              <a:t>sys_BP</a:t>
            </a:r>
            <a:r>
              <a:rPr lang="en-IN" dirty="0">
                <a:solidFill>
                  <a:schemeClr val="bg1"/>
                </a:solidFill>
              </a:rPr>
              <a:t>: 120,  </a:t>
            </a:r>
            <a:r>
              <a:rPr lang="en-IN" dirty="0" err="1">
                <a:solidFill>
                  <a:schemeClr val="bg1"/>
                </a:solidFill>
              </a:rPr>
              <a:t>wbc</a:t>
            </a:r>
            <a:r>
              <a:rPr lang="en-IN" dirty="0">
                <a:solidFill>
                  <a:schemeClr val="bg1"/>
                </a:solidFill>
              </a:rPr>
              <a:t> count:8, cardiogenic schock:0</a:t>
            </a:r>
          </a:p>
        </p:txBody>
      </p:sp>
      <p:pic>
        <p:nvPicPr>
          <p:cNvPr id="2" name="Picture 1"/>
          <p:cNvPicPr>
            <a:picLocks noChangeAspect="1"/>
          </p:cNvPicPr>
          <p:nvPr/>
        </p:nvPicPr>
        <p:blipFill>
          <a:blip r:embed="rId2"/>
          <a:stretch>
            <a:fillRect/>
          </a:stretch>
        </p:blipFill>
        <p:spPr>
          <a:xfrm>
            <a:off x="599767" y="1444895"/>
            <a:ext cx="11021858" cy="4565380"/>
          </a:xfrm>
          <a:prstGeom prst="rect">
            <a:avLst/>
          </a:prstGeom>
        </p:spPr>
      </p:pic>
    </p:spTree>
    <p:extLst>
      <p:ext uri="{BB962C8B-B14F-4D97-AF65-F5344CB8AC3E}">
        <p14:creationId xmlns:p14="http://schemas.microsoft.com/office/powerpoint/2010/main" val="3944051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5153025"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Model deployment</a:t>
            </a:r>
          </a:p>
        </p:txBody>
      </p:sp>
      <p:sp>
        <p:nvSpPr>
          <p:cNvPr id="6" name="TextBox 5"/>
          <p:cNvSpPr txBox="1"/>
          <p:nvPr/>
        </p:nvSpPr>
        <p:spPr>
          <a:xfrm>
            <a:off x="1371599" y="990987"/>
            <a:ext cx="9144000" cy="369332"/>
          </a:xfrm>
          <a:prstGeom prst="rect">
            <a:avLst/>
          </a:prstGeom>
          <a:noFill/>
        </p:spPr>
        <p:txBody>
          <a:bodyPr wrap="square" rtlCol="0">
            <a:spAutoFit/>
          </a:bodyPr>
          <a:lstStyle/>
          <a:p>
            <a:r>
              <a:rPr lang="en-IN" dirty="0">
                <a:solidFill>
                  <a:schemeClr val="bg1"/>
                </a:solidFill>
              </a:rPr>
              <a:t>Age:80, Gender : </a:t>
            </a:r>
            <a:r>
              <a:rPr lang="en-IN" dirty="0">
                <a:solidFill>
                  <a:srgbClr val="FFFF00"/>
                </a:solidFill>
              </a:rPr>
              <a:t>0(Female</a:t>
            </a:r>
            <a:r>
              <a:rPr lang="en-IN" dirty="0">
                <a:solidFill>
                  <a:schemeClr val="bg1"/>
                </a:solidFill>
              </a:rPr>
              <a:t>),  </a:t>
            </a:r>
            <a:r>
              <a:rPr lang="en-IN" dirty="0" err="1">
                <a:solidFill>
                  <a:schemeClr val="bg1"/>
                </a:solidFill>
              </a:rPr>
              <a:t>sys_BP</a:t>
            </a:r>
            <a:r>
              <a:rPr lang="en-IN" dirty="0">
                <a:solidFill>
                  <a:schemeClr val="bg1"/>
                </a:solidFill>
              </a:rPr>
              <a:t>: 120,  </a:t>
            </a:r>
            <a:r>
              <a:rPr lang="en-IN" dirty="0" err="1">
                <a:solidFill>
                  <a:schemeClr val="bg1"/>
                </a:solidFill>
              </a:rPr>
              <a:t>wbc</a:t>
            </a:r>
            <a:r>
              <a:rPr lang="en-IN" dirty="0">
                <a:solidFill>
                  <a:schemeClr val="bg1"/>
                </a:solidFill>
              </a:rPr>
              <a:t> count:10</a:t>
            </a:r>
            <a:r>
              <a:rPr lang="en-IN" dirty="0">
                <a:solidFill>
                  <a:srgbClr val="FFC000"/>
                </a:solidFill>
              </a:rPr>
              <a:t>, </a:t>
            </a:r>
            <a:r>
              <a:rPr lang="en-IN" dirty="0">
                <a:solidFill>
                  <a:schemeClr val="bg1"/>
                </a:solidFill>
              </a:rPr>
              <a:t>cardiogenic schock:0</a:t>
            </a:r>
          </a:p>
        </p:txBody>
      </p:sp>
      <p:pic>
        <p:nvPicPr>
          <p:cNvPr id="3" name="Picture 2"/>
          <p:cNvPicPr>
            <a:picLocks noChangeAspect="1"/>
          </p:cNvPicPr>
          <p:nvPr/>
        </p:nvPicPr>
        <p:blipFill>
          <a:blip r:embed="rId2"/>
          <a:stretch>
            <a:fillRect/>
          </a:stretch>
        </p:blipFill>
        <p:spPr>
          <a:xfrm>
            <a:off x="560129" y="1360319"/>
            <a:ext cx="11105949" cy="4497556"/>
          </a:xfrm>
          <a:prstGeom prst="rect">
            <a:avLst/>
          </a:prstGeom>
        </p:spPr>
      </p:pic>
    </p:spTree>
    <p:extLst>
      <p:ext uri="{BB962C8B-B14F-4D97-AF65-F5344CB8AC3E}">
        <p14:creationId xmlns:p14="http://schemas.microsoft.com/office/powerpoint/2010/main" val="1651335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5153025" cy="646331"/>
          </a:xfrm>
          <a:prstGeom prst="rect">
            <a:avLst/>
          </a:prstGeom>
          <a:solidFill>
            <a:schemeClr val="tx2">
              <a:lumMod val="40000"/>
              <a:lumOff val="60000"/>
            </a:schemeClr>
          </a:solidFill>
        </p:spPr>
        <p:txBody>
          <a:bodyPr wrap="square" rtlCol="0">
            <a:spAutoFit/>
          </a:bodyPr>
          <a:lstStyle/>
          <a:p>
            <a:endParaRPr lang="en-IN" sz="3600" dirty="0">
              <a:latin typeface="Arial Black" panose="020B0A04020102020204" pitchFamily="34" charset="0"/>
            </a:endParaRPr>
          </a:p>
        </p:txBody>
      </p:sp>
      <p:sp>
        <p:nvSpPr>
          <p:cNvPr id="3" name="TextBox 2"/>
          <p:cNvSpPr txBox="1"/>
          <p:nvPr/>
        </p:nvSpPr>
        <p:spPr>
          <a:xfrm>
            <a:off x="3810000" y="2695575"/>
            <a:ext cx="7867650" cy="830997"/>
          </a:xfrm>
          <a:prstGeom prst="rect">
            <a:avLst/>
          </a:prstGeom>
          <a:noFill/>
        </p:spPr>
        <p:txBody>
          <a:bodyPr wrap="square" rtlCol="0">
            <a:spAutoFit/>
          </a:bodyPr>
          <a:lstStyle/>
          <a:p>
            <a:r>
              <a:rPr lang="en-IN" sz="4800" dirty="0">
                <a:solidFill>
                  <a:schemeClr val="bg1"/>
                </a:solidFill>
                <a:latin typeface="Arial Black" panose="020B0A04020102020204" pitchFamily="34" charset="0"/>
              </a:rPr>
              <a:t>Thank you!</a:t>
            </a:r>
          </a:p>
        </p:txBody>
      </p:sp>
    </p:spTree>
    <p:extLst>
      <p:ext uri="{BB962C8B-B14F-4D97-AF65-F5344CB8AC3E}">
        <p14:creationId xmlns:p14="http://schemas.microsoft.com/office/powerpoint/2010/main" val="331791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50" y="114300"/>
            <a:ext cx="3905250"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Introduction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159" y="962024"/>
            <a:ext cx="3432841" cy="5191125"/>
          </a:xfrm>
          <a:prstGeom prst="rect">
            <a:avLst/>
          </a:prstGeom>
        </p:spPr>
      </p:pic>
      <p:sp>
        <p:nvSpPr>
          <p:cNvPr id="7" name="TextBox 6"/>
          <p:cNvSpPr txBox="1"/>
          <p:nvPr/>
        </p:nvSpPr>
        <p:spPr>
          <a:xfrm>
            <a:off x="5486400" y="1018429"/>
            <a:ext cx="4524375" cy="5078313"/>
          </a:xfrm>
          <a:prstGeom prst="rect">
            <a:avLst/>
          </a:prstGeom>
          <a:noFill/>
        </p:spPr>
        <p:txBody>
          <a:bodyPr wrap="square" rtlCol="0">
            <a:spAutoFit/>
          </a:bodyPr>
          <a:lstStyle/>
          <a:p>
            <a:pPr algn="just"/>
            <a:r>
              <a:rPr lang="en-IN" u="sng" dirty="0">
                <a:solidFill>
                  <a:schemeClr val="bg1"/>
                </a:solidFill>
              </a:rPr>
              <a:t>After Myocardial infraction</a:t>
            </a:r>
            <a:r>
              <a:rPr lang="en-IN" dirty="0">
                <a:solidFill>
                  <a:schemeClr val="bg1"/>
                </a:solidFill>
              </a:rPr>
              <a:t>……</a:t>
            </a:r>
          </a:p>
          <a:p>
            <a:pPr algn="just"/>
            <a:endParaRPr lang="en-IN" dirty="0">
              <a:solidFill>
                <a:schemeClr val="bg1"/>
              </a:solidFill>
            </a:endParaRPr>
          </a:p>
          <a:p>
            <a:pPr marL="285750" indent="-285750" algn="just">
              <a:buFont typeface="Wingdings" panose="05000000000000000000" pitchFamily="2" charset="2"/>
              <a:buChar char="Ø"/>
            </a:pPr>
            <a:r>
              <a:rPr lang="en-IN" dirty="0">
                <a:solidFill>
                  <a:schemeClr val="bg1"/>
                </a:solidFill>
              </a:rPr>
              <a:t>20% patients die due to sudden cardiac death within a year, with half of them within 30 days.</a:t>
            </a:r>
          </a:p>
          <a:p>
            <a:pPr algn="just"/>
            <a:endParaRPr lang="en-IN" dirty="0">
              <a:solidFill>
                <a:schemeClr val="bg1"/>
              </a:solidFill>
            </a:endParaRPr>
          </a:p>
          <a:p>
            <a:pPr marL="285750" indent="-285750" algn="just">
              <a:buFont typeface="Wingdings" panose="05000000000000000000" pitchFamily="2" charset="2"/>
              <a:buChar char="Ø"/>
            </a:pPr>
            <a:r>
              <a:rPr lang="en-IN" dirty="0">
                <a:solidFill>
                  <a:schemeClr val="bg1"/>
                </a:solidFill>
              </a:rPr>
              <a:t>For those who survive a life long lifestyle change is needed,</a:t>
            </a:r>
          </a:p>
          <a:p>
            <a:pPr marL="742950" lvl="1" indent="-285750" algn="just">
              <a:buFont typeface="Wingdings" panose="05000000000000000000" pitchFamily="2" charset="2"/>
              <a:buChar char="Ø"/>
            </a:pPr>
            <a:r>
              <a:rPr lang="en-IN" dirty="0">
                <a:solidFill>
                  <a:schemeClr val="bg1"/>
                </a:solidFill>
              </a:rPr>
              <a:t> quit smoking,</a:t>
            </a:r>
          </a:p>
          <a:p>
            <a:pPr marL="742950" lvl="1" indent="-285750" algn="just">
              <a:buFont typeface="Wingdings" panose="05000000000000000000" pitchFamily="2" charset="2"/>
              <a:buChar char="Ø"/>
            </a:pPr>
            <a:r>
              <a:rPr lang="en-IN" dirty="0">
                <a:solidFill>
                  <a:schemeClr val="bg1"/>
                </a:solidFill>
              </a:rPr>
              <a:t> reduce alcohol,</a:t>
            </a:r>
          </a:p>
          <a:p>
            <a:pPr marL="742950" lvl="1" indent="-285750" algn="just">
              <a:buFont typeface="Wingdings" panose="05000000000000000000" pitchFamily="2" charset="2"/>
              <a:buChar char="Ø"/>
            </a:pPr>
            <a:r>
              <a:rPr lang="en-IN" dirty="0">
                <a:solidFill>
                  <a:schemeClr val="bg1"/>
                </a:solidFill>
              </a:rPr>
              <a:t> adopt a heart healthy diet</a:t>
            </a:r>
          </a:p>
          <a:p>
            <a:pPr marL="742950" lvl="1" indent="-285750" algn="just">
              <a:buFont typeface="Wingdings" panose="05000000000000000000" pitchFamily="2" charset="2"/>
              <a:buChar char="Ø"/>
            </a:pPr>
            <a:r>
              <a:rPr lang="en-IN" dirty="0">
                <a:solidFill>
                  <a:schemeClr val="bg1"/>
                </a:solidFill>
              </a:rPr>
              <a:t>maintain healthy weight</a:t>
            </a:r>
          </a:p>
          <a:p>
            <a:pPr marL="742950" lvl="1" indent="-285750" algn="just">
              <a:buFont typeface="Wingdings" panose="05000000000000000000" pitchFamily="2" charset="2"/>
              <a:buChar char="Ø"/>
            </a:pPr>
            <a:r>
              <a:rPr lang="en-IN" dirty="0">
                <a:solidFill>
                  <a:schemeClr val="bg1"/>
                </a:solidFill>
              </a:rPr>
              <a:t>Take prescribed medicines</a:t>
            </a:r>
          </a:p>
          <a:p>
            <a:pPr marL="742950" lvl="1" indent="-285750" algn="just">
              <a:buFont typeface="Wingdings" panose="05000000000000000000" pitchFamily="2" charset="2"/>
              <a:buChar char="Ø"/>
            </a:pPr>
            <a:r>
              <a:rPr lang="en-IN" dirty="0">
                <a:solidFill>
                  <a:schemeClr val="bg1"/>
                </a:solidFill>
              </a:rPr>
              <a:t>Reduce stress</a:t>
            </a:r>
          </a:p>
          <a:p>
            <a:pPr marL="742950" lvl="1" indent="-285750" algn="just">
              <a:buFont typeface="Wingdings" panose="05000000000000000000" pitchFamily="2" charset="2"/>
              <a:buChar char="Ø"/>
            </a:pPr>
            <a:r>
              <a:rPr lang="en-IN" dirty="0">
                <a:solidFill>
                  <a:schemeClr val="bg1"/>
                </a:solidFill>
              </a:rPr>
              <a:t>Keep blood pressure under control</a:t>
            </a:r>
          </a:p>
          <a:p>
            <a:pPr marL="285750" indent="-285750" algn="just">
              <a:buFont typeface="Wingdings" panose="05000000000000000000" pitchFamily="2" charset="2"/>
              <a:buChar char="Ø"/>
            </a:pPr>
            <a:endParaRPr lang="en-IN" dirty="0">
              <a:solidFill>
                <a:schemeClr val="bg1"/>
              </a:solidFill>
            </a:endParaRPr>
          </a:p>
          <a:p>
            <a:pPr algn="just"/>
            <a:endParaRPr lang="en-IN" dirty="0">
              <a:solidFill>
                <a:schemeClr val="bg1"/>
              </a:solidFill>
            </a:endParaRPr>
          </a:p>
        </p:txBody>
      </p:sp>
    </p:spTree>
    <p:extLst>
      <p:ext uri="{BB962C8B-B14F-4D97-AF65-F5344CB8AC3E}">
        <p14:creationId xmlns:p14="http://schemas.microsoft.com/office/powerpoint/2010/main" val="134810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5153025"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Problem statement</a:t>
            </a:r>
          </a:p>
        </p:txBody>
      </p:sp>
      <p:sp>
        <p:nvSpPr>
          <p:cNvPr id="4" name="TextBox 3"/>
          <p:cNvSpPr txBox="1"/>
          <p:nvPr/>
        </p:nvSpPr>
        <p:spPr>
          <a:xfrm>
            <a:off x="1047749" y="760631"/>
            <a:ext cx="10525125" cy="5170646"/>
          </a:xfrm>
          <a:prstGeom prst="rect">
            <a:avLst/>
          </a:prstGeom>
          <a:noFill/>
        </p:spPr>
        <p:txBody>
          <a:bodyPr wrap="square" rtlCol="0">
            <a:spAutoFit/>
          </a:bodyPr>
          <a:lstStyle/>
          <a:p>
            <a:pPr algn="just"/>
            <a:endParaRPr lang="en-IN" dirty="0">
              <a:solidFill>
                <a:schemeClr val="bg1"/>
              </a:solidFill>
            </a:endParaRPr>
          </a:p>
          <a:p>
            <a:pPr algn="just"/>
            <a:r>
              <a:rPr lang="en-IN" sz="1600" dirty="0">
                <a:solidFill>
                  <a:schemeClr val="bg1"/>
                </a:solidFill>
              </a:rPr>
              <a:t>The course of the disease in patients with MI is different. MI can occur without complications or with complications that do not worsen the long-term prognosis. At the same time, about half of patients in the acute and subacute periods have complications that lead to worsening of the disease and even death. Even an experienced specialist can not always foresee the development of these complications. In this regard, predicting complications of myocardial infarction in order to timely carry out the necessary preventive measures is an important task. </a:t>
            </a:r>
          </a:p>
          <a:p>
            <a:pPr algn="just"/>
            <a:endParaRPr lang="en-IN" sz="1600" dirty="0">
              <a:solidFill>
                <a:schemeClr val="bg1"/>
              </a:solidFill>
            </a:endParaRPr>
          </a:p>
          <a:p>
            <a:pPr algn="just"/>
            <a:r>
              <a:rPr lang="en-IN" sz="1600" dirty="0">
                <a:solidFill>
                  <a:schemeClr val="bg1"/>
                </a:solidFill>
              </a:rPr>
              <a:t>Our objective here is to classify the lethal outcome (cause) by using the given dataset.</a:t>
            </a:r>
          </a:p>
          <a:p>
            <a:pPr algn="just"/>
            <a:endParaRPr lang="en-IN" sz="1600" dirty="0">
              <a:solidFill>
                <a:schemeClr val="bg1"/>
              </a:solidFill>
            </a:endParaRPr>
          </a:p>
          <a:p>
            <a:pPr algn="just"/>
            <a:endParaRPr lang="en-IN" dirty="0">
              <a:solidFill>
                <a:schemeClr val="bg1"/>
              </a:solidFill>
            </a:endParaRPr>
          </a:p>
          <a:p>
            <a:r>
              <a:rPr lang="en-IN" u="sng" dirty="0">
                <a:solidFill>
                  <a:schemeClr val="bg1"/>
                </a:solidFill>
              </a:rPr>
              <a:t>About Dataset:</a:t>
            </a:r>
          </a:p>
          <a:p>
            <a:endParaRPr lang="en-IN" u="sng" dirty="0">
              <a:solidFill>
                <a:schemeClr val="bg1"/>
              </a:solidFill>
            </a:endParaRPr>
          </a:p>
          <a:p>
            <a:r>
              <a:rPr lang="en-IN" sz="1600" dirty="0">
                <a:solidFill>
                  <a:schemeClr val="bg1"/>
                </a:solidFill>
              </a:rPr>
              <a:t>Publically available dataset at the UC Irvine machine learning repository </a:t>
            </a:r>
            <a:r>
              <a:rPr lang="en-IN" sz="1600" u="sng" dirty="0">
                <a:solidFill>
                  <a:srgbClr val="FFFF00"/>
                </a:solidFill>
              </a:rPr>
              <a:t>https://archive.ics.uci.edu/dataset/579/myocardial+infarction+complications</a:t>
            </a:r>
          </a:p>
          <a:p>
            <a:endParaRPr lang="en-IN" sz="1600" dirty="0">
              <a:solidFill>
                <a:schemeClr val="bg1"/>
              </a:solidFill>
            </a:endParaRPr>
          </a:p>
          <a:p>
            <a:r>
              <a:rPr lang="en-IN" sz="1600" dirty="0">
                <a:solidFill>
                  <a:schemeClr val="bg1"/>
                </a:solidFill>
              </a:rPr>
              <a:t>The dataset consists of 124 features that include a patients medical history, reports of  the various tests carried out at the time of hospital admission, treatment given and the complications that developed due to myocardial infraction.</a:t>
            </a:r>
          </a:p>
          <a:p>
            <a:pPr algn="just"/>
            <a:endParaRPr lang="en-IN" dirty="0">
              <a:solidFill>
                <a:schemeClr val="bg1"/>
              </a:solidFill>
            </a:endParaRPr>
          </a:p>
        </p:txBody>
      </p:sp>
    </p:spTree>
    <p:extLst>
      <p:ext uri="{BB962C8B-B14F-4D97-AF65-F5344CB8AC3E}">
        <p14:creationId xmlns:p14="http://schemas.microsoft.com/office/powerpoint/2010/main" val="28437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5153025"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EDA : step1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32" y="1488043"/>
            <a:ext cx="9456983" cy="3725340"/>
          </a:xfrm>
          <a:prstGeom prst="rect">
            <a:avLst/>
          </a:prstGeom>
        </p:spPr>
      </p:pic>
      <p:sp>
        <p:nvSpPr>
          <p:cNvPr id="4" name="TextBox 3"/>
          <p:cNvSpPr txBox="1"/>
          <p:nvPr/>
        </p:nvSpPr>
        <p:spPr>
          <a:xfrm>
            <a:off x="1190625" y="5334000"/>
            <a:ext cx="7877175"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four columns with more than 1000 values missing out of 1700</a:t>
            </a:r>
          </a:p>
        </p:txBody>
      </p:sp>
      <p:sp>
        <p:nvSpPr>
          <p:cNvPr id="7" name="TextBox 6"/>
          <p:cNvSpPr txBox="1"/>
          <p:nvPr/>
        </p:nvSpPr>
        <p:spPr>
          <a:xfrm>
            <a:off x="1047749" y="911966"/>
            <a:ext cx="7877175" cy="369332"/>
          </a:xfrm>
          <a:prstGeom prst="rect">
            <a:avLst/>
          </a:prstGeom>
          <a:noFill/>
        </p:spPr>
        <p:txBody>
          <a:bodyPr wrap="square" rtlCol="0">
            <a:spAutoFit/>
          </a:bodyPr>
          <a:lstStyle/>
          <a:p>
            <a:r>
              <a:rPr lang="en-IN" u="sng" dirty="0">
                <a:solidFill>
                  <a:schemeClr val="bg1"/>
                </a:solidFill>
              </a:rPr>
              <a:t>Dealing with missing values</a:t>
            </a:r>
          </a:p>
        </p:txBody>
      </p:sp>
    </p:spTree>
    <p:extLst>
      <p:ext uri="{BB962C8B-B14F-4D97-AF65-F5344CB8AC3E}">
        <p14:creationId xmlns:p14="http://schemas.microsoft.com/office/powerpoint/2010/main" val="3809238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5153025"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EDA : step1</a:t>
            </a:r>
          </a:p>
        </p:txBody>
      </p:sp>
      <p:sp>
        <p:nvSpPr>
          <p:cNvPr id="6" name="TextBox 5"/>
          <p:cNvSpPr txBox="1"/>
          <p:nvPr/>
        </p:nvSpPr>
        <p:spPr>
          <a:xfrm>
            <a:off x="1047749" y="911966"/>
            <a:ext cx="7877175" cy="369332"/>
          </a:xfrm>
          <a:prstGeom prst="rect">
            <a:avLst/>
          </a:prstGeom>
          <a:noFill/>
        </p:spPr>
        <p:txBody>
          <a:bodyPr wrap="square" rtlCol="0">
            <a:spAutoFit/>
          </a:bodyPr>
          <a:lstStyle/>
          <a:p>
            <a:r>
              <a:rPr lang="en-IN" u="sng" dirty="0">
                <a:solidFill>
                  <a:schemeClr val="bg1"/>
                </a:solidFill>
              </a:rPr>
              <a:t>Dealing with missing values</a:t>
            </a:r>
          </a:p>
        </p:txBody>
      </p:sp>
      <p:graphicFrame>
        <p:nvGraphicFramePr>
          <p:cNvPr id="2" name="Diagram 1"/>
          <p:cNvGraphicFramePr/>
          <p:nvPr>
            <p:extLst>
              <p:ext uri="{D42A27DB-BD31-4B8C-83A1-F6EECF244321}">
                <p14:modId xmlns:p14="http://schemas.microsoft.com/office/powerpoint/2010/main" val="808373616"/>
              </p:ext>
            </p:extLst>
          </p:nvPr>
        </p:nvGraphicFramePr>
        <p:xfrm>
          <a:off x="933447" y="911966"/>
          <a:ext cx="10391777" cy="2940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5598" y="3641429"/>
            <a:ext cx="6029326" cy="2375101"/>
          </a:xfrm>
          <a:prstGeom prst="rect">
            <a:avLst/>
          </a:prstGeom>
        </p:spPr>
      </p:pic>
    </p:spTree>
    <p:extLst>
      <p:ext uri="{BB962C8B-B14F-4D97-AF65-F5344CB8AC3E}">
        <p14:creationId xmlns:p14="http://schemas.microsoft.com/office/powerpoint/2010/main" val="417172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6286501"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EDA: data visualization</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47269"/>
          <a:stretch/>
        </p:blipFill>
        <p:spPr>
          <a:xfrm>
            <a:off x="1176680" y="1418241"/>
            <a:ext cx="3124545" cy="3123051"/>
          </a:xfrm>
          <a:prstGeom prst="rect">
            <a:avLst/>
          </a:prstGeom>
        </p:spPr>
      </p:pic>
      <p:sp>
        <p:nvSpPr>
          <p:cNvPr id="6" name="TextBox 5"/>
          <p:cNvSpPr txBox="1"/>
          <p:nvPr/>
        </p:nvSpPr>
        <p:spPr>
          <a:xfrm>
            <a:off x="2162175" y="5496310"/>
            <a:ext cx="7877175"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The column </a:t>
            </a:r>
            <a:r>
              <a:rPr lang="en-IN" dirty="0" err="1">
                <a:solidFill>
                  <a:schemeClr val="bg1"/>
                </a:solidFill>
              </a:rPr>
              <a:t>wbc_count</a:t>
            </a:r>
            <a:r>
              <a:rPr lang="en-IN" dirty="0">
                <a:solidFill>
                  <a:schemeClr val="bg1"/>
                </a:solidFill>
              </a:rPr>
              <a:t> wan log transformed to reduce skewness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 r="46290" b="-343"/>
          <a:stretch/>
        </p:blipFill>
        <p:spPr>
          <a:xfrm>
            <a:off x="4520380" y="1418241"/>
            <a:ext cx="3171660" cy="3123051"/>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697" r="47671" b="1172"/>
          <a:stretch/>
        </p:blipFill>
        <p:spPr>
          <a:xfrm>
            <a:off x="7958899" y="1418241"/>
            <a:ext cx="2975801" cy="3123051"/>
          </a:xfrm>
          <a:prstGeom prst="rect">
            <a:avLst/>
          </a:prstGeom>
        </p:spPr>
      </p:pic>
      <p:sp>
        <p:nvSpPr>
          <p:cNvPr id="8" name="TextBox 7"/>
          <p:cNvSpPr txBox="1"/>
          <p:nvPr/>
        </p:nvSpPr>
        <p:spPr>
          <a:xfrm>
            <a:off x="2476500" y="4464803"/>
            <a:ext cx="2771775" cy="369332"/>
          </a:xfrm>
          <a:prstGeom prst="rect">
            <a:avLst/>
          </a:prstGeom>
          <a:noFill/>
        </p:spPr>
        <p:txBody>
          <a:bodyPr wrap="square" rtlCol="0">
            <a:spAutoFit/>
          </a:bodyPr>
          <a:lstStyle/>
          <a:p>
            <a:r>
              <a:rPr lang="en-IN" dirty="0">
                <a:solidFill>
                  <a:schemeClr val="bg1"/>
                </a:solidFill>
              </a:rPr>
              <a:t>Age</a:t>
            </a:r>
          </a:p>
        </p:txBody>
      </p:sp>
      <p:sp>
        <p:nvSpPr>
          <p:cNvPr id="9" name="TextBox 8"/>
          <p:cNvSpPr txBox="1"/>
          <p:nvPr/>
        </p:nvSpPr>
        <p:spPr>
          <a:xfrm>
            <a:off x="4714874" y="4536727"/>
            <a:ext cx="2771775" cy="369332"/>
          </a:xfrm>
          <a:prstGeom prst="rect">
            <a:avLst/>
          </a:prstGeom>
          <a:noFill/>
        </p:spPr>
        <p:txBody>
          <a:bodyPr wrap="square" rtlCol="0">
            <a:spAutoFit/>
          </a:bodyPr>
          <a:lstStyle/>
          <a:p>
            <a:r>
              <a:rPr lang="en-IN" dirty="0">
                <a:solidFill>
                  <a:schemeClr val="bg1"/>
                </a:solidFill>
              </a:rPr>
              <a:t>Systolic blood pressure</a:t>
            </a:r>
          </a:p>
        </p:txBody>
      </p:sp>
      <p:sp>
        <p:nvSpPr>
          <p:cNvPr id="10" name="TextBox 9"/>
          <p:cNvSpPr txBox="1"/>
          <p:nvPr/>
        </p:nvSpPr>
        <p:spPr>
          <a:xfrm>
            <a:off x="8653462" y="4536727"/>
            <a:ext cx="2771775" cy="369332"/>
          </a:xfrm>
          <a:prstGeom prst="rect">
            <a:avLst/>
          </a:prstGeom>
          <a:noFill/>
        </p:spPr>
        <p:txBody>
          <a:bodyPr wrap="square" rtlCol="0">
            <a:spAutoFit/>
          </a:bodyPr>
          <a:lstStyle/>
          <a:p>
            <a:r>
              <a:rPr lang="en-IN" dirty="0" err="1">
                <a:solidFill>
                  <a:schemeClr val="bg1"/>
                </a:solidFill>
              </a:rPr>
              <a:t>Wbc</a:t>
            </a:r>
            <a:r>
              <a:rPr lang="en-IN" dirty="0">
                <a:solidFill>
                  <a:schemeClr val="bg1"/>
                </a:solidFill>
              </a:rPr>
              <a:t> count</a:t>
            </a:r>
          </a:p>
        </p:txBody>
      </p:sp>
    </p:spTree>
    <p:extLst>
      <p:ext uri="{BB962C8B-B14F-4D97-AF65-F5344CB8AC3E}">
        <p14:creationId xmlns:p14="http://schemas.microsoft.com/office/powerpoint/2010/main" val="3635181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6286501"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EDA: data visualization</a:t>
            </a:r>
          </a:p>
        </p:txBody>
      </p:sp>
      <p:sp>
        <p:nvSpPr>
          <p:cNvPr id="6" name="TextBox 5"/>
          <p:cNvSpPr txBox="1"/>
          <p:nvPr/>
        </p:nvSpPr>
        <p:spPr>
          <a:xfrm>
            <a:off x="2143125" y="5201035"/>
            <a:ext cx="7877175"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The column </a:t>
            </a:r>
            <a:r>
              <a:rPr lang="en-IN" dirty="0" err="1">
                <a:solidFill>
                  <a:schemeClr val="bg1"/>
                </a:solidFill>
              </a:rPr>
              <a:t>wbc_count</a:t>
            </a:r>
            <a:r>
              <a:rPr lang="en-IN" dirty="0">
                <a:solidFill>
                  <a:schemeClr val="bg1"/>
                </a:solidFill>
              </a:rPr>
              <a:t> wan log transformed to reduce skewness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253" y="1148790"/>
            <a:ext cx="5221234" cy="3959360"/>
          </a:xfrm>
          <a:prstGeom prst="rect">
            <a:avLst/>
          </a:prstGeom>
        </p:spPr>
      </p:pic>
    </p:spTree>
    <p:extLst>
      <p:ext uri="{BB962C8B-B14F-4D97-AF65-F5344CB8AC3E}">
        <p14:creationId xmlns:p14="http://schemas.microsoft.com/office/powerpoint/2010/main" val="3988733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7749" y="114300"/>
            <a:ext cx="6286501" cy="646331"/>
          </a:xfrm>
          <a:prstGeom prst="rect">
            <a:avLst/>
          </a:prstGeom>
          <a:solidFill>
            <a:schemeClr val="tx2">
              <a:lumMod val="40000"/>
              <a:lumOff val="60000"/>
            </a:schemeClr>
          </a:solidFill>
        </p:spPr>
        <p:txBody>
          <a:bodyPr wrap="square" rtlCol="0">
            <a:spAutoFit/>
          </a:bodyPr>
          <a:lstStyle/>
          <a:p>
            <a:r>
              <a:rPr lang="en-IN" sz="3600" dirty="0">
                <a:latin typeface="Arial Black" panose="020B0A04020102020204" pitchFamily="34" charset="0"/>
              </a:rPr>
              <a:t>EDA: data visualization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24" y="3450715"/>
            <a:ext cx="4693212" cy="2667365"/>
          </a:xfrm>
          <a:prstGeom prst="rect">
            <a:avLst/>
          </a:prstGeom>
        </p:spPr>
      </p:pic>
      <p:sp>
        <p:nvSpPr>
          <p:cNvPr id="8" name="TextBox 7"/>
          <p:cNvSpPr txBox="1"/>
          <p:nvPr/>
        </p:nvSpPr>
        <p:spPr>
          <a:xfrm>
            <a:off x="5981700" y="1238250"/>
            <a:ext cx="5448300"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rPr>
              <a:t>About 1000 out of 1700 patients are in the age group (50-70)</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524" y="853025"/>
            <a:ext cx="4693212" cy="2505297"/>
          </a:xfrm>
          <a:prstGeom prst="rect">
            <a:avLst/>
          </a:prstGeom>
        </p:spPr>
      </p:pic>
      <p:sp>
        <p:nvSpPr>
          <p:cNvPr id="9" name="TextBox 8"/>
          <p:cNvSpPr txBox="1"/>
          <p:nvPr/>
        </p:nvSpPr>
        <p:spPr>
          <a:xfrm>
            <a:off x="5981700" y="3590925"/>
            <a:ext cx="5448300"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rPr>
              <a:t>Gender bias was visible only for class 0 of the target variable</a:t>
            </a:r>
          </a:p>
        </p:txBody>
      </p:sp>
    </p:spTree>
    <p:extLst>
      <p:ext uri="{BB962C8B-B14F-4D97-AF65-F5344CB8AC3E}">
        <p14:creationId xmlns:p14="http://schemas.microsoft.com/office/powerpoint/2010/main" val="892910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2955</TotalTime>
  <Words>1484</Words>
  <Application>Microsoft Office PowerPoint</Application>
  <PresentationFormat>Widescreen</PresentationFormat>
  <Paragraphs>127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Black</vt:lpstr>
      <vt:lpstr>Century Gothic</vt:lpstr>
      <vt:lpstr>Wingdings</vt:lpstr>
      <vt:lpstr>Wingdings 3</vt:lpstr>
      <vt:lpstr>Ion Boardroom</vt:lpstr>
      <vt:lpstr>Project P217: Classification of the leathal outcome after a myocardial infraction/heart attack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Renu</dc:creator>
  <cp:lastModifiedBy>SHILPA R</cp:lastModifiedBy>
  <cp:revision>81</cp:revision>
  <dcterms:created xsi:type="dcterms:W3CDTF">2023-08-16T11:09:50Z</dcterms:created>
  <dcterms:modified xsi:type="dcterms:W3CDTF">2023-10-03T13:26:23Z</dcterms:modified>
</cp:coreProperties>
</file>