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57" r:id="rId5"/>
    <p:sldId id="263" r:id="rId6"/>
    <p:sldId id="264" r:id="rId7"/>
    <p:sldId id="266" r:id="rId8"/>
    <p:sldId id="267" r:id="rId9"/>
    <p:sldId id="268" r:id="rId10"/>
    <p:sldId id="261" r:id="rId11"/>
    <p:sldId id="265"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4660"/>
  </p:normalViewPr>
  <p:slideViewPr>
    <p:cSldViewPr snapToGrid="0" snapToObjects="1">
      <p:cViewPr varScale="1">
        <p:scale>
          <a:sx n="59" d="100"/>
          <a:sy n="59" d="100"/>
        </p:scale>
        <p:origin x="133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datazip.vegrow.in/superset/dashboard/p/YDBreEmrN5Z/" TargetMode="External"/><Relationship Id="rId2" Type="http://schemas.openxmlformats.org/officeDocument/2006/relationships/hyperlink" Target="https://colab.research.google.com/drive/1FNgu70YD1Ebez-HFtV_Jr2vLW9u2-9kT#scrollTo=5c1e38c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DPD Risk Summary Report</a:t>
            </a:r>
          </a:p>
        </p:txBody>
      </p:sp>
      <p:sp>
        <p:nvSpPr>
          <p:cNvPr id="3" name="Subtitle 2"/>
          <p:cNvSpPr>
            <a:spLocks noGrp="1"/>
          </p:cNvSpPr>
          <p:nvPr>
            <p:ph type="subTitle" idx="1"/>
          </p:nvPr>
        </p:nvSpPr>
        <p:spPr>
          <a:xfrm>
            <a:off x="1371599" y="3886200"/>
            <a:ext cx="6531429" cy="1905000"/>
          </a:xfrm>
        </p:spPr>
        <p:txBody>
          <a:bodyPr/>
          <a:lstStyle/>
          <a:p>
            <a:r>
              <a:rPr dirty="0" err="1"/>
              <a:t>Fullstack</a:t>
            </a:r>
            <a:r>
              <a:rPr dirty="0"/>
              <a:t> Customer EDA | June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7DB1-045B-2A4F-2E5B-4B58617C345F}"/>
              </a:ext>
            </a:extLst>
          </p:cNvPr>
          <p:cNvSpPr>
            <a:spLocks noGrp="1"/>
          </p:cNvSpPr>
          <p:nvPr>
            <p:ph type="title"/>
          </p:nvPr>
        </p:nvSpPr>
        <p:spPr>
          <a:xfrm>
            <a:off x="457200" y="274638"/>
            <a:ext cx="8229600" cy="607105"/>
          </a:xfrm>
        </p:spPr>
        <p:txBody>
          <a:bodyPr>
            <a:normAutofit fontScale="90000"/>
          </a:bodyPr>
          <a:lstStyle/>
          <a:p>
            <a:r>
              <a:rPr lang="en-IN" dirty="0"/>
              <a:t> Recommendations</a:t>
            </a:r>
          </a:p>
        </p:txBody>
      </p:sp>
      <p:sp>
        <p:nvSpPr>
          <p:cNvPr id="3" name="Content Placeholder 2">
            <a:extLst>
              <a:ext uri="{FF2B5EF4-FFF2-40B4-BE49-F238E27FC236}">
                <a16:creationId xmlns:a16="http://schemas.microsoft.com/office/drawing/2014/main" id="{48D06301-EABE-F3BB-D484-5D2581DC3AC0}"/>
              </a:ext>
            </a:extLst>
          </p:cNvPr>
          <p:cNvSpPr>
            <a:spLocks noGrp="1"/>
          </p:cNvSpPr>
          <p:nvPr>
            <p:ph idx="1"/>
          </p:nvPr>
        </p:nvSpPr>
        <p:spPr>
          <a:xfrm>
            <a:off x="457200" y="1186544"/>
            <a:ext cx="8229600" cy="5203370"/>
          </a:xfrm>
        </p:spPr>
        <p:txBody>
          <a:bodyPr>
            <a:normAutofit fontScale="70000" lnSpcReduction="20000"/>
          </a:bodyPr>
          <a:lstStyle/>
          <a:p>
            <a:pPr marL="0" indent="0">
              <a:buNone/>
            </a:pPr>
            <a:r>
              <a:rPr lang="en-IN" b="1" dirty="0"/>
              <a:t>🍎 Apple</a:t>
            </a:r>
            <a:endParaRPr lang="en-IN" dirty="0"/>
          </a:p>
          <a:p>
            <a:pPr marL="0" indent="0">
              <a:buNone/>
            </a:pPr>
            <a:r>
              <a:rPr lang="en-IN" dirty="0"/>
              <a:t> 	₹1.64 Cr in </a:t>
            </a:r>
            <a:r>
              <a:rPr lang="en-IN" b="1" dirty="0"/>
              <a:t>180+ DPD</a:t>
            </a:r>
            <a:r>
              <a:rPr lang="en-IN" dirty="0"/>
              <a:t> – initiate </a:t>
            </a:r>
            <a:r>
              <a:rPr lang="en-IN" b="1" dirty="0"/>
              <a:t>legal recovery </a:t>
            </a:r>
            <a:r>
              <a:rPr lang="en-IN" dirty="0"/>
              <a:t>if not done yet</a:t>
            </a:r>
          </a:p>
          <a:p>
            <a:pPr marL="0" indent="0">
              <a:buNone/>
            </a:pPr>
            <a:r>
              <a:rPr lang="en-IN" dirty="0"/>
              <a:t> 	Freeze exposure; flag for credit alerts</a:t>
            </a:r>
          </a:p>
          <a:p>
            <a:pPr marL="0" indent="0">
              <a:buNone/>
            </a:pPr>
            <a:r>
              <a:rPr lang="en-IN" b="1" dirty="0"/>
              <a:t>🥭 Mango</a:t>
            </a:r>
            <a:endParaRPr lang="en-IN" dirty="0"/>
          </a:p>
          <a:p>
            <a:pPr marL="0" indent="0">
              <a:buNone/>
            </a:pPr>
            <a:r>
              <a:rPr lang="en-IN" dirty="0"/>
              <a:t>	₹2.5 Cr across </a:t>
            </a:r>
            <a:r>
              <a:rPr lang="en-IN" b="1" dirty="0"/>
              <a:t>1–60 DPD</a:t>
            </a:r>
            <a:r>
              <a:rPr lang="en-IN" dirty="0"/>
              <a:t> – strong </a:t>
            </a:r>
            <a:r>
              <a:rPr lang="en-IN" b="1" dirty="0"/>
              <a:t>recovery potential</a:t>
            </a:r>
            <a:endParaRPr lang="en-IN" dirty="0"/>
          </a:p>
          <a:p>
            <a:pPr marL="0" indent="0">
              <a:buNone/>
            </a:pPr>
            <a:r>
              <a:rPr lang="en-IN" dirty="0"/>
              <a:t>	Activate weekly follow-ups + sales team intervention</a:t>
            </a:r>
          </a:p>
          <a:p>
            <a:pPr marL="0" indent="0">
              <a:buNone/>
            </a:pPr>
            <a:r>
              <a:rPr lang="en-IN" b="1" dirty="0"/>
              <a:t>🍎 Imported</a:t>
            </a:r>
            <a:endParaRPr lang="en-IN" dirty="0"/>
          </a:p>
          <a:p>
            <a:pPr marL="0" indent="0">
              <a:buNone/>
            </a:pPr>
            <a:r>
              <a:rPr lang="en-IN" dirty="0"/>
              <a:t>	₹6.3 Cr across </a:t>
            </a:r>
            <a:r>
              <a:rPr lang="en-IN" b="1" dirty="0"/>
              <a:t>early buckets (1–60 DPD)</a:t>
            </a:r>
            <a:endParaRPr lang="en-IN" dirty="0"/>
          </a:p>
          <a:p>
            <a:pPr marL="0" indent="0">
              <a:buNone/>
            </a:pPr>
            <a:r>
              <a:rPr lang="en-IN" dirty="0"/>
              <a:t>	Prioritize </a:t>
            </a:r>
            <a:r>
              <a:rPr lang="en-IN" b="1" dirty="0"/>
              <a:t>collections on 31–60</a:t>
            </a:r>
            <a:r>
              <a:rPr lang="en-IN" dirty="0"/>
              <a:t> band (~₹3.2 Cr)</a:t>
            </a:r>
          </a:p>
          <a:p>
            <a:pPr marL="0" indent="0">
              <a:buNone/>
            </a:pPr>
            <a:r>
              <a:rPr lang="en-IN" dirty="0"/>
              <a:t>	Consider soft lock above a certain limit in  31–60 DPD</a:t>
            </a:r>
          </a:p>
          <a:p>
            <a:pPr marL="0" indent="0">
              <a:buNone/>
            </a:pPr>
            <a:r>
              <a:rPr lang="en-IN" b="1" dirty="0"/>
              <a:t>🍇 Pomegranate</a:t>
            </a:r>
            <a:endParaRPr lang="en-IN" dirty="0"/>
          </a:p>
          <a:p>
            <a:pPr marL="0" indent="0">
              <a:buNone/>
            </a:pPr>
            <a:r>
              <a:rPr lang="en-IN" dirty="0"/>
              <a:t>	</a:t>
            </a:r>
            <a:r>
              <a:rPr lang="en-US" dirty="0"/>
              <a:t> Focus on recovering ₹1.9 Cr in 1–30 </a:t>
            </a:r>
            <a:r>
              <a:rPr lang="en-IN" dirty="0"/>
              <a:t>	</a:t>
            </a:r>
          </a:p>
          <a:p>
            <a:pPr marL="0" indent="0">
              <a:buNone/>
            </a:pPr>
            <a:r>
              <a:rPr lang="en-US" dirty="0"/>
              <a:t>	₹5.2 Cr total DPD, with ₹4.01 Cr in 180+</a:t>
            </a:r>
            <a:br>
              <a:rPr lang="en-US" dirty="0"/>
            </a:br>
            <a:r>
              <a:rPr lang="en-US" dirty="0"/>
              <a:t>	Recommend </a:t>
            </a:r>
            <a:r>
              <a:rPr lang="en-US" b="1" dirty="0"/>
              <a:t>limit reduction</a:t>
            </a:r>
            <a:r>
              <a:rPr lang="en-US" dirty="0"/>
              <a:t> due to aging, and </a:t>
            </a:r>
            <a:r>
              <a:rPr lang="en-US" b="1" dirty="0"/>
              <a:t>exposure freeze on   	new credit</a:t>
            </a:r>
            <a:r>
              <a:rPr lang="en-US" dirty="0"/>
              <a:t> until recovery</a:t>
            </a:r>
            <a:endParaRPr lang="en-IN" dirty="0"/>
          </a:p>
        </p:txBody>
      </p:sp>
    </p:spTree>
    <p:extLst>
      <p:ext uri="{BB962C8B-B14F-4D97-AF65-F5344CB8AC3E}">
        <p14:creationId xmlns:p14="http://schemas.microsoft.com/office/powerpoint/2010/main" val="302467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6EFA-317B-2BDA-FD37-C53EE1D287F2}"/>
              </a:ext>
            </a:extLst>
          </p:cNvPr>
          <p:cNvSpPr>
            <a:spLocks noGrp="1"/>
          </p:cNvSpPr>
          <p:nvPr>
            <p:ph type="title"/>
          </p:nvPr>
        </p:nvSpPr>
        <p:spPr/>
        <p:txBody>
          <a:bodyPr>
            <a:normAutofit/>
          </a:bodyPr>
          <a:lstStyle/>
          <a:p>
            <a:r>
              <a:rPr lang="en-US" dirty="0"/>
              <a:t>Recommendations</a:t>
            </a:r>
            <a:endParaRPr lang="en-IN" dirty="0"/>
          </a:p>
        </p:txBody>
      </p:sp>
      <p:sp>
        <p:nvSpPr>
          <p:cNvPr id="3" name="Content Placeholder 2">
            <a:extLst>
              <a:ext uri="{FF2B5EF4-FFF2-40B4-BE49-F238E27FC236}">
                <a16:creationId xmlns:a16="http://schemas.microsoft.com/office/drawing/2014/main" id="{6EC8F0AE-6EC6-B3DF-48FC-C259EAF8A995}"/>
              </a:ext>
            </a:extLst>
          </p:cNvPr>
          <p:cNvSpPr>
            <a:spLocks noGrp="1"/>
          </p:cNvSpPr>
          <p:nvPr>
            <p:ph idx="1"/>
          </p:nvPr>
        </p:nvSpPr>
        <p:spPr/>
        <p:txBody>
          <a:bodyPr/>
          <a:lstStyle/>
          <a:p>
            <a:r>
              <a:rPr lang="en-US" dirty="0"/>
              <a:t>Target the top 3-5 overdue customers for urgent resolution.</a:t>
            </a:r>
          </a:p>
          <a:p>
            <a:r>
              <a:rPr lang="en-US" dirty="0"/>
              <a:t>Monitor and intervene early where high amounts start appearing in buckets 16-45, before they escalate.</a:t>
            </a:r>
          </a:p>
          <a:p>
            <a:endParaRPr lang="en-IN" dirty="0"/>
          </a:p>
        </p:txBody>
      </p:sp>
    </p:spTree>
    <p:extLst>
      <p:ext uri="{BB962C8B-B14F-4D97-AF65-F5344CB8AC3E}">
        <p14:creationId xmlns:p14="http://schemas.microsoft.com/office/powerpoint/2010/main" val="184547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FC06F-0935-CFA6-AB0A-ECD1A9FE009D}"/>
              </a:ext>
            </a:extLst>
          </p:cNvPr>
          <p:cNvSpPr>
            <a:spLocks noGrp="1"/>
          </p:cNvSpPr>
          <p:nvPr>
            <p:ph type="title"/>
          </p:nvPr>
        </p:nvSpPr>
        <p:spPr/>
        <p:txBody>
          <a:bodyPr/>
          <a:lstStyle/>
          <a:p>
            <a:r>
              <a:rPr lang="en-US" dirty="0"/>
              <a:t>Related links</a:t>
            </a:r>
            <a:endParaRPr lang="en-IN" dirty="0"/>
          </a:p>
        </p:txBody>
      </p:sp>
      <p:sp>
        <p:nvSpPr>
          <p:cNvPr id="3" name="Content Placeholder 2">
            <a:extLst>
              <a:ext uri="{FF2B5EF4-FFF2-40B4-BE49-F238E27FC236}">
                <a16:creationId xmlns:a16="http://schemas.microsoft.com/office/drawing/2014/main" id="{C63D6B50-13FF-8DB0-D42D-AD8240F81778}"/>
              </a:ext>
            </a:extLst>
          </p:cNvPr>
          <p:cNvSpPr>
            <a:spLocks noGrp="1"/>
          </p:cNvSpPr>
          <p:nvPr>
            <p:ph idx="1"/>
          </p:nvPr>
        </p:nvSpPr>
        <p:spPr/>
        <p:txBody>
          <a:bodyPr>
            <a:normAutofit lnSpcReduction="10000"/>
          </a:bodyPr>
          <a:lstStyle/>
          <a:p>
            <a:endParaRPr lang="en-IN" dirty="0"/>
          </a:p>
          <a:p>
            <a:r>
              <a:rPr lang="en-IN" dirty="0"/>
              <a:t>Link to Google Collab Analysis-</a:t>
            </a:r>
            <a:r>
              <a:rPr lang="en-IN" dirty="0">
                <a:hlinkClick r:id="rId2"/>
              </a:rPr>
              <a:t>https://colab.research.google.com/drive/1FNgu70YD1Ebez-HFtV_Jr2vLW9u2-9kT#scrollTo=5c1e38c5</a:t>
            </a:r>
            <a:endParaRPr lang="en-IN" dirty="0"/>
          </a:p>
          <a:p>
            <a:endParaRPr lang="en-IN" dirty="0"/>
          </a:p>
          <a:p>
            <a:r>
              <a:rPr lang="en-IN" dirty="0"/>
              <a:t>Base Data from </a:t>
            </a:r>
            <a:r>
              <a:rPr lang="en-IN" dirty="0" err="1"/>
              <a:t>Datazip</a:t>
            </a:r>
            <a:r>
              <a:rPr lang="en-IN" dirty="0"/>
              <a:t>-</a:t>
            </a:r>
          </a:p>
          <a:p>
            <a:r>
              <a:rPr lang="en-IN" dirty="0">
                <a:hlinkClick r:id="rId3"/>
              </a:rPr>
              <a:t>https://app.datazip.vegrow.in/superset/dashboard/p/YDBreEmrN5Z/</a:t>
            </a:r>
            <a:endParaRPr lang="en-IN" dirty="0"/>
          </a:p>
          <a:p>
            <a:endParaRPr lang="en-IN" dirty="0"/>
          </a:p>
        </p:txBody>
      </p:sp>
    </p:spTree>
    <p:extLst>
      <p:ext uri="{BB962C8B-B14F-4D97-AF65-F5344CB8AC3E}">
        <p14:creationId xmlns:p14="http://schemas.microsoft.com/office/powerpoint/2010/main" val="356506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406A64A-FDD7-86E3-D248-FB4830BBD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50913"/>
            <a:ext cx="9144000" cy="49545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88312AA6-9999-5152-FB89-2B629362C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0"/>
            <a:ext cx="8618537"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Portfolio Insights</a:t>
            </a:r>
          </a:p>
        </p:txBody>
      </p:sp>
      <p:sp>
        <p:nvSpPr>
          <p:cNvPr id="3" name="Content Placeholder 2"/>
          <p:cNvSpPr>
            <a:spLocks noGrp="1"/>
          </p:cNvSpPr>
          <p:nvPr>
            <p:ph idx="1"/>
          </p:nvPr>
        </p:nvSpPr>
        <p:spPr/>
        <p:txBody>
          <a:bodyPr/>
          <a:lstStyle/>
          <a:p>
            <a:r>
              <a:rPr dirty="0"/>
              <a:t>- Banana (Discontinued): ₹6.4 Cr in 180+ DPD</a:t>
            </a:r>
          </a:p>
          <a:p>
            <a:r>
              <a:rPr dirty="0"/>
              <a:t>- Imported: </a:t>
            </a:r>
            <a:r>
              <a:rPr lang="en-US" dirty="0"/>
              <a:t> ₹2.03 Cr in </a:t>
            </a:r>
            <a:r>
              <a:rPr lang="en-US" b="1" dirty="0"/>
              <a:t>1–15</a:t>
            </a:r>
            <a:r>
              <a:rPr lang="en-US" dirty="0"/>
              <a:t>, ₹1.11 Cr in </a:t>
            </a:r>
            <a:r>
              <a:rPr lang="en-US" b="1" dirty="0"/>
              <a:t>16–30</a:t>
            </a:r>
            <a:r>
              <a:rPr lang="en-US" dirty="0"/>
              <a:t>, ₹3.2 Cr in </a:t>
            </a:r>
            <a:r>
              <a:rPr lang="en-US" b="1" dirty="0"/>
              <a:t>31–60</a:t>
            </a:r>
            <a:endParaRPr lang="en-US" dirty="0"/>
          </a:p>
          <a:p>
            <a:r>
              <a:rPr dirty="0"/>
              <a:t>-Pomegranate: Risk aging into 91–180 &amp; 180+</a:t>
            </a:r>
          </a:p>
          <a:p>
            <a:r>
              <a:rPr dirty="0"/>
              <a:t>- Mango: S</a:t>
            </a:r>
            <a:r>
              <a:rPr lang="en-US" dirty="0"/>
              <a:t>pread</a:t>
            </a:r>
            <a:r>
              <a:rPr dirty="0"/>
              <a:t> across 1–60 buckets</a:t>
            </a:r>
          </a:p>
          <a:p>
            <a:r>
              <a:rPr dirty="0"/>
              <a:t>- Apple: ₹1.6 Cr already in 180+ DPD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descr="A screenshot of a document&#10;&#10;AI-generated content may be incorrect.">
            <a:extLst>
              <a:ext uri="{FF2B5EF4-FFF2-40B4-BE49-F238E27FC236}">
                <a16:creationId xmlns:a16="http://schemas.microsoft.com/office/drawing/2014/main" id="{B13FD7E6-E0E4-5F6C-F32F-0C38C918F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82"/>
          <a:stretch>
            <a:fillRect/>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41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16BE-FF19-81F6-4D63-21A49A6BEF0D}"/>
              </a:ext>
            </a:extLst>
          </p:cNvPr>
          <p:cNvSpPr>
            <a:spLocks noGrp="1"/>
          </p:cNvSpPr>
          <p:nvPr>
            <p:ph type="title"/>
          </p:nvPr>
        </p:nvSpPr>
        <p:spPr>
          <a:xfrm>
            <a:off x="457200" y="274638"/>
            <a:ext cx="8229600" cy="574448"/>
          </a:xfrm>
        </p:spPr>
        <p:txBody>
          <a:bodyPr>
            <a:normAutofit fontScale="90000"/>
          </a:bodyPr>
          <a:lstStyle/>
          <a:p>
            <a:r>
              <a:rPr lang="en-IN" dirty="0"/>
              <a:t>Customer-Level DPD Bucket Heatmap</a:t>
            </a:r>
            <a:br>
              <a:rPr lang="en-IN" dirty="0"/>
            </a:br>
            <a:endParaRPr lang="en-IN" dirty="0"/>
          </a:p>
        </p:txBody>
      </p:sp>
      <p:sp>
        <p:nvSpPr>
          <p:cNvPr id="3" name="Content Placeholder 2">
            <a:extLst>
              <a:ext uri="{FF2B5EF4-FFF2-40B4-BE49-F238E27FC236}">
                <a16:creationId xmlns:a16="http://schemas.microsoft.com/office/drawing/2014/main" id="{0F7EA9CF-61CB-FA57-8EEE-4B138B425B66}"/>
              </a:ext>
            </a:extLst>
          </p:cNvPr>
          <p:cNvSpPr>
            <a:spLocks noGrp="1"/>
          </p:cNvSpPr>
          <p:nvPr>
            <p:ph idx="1"/>
          </p:nvPr>
        </p:nvSpPr>
        <p:spPr>
          <a:xfrm>
            <a:off x="457200" y="849086"/>
            <a:ext cx="8229600" cy="5277077"/>
          </a:xfrm>
        </p:spPr>
        <p:txBody>
          <a:bodyPr>
            <a:normAutofit/>
          </a:bodyPr>
          <a:lstStyle/>
          <a:p>
            <a:r>
              <a:rPr lang="en-US" sz="2800" dirty="0"/>
              <a:t>Concentration of </a:t>
            </a:r>
            <a:r>
              <a:rPr lang="en-US" sz="2800" dirty="0" err="1"/>
              <a:t>Overdues</a:t>
            </a:r>
            <a:r>
              <a:rPr lang="en-US" sz="2800" dirty="0"/>
              <a:t> in Highest Bucket:</a:t>
            </a:r>
            <a:br>
              <a:rPr lang="en-US" dirty="0"/>
            </a:br>
            <a:r>
              <a:rPr lang="en-US" sz="2000" dirty="0"/>
              <a:t>The majority of overdue amounts are concentrated in the "OS DPI 110+" bucket. Notably, FRESH FOR HEALTH has ₹64,334,190 entirely in this oldest bucket, indicating a significant risk for unrecovered funds and severe delinquency. Other customers with sizable amounts in "OS DPI 110+" include G5 Fruits (₹7,746,424)</a:t>
            </a:r>
          </a:p>
          <a:p>
            <a:r>
              <a:rPr lang="en-US" sz="2800" dirty="0"/>
              <a:t>Few Customers Drive Most Risk:</a:t>
            </a:r>
            <a:br>
              <a:rPr lang="en-US" sz="2000" dirty="0"/>
            </a:br>
            <a:r>
              <a:rPr lang="en-US" sz="2000" dirty="0"/>
              <a:t>Only a handful of customers have large outstanding amounts in high DPD buckets. The top three or four customers make up most of the total overdue balance, implying that risk management efforts should focus heavily on these accounts</a:t>
            </a:r>
          </a:p>
          <a:p>
            <a:endParaRPr lang="en-IN" sz="2000" dirty="0"/>
          </a:p>
        </p:txBody>
      </p:sp>
    </p:spTree>
    <p:extLst>
      <p:ext uri="{BB962C8B-B14F-4D97-AF65-F5344CB8AC3E}">
        <p14:creationId xmlns:p14="http://schemas.microsoft.com/office/powerpoint/2010/main" val="1121434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13E5-D346-CEC0-6657-9F9F10DD38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F75116-8258-2111-B67D-B2A3F4B82948}"/>
              </a:ext>
            </a:extLst>
          </p:cNvPr>
          <p:cNvSpPr>
            <a:spLocks noGrp="1"/>
          </p:cNvSpPr>
          <p:nvPr>
            <p:ph idx="1"/>
          </p:nvPr>
        </p:nvSpPr>
        <p:spPr/>
        <p:txBody>
          <a:bodyPr>
            <a:normAutofit/>
          </a:bodyPr>
          <a:lstStyle/>
          <a:p>
            <a:r>
              <a:rPr lang="en-US" sz="2600" dirty="0"/>
              <a:t>Buckets 16-30,31-45 Show Activity:</a:t>
            </a:r>
            <a:br>
              <a:rPr lang="en-US" sz="2800" dirty="0"/>
            </a:br>
            <a:r>
              <a:rPr lang="en-IN" sz="1900" dirty="0"/>
              <a:t>Some customers, such as FRESH PICKS - KIRAN N and Eesha </a:t>
            </a:r>
            <a:r>
              <a:rPr lang="en-IN" sz="1900" dirty="0" err="1"/>
              <a:t>Agro</a:t>
            </a:r>
            <a:r>
              <a:rPr lang="en-IN" sz="1900" dirty="0"/>
              <a:t> Tech Vizianagaram, have large balances in earlier buckets (16-30, 31-45). For example, FRESH PICKS - KIRAN N has ₹11,079,402 in "OS DPI 16-30" and ₹2,664,375 in "OS DPI 31-45." These may represent active, recently overdue customers and offer potential for collection interventions.</a:t>
            </a:r>
            <a:endParaRPr lang="en-US" sz="1900" dirty="0"/>
          </a:p>
          <a:p>
            <a:r>
              <a:rPr lang="en-US" sz="2600" dirty="0"/>
              <a:t>Majority Have Zero in Most Buckets:</a:t>
            </a:r>
            <a:br>
              <a:rPr lang="en-US" sz="1900" dirty="0"/>
            </a:br>
            <a:r>
              <a:rPr lang="en-US" sz="1900" dirty="0"/>
              <a:t>Many rows (customers) have zeros in most buckets, suggesting that overdue exposures are not broadly spread but highly concentrated with select customers.</a:t>
            </a:r>
          </a:p>
          <a:p>
            <a:r>
              <a:rPr lang="en-US" sz="2600" dirty="0"/>
              <a:t>Early Buckets (1-15) Mostly Empty:</a:t>
            </a:r>
            <a:br>
              <a:rPr lang="en-US" sz="1900" dirty="0"/>
            </a:br>
            <a:r>
              <a:rPr lang="en-US" sz="1900" dirty="0"/>
              <a:t>Minimal amounts are present in "OS DPI 1-15," indicating few new </a:t>
            </a:r>
            <a:r>
              <a:rPr lang="en-US" sz="1900" dirty="0" err="1"/>
              <a:t>overdues</a:t>
            </a:r>
            <a:r>
              <a:rPr lang="en-US" sz="1900" dirty="0"/>
              <a:t> or efficient collection at the earliest stage.</a:t>
            </a:r>
          </a:p>
          <a:p>
            <a:endParaRPr lang="en-IN" dirty="0"/>
          </a:p>
        </p:txBody>
      </p:sp>
    </p:spTree>
    <p:extLst>
      <p:ext uri="{BB962C8B-B14F-4D97-AF65-F5344CB8AC3E}">
        <p14:creationId xmlns:p14="http://schemas.microsoft.com/office/powerpoint/2010/main" val="149729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F45BA-DD89-0ADD-A472-912CF9DF6E84}"/>
              </a:ext>
            </a:extLst>
          </p:cNvPr>
          <p:cNvSpPr>
            <a:spLocks noGrp="1"/>
          </p:cNvSpPr>
          <p:nvPr>
            <p:ph type="title"/>
          </p:nvPr>
        </p:nvSpPr>
        <p:spPr>
          <a:xfrm>
            <a:off x="457200" y="566056"/>
            <a:ext cx="8229600" cy="435429"/>
          </a:xfrm>
        </p:spPr>
        <p:txBody>
          <a:bodyPr>
            <a:normAutofit fontScale="90000"/>
          </a:bodyPr>
          <a:lstStyle/>
          <a:p>
            <a:r>
              <a:rPr lang="en-US" dirty="0"/>
              <a:t>Risk Management Implications</a:t>
            </a:r>
            <a:br>
              <a:rPr lang="en-US" dirty="0"/>
            </a:br>
            <a:endParaRPr lang="en-IN" dirty="0"/>
          </a:p>
        </p:txBody>
      </p:sp>
      <p:sp>
        <p:nvSpPr>
          <p:cNvPr id="3" name="Content Placeholder 2">
            <a:extLst>
              <a:ext uri="{FF2B5EF4-FFF2-40B4-BE49-F238E27FC236}">
                <a16:creationId xmlns:a16="http://schemas.microsoft.com/office/drawing/2014/main" id="{C9C1E66C-C006-717B-3261-52ED2927FE5C}"/>
              </a:ext>
            </a:extLst>
          </p:cNvPr>
          <p:cNvSpPr>
            <a:spLocks noGrp="1"/>
          </p:cNvSpPr>
          <p:nvPr>
            <p:ph idx="1"/>
          </p:nvPr>
        </p:nvSpPr>
        <p:spPr>
          <a:xfrm>
            <a:off x="457200" y="1240972"/>
            <a:ext cx="8229600" cy="4885192"/>
          </a:xfrm>
        </p:spPr>
        <p:txBody>
          <a:bodyPr/>
          <a:lstStyle/>
          <a:p>
            <a:r>
              <a:rPr lang="en-US" sz="2800" dirty="0"/>
              <a:t>Priority Customers:</a:t>
            </a:r>
          </a:p>
          <a:p>
            <a:pPr lvl="1"/>
            <a:r>
              <a:rPr lang="en-US" sz="1900" dirty="0"/>
              <a:t>Immediate escalation and intensive collection for customers in "OS DPI 110+" (especially FRESH FOR HEALTH, G5 Fruits).</a:t>
            </a:r>
          </a:p>
          <a:p>
            <a:pPr lvl="1"/>
            <a:r>
              <a:rPr lang="en-US" sz="1900" dirty="0"/>
              <a:t>Focused follow-up on those with amounts in 16-45 DPD buckets to prevent slippage into older overdue categories.</a:t>
            </a:r>
          </a:p>
          <a:p>
            <a:endParaRPr lang="en-IN" dirty="0"/>
          </a:p>
        </p:txBody>
      </p:sp>
    </p:spTree>
    <p:extLst>
      <p:ext uri="{BB962C8B-B14F-4D97-AF65-F5344CB8AC3E}">
        <p14:creationId xmlns:p14="http://schemas.microsoft.com/office/powerpoint/2010/main" val="21914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748D3-6EF3-9717-9F99-3D1AB20D4706}"/>
              </a:ext>
            </a:extLst>
          </p:cNvPr>
          <p:cNvSpPr>
            <a:spLocks noGrp="1"/>
          </p:cNvSpPr>
          <p:nvPr>
            <p:ph type="title"/>
          </p:nvPr>
        </p:nvSpPr>
        <p:spPr>
          <a:xfrm>
            <a:off x="870856" y="365125"/>
            <a:ext cx="7644493" cy="959013"/>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700" b="0" i="0" u="none" strike="noStrike" cap="none" normalizeH="0" baseline="0" dirty="0">
                <a:ln>
                  <a:noFill/>
                </a:ln>
                <a:effectLst/>
                <a:latin typeface="fkGrotesk"/>
              </a:rPr>
              <a:t>Summary Table</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23426B2E-59D4-C016-BB4D-675B37BA9403}"/>
              </a:ext>
            </a:extLst>
          </p:cNvPr>
          <p:cNvGraphicFramePr>
            <a:graphicFrameLocks noGrp="1"/>
          </p:cNvGraphicFramePr>
          <p:nvPr>
            <p:ph idx="1"/>
            <p:extLst>
              <p:ext uri="{D42A27DB-BD31-4B8C-83A1-F6EECF244321}">
                <p14:modId xmlns:p14="http://schemas.microsoft.com/office/powerpoint/2010/main" val="4145379895"/>
              </p:ext>
            </p:extLst>
          </p:nvPr>
        </p:nvGraphicFramePr>
        <p:xfrm>
          <a:off x="628650" y="2703239"/>
          <a:ext cx="7886701" cy="2998575"/>
        </p:xfrm>
        <a:graphic>
          <a:graphicData uri="http://schemas.openxmlformats.org/drawingml/2006/table">
            <a:tbl>
              <a:tblPr firstRow="1" bandRow="1">
                <a:noFill/>
              </a:tblPr>
              <a:tblGrid>
                <a:gridCol w="2624569">
                  <a:extLst>
                    <a:ext uri="{9D8B030D-6E8A-4147-A177-3AD203B41FA5}">
                      <a16:colId xmlns:a16="http://schemas.microsoft.com/office/drawing/2014/main" val="1476451881"/>
                    </a:ext>
                  </a:extLst>
                </a:gridCol>
                <a:gridCol w="2664948">
                  <a:extLst>
                    <a:ext uri="{9D8B030D-6E8A-4147-A177-3AD203B41FA5}">
                      <a16:colId xmlns:a16="http://schemas.microsoft.com/office/drawing/2014/main" val="829846463"/>
                    </a:ext>
                  </a:extLst>
                </a:gridCol>
                <a:gridCol w="2597184">
                  <a:extLst>
                    <a:ext uri="{9D8B030D-6E8A-4147-A177-3AD203B41FA5}">
                      <a16:colId xmlns:a16="http://schemas.microsoft.com/office/drawing/2014/main" val="3024547303"/>
                    </a:ext>
                  </a:extLst>
                </a:gridCol>
              </a:tblGrid>
              <a:tr h="879761">
                <a:tc>
                  <a:txBody>
                    <a:bodyPr/>
                    <a:lstStyle/>
                    <a:p>
                      <a:pPr algn="l" fontAlgn="t" latinLnBrk="0">
                        <a:buNone/>
                      </a:pPr>
                      <a:r>
                        <a:rPr lang="en-IN" sz="1800" b="0" cap="all" spc="150">
                          <a:solidFill>
                            <a:schemeClr val="lt1"/>
                          </a:solidFill>
                          <a:effectLst/>
                        </a:rPr>
                        <a:t>Major DPD Bucket</a:t>
                      </a:r>
                    </a:p>
                  </a:txBody>
                  <a:tcPr marL="151104" marR="151104" marT="151104" marB="151104">
                    <a:lnL w="12700" cmpd="sng">
                      <a:noFill/>
                    </a:lnL>
                    <a:lnR w="12700" cmpd="sng">
                      <a:noFill/>
                    </a:lnR>
                    <a:lnT w="12700" cmpd="sng">
                      <a:noFill/>
                    </a:lnT>
                    <a:lnB w="38100" cmpd="sng">
                      <a:noFill/>
                    </a:lnB>
                    <a:solidFill>
                      <a:srgbClr val="505356"/>
                    </a:solidFill>
                  </a:tcPr>
                </a:tc>
                <a:tc>
                  <a:txBody>
                    <a:bodyPr/>
                    <a:lstStyle/>
                    <a:p>
                      <a:pPr algn="l" fontAlgn="t" latinLnBrk="0">
                        <a:buNone/>
                      </a:pPr>
                      <a:r>
                        <a:rPr lang="en-IN" sz="1800" b="0" cap="all" spc="150">
                          <a:solidFill>
                            <a:schemeClr val="lt1"/>
                          </a:solidFill>
                          <a:effectLst/>
                        </a:rPr>
                        <a:t>Major Customers</a:t>
                      </a:r>
                    </a:p>
                  </a:txBody>
                  <a:tcPr marL="151104" marR="151104" marT="151104" marB="151104">
                    <a:lnL w="12700" cmpd="sng">
                      <a:noFill/>
                    </a:lnL>
                    <a:lnR w="12700" cmpd="sng">
                      <a:noFill/>
                    </a:lnR>
                    <a:lnT w="12700" cmpd="sng">
                      <a:noFill/>
                    </a:lnT>
                    <a:lnB w="38100" cmpd="sng">
                      <a:noFill/>
                    </a:lnB>
                    <a:solidFill>
                      <a:srgbClr val="505356"/>
                    </a:solidFill>
                  </a:tcPr>
                </a:tc>
                <a:tc>
                  <a:txBody>
                    <a:bodyPr/>
                    <a:lstStyle/>
                    <a:p>
                      <a:pPr algn="l" fontAlgn="t" latinLnBrk="0">
                        <a:buNone/>
                      </a:pPr>
                      <a:r>
                        <a:rPr lang="en-IN" sz="1800" b="0" cap="all" spc="150">
                          <a:solidFill>
                            <a:schemeClr val="lt1"/>
                          </a:solidFill>
                          <a:effectLst/>
                        </a:rPr>
                        <a:t>Amount Example</a:t>
                      </a:r>
                    </a:p>
                  </a:txBody>
                  <a:tcPr marL="151104" marR="151104" marT="151104" marB="151104">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2726094128"/>
                  </a:ext>
                </a:extLst>
              </a:tr>
              <a:tr h="779025">
                <a:tc>
                  <a:txBody>
                    <a:bodyPr/>
                    <a:lstStyle/>
                    <a:p>
                      <a:pPr fontAlgn="base" latinLnBrk="0">
                        <a:buNone/>
                      </a:pPr>
                      <a:r>
                        <a:rPr lang="en-IN" sz="1400" cap="none" spc="0">
                          <a:solidFill>
                            <a:schemeClr val="tx1"/>
                          </a:solidFill>
                          <a:effectLst/>
                        </a:rPr>
                        <a:t>OS DPI 110+</a:t>
                      </a:r>
                    </a:p>
                  </a:txBody>
                  <a:tcPr marL="151104" marR="151104" marT="151104" marB="151104" anchor="ctr">
                    <a:lnL w="12700" cmpd="sng">
                      <a:noFill/>
                      <a:prstDash val="solid"/>
                    </a:lnL>
                    <a:lnR w="12700" cmpd="sng">
                      <a:noFill/>
                      <a:prstDash val="solid"/>
                    </a:lnR>
                    <a:lnT w="38100" cmpd="sng">
                      <a:noFill/>
                    </a:lnT>
                    <a:lnB w="12700" cmpd="sng">
                      <a:noFill/>
                      <a:prstDash val="solid"/>
                    </a:lnB>
                    <a:noFill/>
                  </a:tcPr>
                </a:tc>
                <a:tc>
                  <a:txBody>
                    <a:bodyPr/>
                    <a:lstStyle/>
                    <a:p>
                      <a:pPr fontAlgn="base" latinLnBrk="0">
                        <a:buNone/>
                      </a:pPr>
                      <a:r>
                        <a:rPr lang="en-US" sz="1400" cap="none" spc="0" dirty="0">
                          <a:solidFill>
                            <a:schemeClr val="tx1"/>
                          </a:solidFill>
                          <a:effectLst/>
                        </a:rPr>
                        <a:t>FRESH FOR HEALTH, G5 Fruits</a:t>
                      </a:r>
                    </a:p>
                  </a:txBody>
                  <a:tcPr marL="151104" marR="151104" marT="151104" marB="151104" anchor="ctr">
                    <a:lnL w="12700" cmpd="sng">
                      <a:noFill/>
                      <a:prstDash val="solid"/>
                    </a:lnL>
                    <a:lnR w="12700" cmpd="sng">
                      <a:noFill/>
                      <a:prstDash val="solid"/>
                    </a:lnR>
                    <a:lnT w="38100" cmpd="sng">
                      <a:noFill/>
                    </a:lnT>
                    <a:lnB w="12700" cmpd="sng">
                      <a:noFill/>
                      <a:prstDash val="solid"/>
                    </a:lnB>
                    <a:noFill/>
                  </a:tcPr>
                </a:tc>
                <a:tc>
                  <a:txBody>
                    <a:bodyPr/>
                    <a:lstStyle/>
                    <a:p>
                      <a:pPr fontAlgn="base" latinLnBrk="0">
                        <a:buNone/>
                      </a:pPr>
                      <a:r>
                        <a:rPr lang="en-IN" sz="1400" cap="none" spc="0">
                          <a:solidFill>
                            <a:schemeClr val="tx1"/>
                          </a:solidFill>
                          <a:effectLst/>
                        </a:rPr>
                        <a:t>₹64,334,190, ₹7,746,424</a:t>
                      </a:r>
                    </a:p>
                  </a:txBody>
                  <a:tcPr marL="151104" marR="151104" marT="151104" marB="151104" anchor="ctr">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93565749"/>
                  </a:ext>
                </a:extLst>
              </a:tr>
              <a:tr h="779025">
                <a:tc>
                  <a:txBody>
                    <a:bodyPr/>
                    <a:lstStyle/>
                    <a:p>
                      <a:pPr fontAlgn="base" latinLnBrk="0">
                        <a:buNone/>
                      </a:pPr>
                      <a:r>
                        <a:rPr lang="en-IN" sz="1400" cap="none" spc="0">
                          <a:solidFill>
                            <a:schemeClr val="tx1"/>
                          </a:solidFill>
                          <a:effectLst/>
                        </a:rPr>
                        <a:t>OS DPI 16-30, 31-45</a:t>
                      </a:r>
                    </a:p>
                  </a:txBody>
                  <a:tcPr marL="151104" marR="151104" marT="151104" marB="15110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latinLnBrk="0">
                        <a:buNone/>
                      </a:pPr>
                      <a:r>
                        <a:rPr lang="en-IN" sz="1400" cap="none" spc="0">
                          <a:solidFill>
                            <a:schemeClr val="tx1"/>
                          </a:solidFill>
                          <a:effectLst/>
                        </a:rPr>
                        <a:t>FRESH PICKS-KIRAN N, Eesha Agro</a:t>
                      </a:r>
                    </a:p>
                  </a:txBody>
                  <a:tcPr marL="151104" marR="151104" marT="151104" marB="15110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fontAlgn="base" latinLnBrk="0">
                        <a:buNone/>
                      </a:pPr>
                      <a:r>
                        <a:rPr lang="en-IN" sz="1400" cap="none" spc="0">
                          <a:solidFill>
                            <a:schemeClr val="tx1"/>
                          </a:solidFill>
                          <a:effectLst/>
                        </a:rPr>
                        <a:t>₹11,079,402, ₹8,498,072</a:t>
                      </a:r>
                    </a:p>
                  </a:txBody>
                  <a:tcPr marL="151104" marR="151104" marT="151104" marB="151104" anchor="ctr">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51602067"/>
                  </a:ext>
                </a:extLst>
              </a:tr>
              <a:tr h="560764">
                <a:tc>
                  <a:txBody>
                    <a:bodyPr/>
                    <a:lstStyle/>
                    <a:p>
                      <a:pPr fontAlgn="base" latinLnBrk="0">
                        <a:buNone/>
                      </a:pPr>
                      <a:r>
                        <a:rPr lang="en-IN" sz="1400" cap="none" spc="0">
                          <a:solidFill>
                            <a:schemeClr val="tx1"/>
                          </a:solidFill>
                          <a:effectLst/>
                        </a:rPr>
                        <a:t>OS DPI 45-110</a:t>
                      </a:r>
                    </a:p>
                  </a:txBody>
                  <a:tcPr marL="151104" marR="151104" marT="151104" marB="15110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latinLnBrk="0">
                        <a:buNone/>
                      </a:pPr>
                      <a:r>
                        <a:rPr lang="en-IN" sz="1400" cap="none" spc="0">
                          <a:solidFill>
                            <a:schemeClr val="tx1"/>
                          </a:solidFill>
                          <a:effectLst/>
                        </a:rPr>
                        <a:t>Scattered, lower amounts</a:t>
                      </a:r>
                    </a:p>
                  </a:txBody>
                  <a:tcPr marL="151104" marR="151104" marT="151104" marB="151104" anchor="ctr">
                    <a:lnL w="12700" cmpd="sng">
                      <a:noFill/>
                      <a:prstDash val="solid"/>
                    </a:lnL>
                    <a:lnR w="12700" cmpd="sng">
                      <a:noFill/>
                      <a:prstDash val="solid"/>
                    </a:lnR>
                    <a:lnT w="12700" cmpd="sng">
                      <a:noFill/>
                      <a:prstDash val="solid"/>
                    </a:lnT>
                    <a:lnB w="12700" cmpd="sng">
                      <a:noFill/>
                      <a:prstDash val="solid"/>
                    </a:lnB>
                    <a:noFill/>
                  </a:tcPr>
                </a:tc>
                <a:tc>
                  <a:txBody>
                    <a:bodyPr/>
                    <a:lstStyle/>
                    <a:p>
                      <a:pPr fontAlgn="base" latinLnBrk="0">
                        <a:buNone/>
                      </a:pPr>
                      <a:r>
                        <a:rPr lang="en-IN" sz="1400" cap="none" spc="0" dirty="0">
                          <a:solidFill>
                            <a:schemeClr val="tx1"/>
                          </a:solidFill>
                          <a:effectLst/>
                        </a:rPr>
                        <a:t>Less than ₹5,000,000</a:t>
                      </a:r>
                    </a:p>
                  </a:txBody>
                  <a:tcPr marL="151104" marR="151104" marT="151104" marB="15110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851385644"/>
                  </a:ext>
                </a:extLst>
              </a:tr>
            </a:tbl>
          </a:graphicData>
        </a:graphic>
      </p:graphicFrame>
    </p:spTree>
    <p:extLst>
      <p:ext uri="{BB962C8B-B14F-4D97-AF65-F5344CB8AC3E}">
        <p14:creationId xmlns:p14="http://schemas.microsoft.com/office/powerpoint/2010/main" val="2335325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TotalTime>
  <Words>636</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fkGrotesk</vt:lpstr>
      <vt:lpstr>Office Theme</vt:lpstr>
      <vt:lpstr>DPD Risk Summary Report</vt:lpstr>
      <vt:lpstr>PowerPoint Presentation</vt:lpstr>
      <vt:lpstr>PowerPoint Presentation</vt:lpstr>
      <vt:lpstr>Key Portfolio Insights</vt:lpstr>
      <vt:lpstr>PowerPoint Presentation</vt:lpstr>
      <vt:lpstr>Customer-Level DPD Bucket Heatmap </vt:lpstr>
      <vt:lpstr>PowerPoint Presentation</vt:lpstr>
      <vt:lpstr>Risk Management Implications </vt:lpstr>
      <vt:lpstr>Summary Table</vt:lpstr>
      <vt:lpstr> Recommendations</vt:lpstr>
      <vt:lpstr>Recommendations</vt:lpstr>
      <vt:lpstr>Related links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VG01117</cp:lastModifiedBy>
  <cp:revision>5</cp:revision>
  <dcterms:created xsi:type="dcterms:W3CDTF">2013-01-27T09:14:16Z</dcterms:created>
  <dcterms:modified xsi:type="dcterms:W3CDTF">2025-08-08T09:18:33Z</dcterms:modified>
  <cp:category/>
</cp:coreProperties>
</file>