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9" r:id="rId31"/>
    <p:sldId id="290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476"/>
            <a:ext cx="12192000" cy="48385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841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94386" y="1729710"/>
            <a:ext cx="2003226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476"/>
            <a:ext cx="12192000" cy="48385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841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22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476"/>
            <a:ext cx="12192000" cy="48385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841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20823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2000" cy="7315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952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3355" y="828038"/>
            <a:ext cx="9785288" cy="493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740" cy="345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9476"/>
            <a:ext cx="12192000" cy="4838700"/>
            <a:chOff x="0" y="2019476"/>
            <a:chExt cx="12192000" cy="4838700"/>
          </a:xfrm>
        </p:grpSpPr>
        <p:sp>
          <p:nvSpPr>
            <p:cNvPr id="3" name="object 3"/>
            <p:cNvSpPr/>
            <p:nvPr/>
          </p:nvSpPr>
          <p:spPr>
            <a:xfrm>
              <a:off x="2417780" y="3528542"/>
              <a:ext cx="8637270" cy="0"/>
            </a:xfrm>
            <a:custGeom>
              <a:avLst/>
              <a:gdLst/>
              <a:ahLst/>
              <a:cxnLst/>
              <a:rect l="l" t="t" r="r" b="b"/>
              <a:pathLst>
                <a:path w="8637270">
                  <a:moveTo>
                    <a:pt x="0" y="0"/>
                  </a:moveTo>
                  <a:lnTo>
                    <a:pt x="8637071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0600" y="2692400"/>
              <a:ext cx="8128000" cy="482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9788" y="2568427"/>
            <a:ext cx="81254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BILLING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MANAGEMENT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SYSTEM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757742"/>
            <a:ext cx="12192000" cy="6100445"/>
            <a:chOff x="0" y="757742"/>
            <a:chExt cx="12192000" cy="61004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476"/>
              <a:ext cx="12192000" cy="4838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6035" y="757742"/>
              <a:ext cx="6119929" cy="4726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2019476"/>
            <a:ext cx="12204700" cy="4838700"/>
            <a:chOff x="-6350" y="2019476"/>
            <a:chExt cx="12204700" cy="48387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476"/>
              <a:ext cx="12192000" cy="4838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8280" y="3205491"/>
              <a:ext cx="3269615" cy="0"/>
            </a:xfrm>
            <a:custGeom>
              <a:avLst/>
              <a:gdLst/>
              <a:ahLst/>
              <a:cxnLst/>
              <a:rect l="l" t="t" r="r" b="b"/>
              <a:pathLst>
                <a:path w="3269615">
                  <a:moveTo>
                    <a:pt x="0" y="0"/>
                  </a:moveTo>
                  <a:lnTo>
                    <a:pt x="3269490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22506" y="225066"/>
            <a:ext cx="125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STEP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2:-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8800" y="225066"/>
            <a:ext cx="5871210" cy="577081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After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 specified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entities,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time now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 connect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5" dirty="0">
                <a:latin typeface="Arial"/>
                <a:cs typeface="Arial"/>
              </a:rPr>
              <a:t> establish </a:t>
            </a:r>
            <a:r>
              <a:rPr sz="1600" dirty="0">
                <a:latin typeface="Arial"/>
                <a:cs typeface="Arial"/>
              </a:rPr>
              <a:t>a relationship 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among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entities:-</a:t>
            </a:r>
            <a:endParaRPr lang="en-IN" sz="1600" spc="-5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80"/>
              </a:spcBef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spcBef>
                <a:spcPts val="60"/>
              </a:spcBef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encodes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customer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process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billing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login</a:t>
            </a:r>
            <a:r>
              <a:rPr sz="1600" spc="-5" dirty="0">
                <a:latin typeface="Arial"/>
                <a:cs typeface="Arial"/>
              </a:rPr>
              <a:t> history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updates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currency</a:t>
            </a:r>
            <a:r>
              <a:rPr sz="1600" spc="-5" dirty="0">
                <a:latin typeface="Arial"/>
                <a:cs typeface="Arial"/>
              </a:rPr>
              <a:t> history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updates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charges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attach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billing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customer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multiple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billing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33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412115" indent="-260350">
              <a:lnSpc>
                <a:spcPct val="100000"/>
              </a:lnSpc>
              <a:buClr>
                <a:srgbClr val="333333"/>
              </a:buClr>
              <a:buChar char="•"/>
              <a:tabLst>
                <a:tab pos="411480" algn="l"/>
                <a:tab pos="41275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customer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attach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billing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relationship).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506" y="1623612"/>
            <a:ext cx="3478561" cy="23300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3209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FUTURE</a:t>
            </a:r>
            <a:r>
              <a:rPr sz="3200" spc="-55" dirty="0"/>
              <a:t> </a:t>
            </a:r>
            <a:r>
              <a:rPr sz="3200" spc="-5" dirty="0"/>
              <a:t>SCOPE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84599" y="1884772"/>
            <a:ext cx="6832600" cy="178562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49860" indent="-137795">
              <a:lnSpc>
                <a:spcPct val="100000"/>
              </a:lnSpc>
              <a:spcBef>
                <a:spcPts val="1170"/>
              </a:spcBef>
              <a:buClr>
                <a:srgbClr val="B71E42"/>
              </a:buClr>
              <a:buSzPct val="90000"/>
              <a:buFont typeface="Arial"/>
              <a:buChar char="•"/>
              <a:tabLst>
                <a:tab pos="150495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keeper,School,Malls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spcBef>
                <a:spcPts val="1075"/>
              </a:spcBef>
              <a:buClr>
                <a:srgbClr val="B71E42"/>
              </a:buClr>
              <a:buFont typeface="Arial"/>
              <a:buChar char="•"/>
              <a:tabLst>
                <a:tab pos="160655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 stakeholders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great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pos="16573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report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regarding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pos="165735" algn="l"/>
              </a:tabLst>
            </a:pPr>
            <a:r>
              <a:rPr sz="2000" spc="-5" dirty="0">
                <a:latin typeface="Times New Roman"/>
                <a:cs typeface="Times New Roman"/>
              </a:rPr>
              <a:t>Easy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future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prospect.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685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RISKS </a:t>
            </a:r>
            <a:r>
              <a:rPr sz="3200" spc="-35" dirty="0"/>
              <a:t>INVOLVED</a:t>
            </a:r>
            <a:r>
              <a:rPr sz="3200" dirty="0"/>
              <a:t> </a:t>
            </a:r>
            <a:r>
              <a:rPr sz="3200" spc="-5" dirty="0"/>
              <a:t>IN</a:t>
            </a:r>
            <a:r>
              <a:rPr sz="3200" spc="-60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5" dirty="0"/>
              <a:t>SYSTEM:-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84599" y="2026311"/>
            <a:ext cx="9466580" cy="32689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170180" algn="l"/>
              </a:tabLst>
            </a:pPr>
            <a:r>
              <a:rPr sz="1250" b="1" dirty="0">
                <a:latin typeface="Times New Roman"/>
                <a:cs typeface="Times New Roman"/>
              </a:rPr>
              <a:t>Tight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Schedules</a:t>
            </a:r>
            <a:endParaRPr sz="1250">
              <a:latin typeface="Times New Roman"/>
              <a:cs typeface="Times New Roman"/>
            </a:endParaRPr>
          </a:p>
          <a:p>
            <a:pPr marL="12700" marR="71755">
              <a:lnSpc>
                <a:spcPts val="1400"/>
              </a:lnSpc>
              <a:spcBef>
                <a:spcPts val="1060"/>
              </a:spcBef>
            </a:pPr>
            <a:r>
              <a:rPr sz="1250" dirty="0">
                <a:latin typeface="Times New Roman"/>
                <a:cs typeface="Times New Roman"/>
              </a:rPr>
              <a:t>Often,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project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managers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face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pressure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having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deliver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project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earlier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anticipated.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This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happen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due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many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different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reasons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– </a:t>
            </a:r>
            <a:r>
              <a:rPr sz="1250" spc="-2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lack of resources, </a:t>
            </a:r>
            <a:r>
              <a:rPr sz="1250" spc="5" dirty="0">
                <a:latin typeface="Times New Roman"/>
                <a:cs typeface="Times New Roman"/>
              </a:rPr>
              <a:t>poor</a:t>
            </a:r>
            <a:r>
              <a:rPr sz="1250" dirty="0">
                <a:latin typeface="Times New Roman"/>
                <a:cs typeface="Times New Roman"/>
              </a:rPr>
              <a:t> planning, or even technical glitches.</a:t>
            </a:r>
            <a:endParaRPr sz="1250">
              <a:latin typeface="Times New Roman"/>
              <a:cs typeface="Times New Roman"/>
            </a:endParaRPr>
          </a:p>
          <a:p>
            <a:pPr marL="172720" indent="-160655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173355" algn="l"/>
              </a:tabLst>
            </a:pPr>
            <a:r>
              <a:rPr sz="1250" b="1" spc="5" dirty="0">
                <a:latin typeface="Times New Roman"/>
                <a:cs typeface="Times New Roman"/>
              </a:rPr>
              <a:t>Budget</a:t>
            </a:r>
            <a:r>
              <a:rPr sz="1250" b="1" spc="-45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Changes</a:t>
            </a:r>
            <a:endParaRPr sz="1250">
              <a:latin typeface="Times New Roman"/>
              <a:cs typeface="Times New Roman"/>
            </a:endParaRPr>
          </a:p>
          <a:p>
            <a:pPr marL="12700" marR="198120">
              <a:lnSpc>
                <a:spcPts val="1400"/>
              </a:lnSpc>
              <a:spcBef>
                <a:spcPts val="1060"/>
              </a:spcBef>
            </a:pPr>
            <a:r>
              <a:rPr sz="1250" dirty="0">
                <a:latin typeface="Times New Roman"/>
                <a:cs typeface="Times New Roman"/>
              </a:rPr>
              <a:t>Budget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changes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common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occurrence,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especially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software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development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projects.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A</a:t>
            </a:r>
            <a:r>
              <a:rPr sz="1250" b="1" spc="-60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common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reason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why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this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spc="5" dirty="0">
                <a:latin typeface="Times New Roman"/>
                <a:cs typeface="Times New Roman"/>
              </a:rPr>
              <a:t>happens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is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‘scope</a:t>
            </a:r>
            <a:r>
              <a:rPr sz="1250" b="1" spc="15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creep’. </a:t>
            </a:r>
            <a:r>
              <a:rPr sz="1250" b="1" spc="-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Scope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creep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is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when</a:t>
            </a:r>
            <a:r>
              <a:rPr sz="1250" spc="5" dirty="0">
                <a:latin typeface="Times New Roman"/>
                <a:cs typeface="Times New Roman"/>
              </a:rPr>
              <a:t> you </a:t>
            </a:r>
            <a:r>
              <a:rPr sz="1250" dirty="0">
                <a:latin typeface="Times New Roman"/>
                <a:cs typeface="Times New Roman"/>
              </a:rPr>
              <a:t>start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off</a:t>
            </a:r>
            <a:r>
              <a:rPr sz="1250" spc="5" dirty="0">
                <a:latin typeface="Times New Roman"/>
                <a:cs typeface="Times New Roman"/>
              </a:rPr>
              <a:t> your </a:t>
            </a:r>
            <a:r>
              <a:rPr sz="1250" dirty="0">
                <a:latin typeface="Times New Roman"/>
                <a:cs typeface="Times New Roman"/>
              </a:rPr>
              <a:t>project</a:t>
            </a:r>
            <a:r>
              <a:rPr sz="1250" spc="5" dirty="0">
                <a:latin typeface="Times New Roman"/>
                <a:cs typeface="Times New Roman"/>
              </a:rPr>
              <a:t> with a </a:t>
            </a:r>
            <a:r>
              <a:rPr sz="1250" dirty="0">
                <a:latin typeface="Times New Roman"/>
                <a:cs typeface="Times New Roman"/>
              </a:rPr>
              <a:t>set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clear,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well-defined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requirements,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but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you </a:t>
            </a:r>
            <a:r>
              <a:rPr sz="1250" dirty="0">
                <a:latin typeface="Times New Roman"/>
                <a:cs typeface="Times New Roman"/>
              </a:rPr>
              <a:t>approach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finish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line,</a:t>
            </a:r>
            <a:r>
              <a:rPr sz="1250" spc="5" dirty="0">
                <a:latin typeface="Times New Roman"/>
                <a:cs typeface="Times New Roman"/>
              </a:rPr>
              <a:t> so many 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requirements are added or deleted that all you’re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left </a:t>
            </a:r>
            <a:r>
              <a:rPr sz="1250" spc="5" dirty="0">
                <a:latin typeface="Times New Roman"/>
                <a:cs typeface="Times New Roman"/>
              </a:rPr>
              <a:t>with</a:t>
            </a:r>
            <a:r>
              <a:rPr sz="1250" dirty="0">
                <a:latin typeface="Times New Roman"/>
                <a:cs typeface="Times New Roman"/>
              </a:rPr>
              <a:t> is </a:t>
            </a:r>
            <a:r>
              <a:rPr sz="1250" spc="5" dirty="0">
                <a:latin typeface="Times New Roman"/>
                <a:cs typeface="Times New Roman"/>
              </a:rPr>
              <a:t>one</a:t>
            </a:r>
            <a:r>
              <a:rPr sz="1250" dirty="0">
                <a:latin typeface="Times New Roman"/>
                <a:cs typeface="Times New Roman"/>
              </a:rPr>
              <a:t> big mess.</a:t>
            </a:r>
            <a:endParaRPr sz="1250">
              <a:latin typeface="Times New Roman"/>
              <a:cs typeface="Times New Roman"/>
            </a:endParaRPr>
          </a:p>
          <a:p>
            <a:pPr marL="169545" indent="-157480">
              <a:lnSpc>
                <a:spcPct val="100000"/>
              </a:lnSpc>
              <a:spcBef>
                <a:spcPts val="905"/>
              </a:spcBef>
              <a:buAutoNum type="arabicPeriod" startAt="3"/>
              <a:tabLst>
                <a:tab pos="170180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Technical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spc="-5" dirty="0">
                <a:latin typeface="Times New Roman"/>
                <a:cs typeface="Times New Roman"/>
              </a:rPr>
              <a:t>Difficulties</a:t>
            </a: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  <a:spcBef>
                <a:spcPts val="1060"/>
              </a:spcBef>
            </a:pPr>
            <a:r>
              <a:rPr sz="1250" dirty="0">
                <a:latin typeface="Times New Roman"/>
                <a:cs typeface="Times New Roman"/>
              </a:rPr>
              <a:t>Data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security,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information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privacy,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large-scale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system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implementation,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software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integration,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compliance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some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areas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where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you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likely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 </a:t>
            </a:r>
            <a:r>
              <a:rPr sz="1250" spc="-29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run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 unpredictable problems.</a:t>
            </a:r>
            <a:endParaRPr sz="1250">
              <a:latin typeface="Times New Roman"/>
              <a:cs typeface="Times New Roman"/>
            </a:endParaRPr>
          </a:p>
          <a:p>
            <a:pPr marL="172720" indent="-160655">
              <a:lnSpc>
                <a:spcPct val="100000"/>
              </a:lnSpc>
              <a:spcBef>
                <a:spcPts val="900"/>
              </a:spcBef>
              <a:buAutoNum type="arabicPeriod" startAt="4"/>
              <a:tabLst>
                <a:tab pos="173355" algn="l"/>
              </a:tabLst>
            </a:pPr>
            <a:r>
              <a:rPr sz="1250" b="1" dirty="0">
                <a:latin typeface="Times New Roman"/>
                <a:cs typeface="Times New Roman"/>
              </a:rPr>
              <a:t>Poor</a:t>
            </a:r>
            <a:r>
              <a:rPr sz="1250" b="1" spc="-3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Management</a:t>
            </a:r>
            <a:endParaRPr sz="1250">
              <a:latin typeface="Times New Roman"/>
              <a:cs typeface="Times New Roman"/>
            </a:endParaRPr>
          </a:p>
          <a:p>
            <a:pPr marL="12700" marR="111760">
              <a:lnSpc>
                <a:spcPts val="1400"/>
              </a:lnSpc>
              <a:spcBef>
                <a:spcPts val="1065"/>
              </a:spcBef>
            </a:pPr>
            <a:r>
              <a:rPr sz="1250" dirty="0">
                <a:latin typeface="Times New Roman"/>
                <a:cs typeface="Times New Roman"/>
              </a:rPr>
              <a:t>This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may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be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no-brainer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but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unfortunately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overlooked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many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projects.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While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many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may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blame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budget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overshoots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time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constraints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 </a:t>
            </a:r>
            <a:r>
              <a:rPr sz="1250" spc="-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reasons, the underlying reason is always </a:t>
            </a:r>
            <a:r>
              <a:rPr sz="1250" spc="5" dirty="0">
                <a:latin typeface="Times New Roman"/>
                <a:cs typeface="Times New Roman"/>
              </a:rPr>
              <a:t>poor</a:t>
            </a:r>
            <a:r>
              <a:rPr sz="1250" dirty="0">
                <a:latin typeface="Times New Roman"/>
                <a:cs typeface="Times New Roman"/>
              </a:rPr>
              <a:t> management.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0823"/>
            <a:ext cx="12192000" cy="4837430"/>
            <a:chOff x="0" y="2020823"/>
            <a:chExt cx="12192000" cy="4837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0858" y="773633"/>
            <a:ext cx="29210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Gill Sans MT"/>
                <a:cs typeface="Gill Sans MT"/>
              </a:rPr>
              <a:t>CODE</a:t>
            </a:r>
            <a:r>
              <a:rPr sz="3200" spc="-4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SNIPPETS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505" y="2581097"/>
            <a:ext cx="9362440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#The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onsolas"/>
                <a:cs typeface="Consolas"/>
              </a:rPr>
              <a:t>Tk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class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is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instantiated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without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arguments.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This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creates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toplevel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widget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of Tk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which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usually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is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2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main</a:t>
            </a:r>
            <a:endParaRPr sz="1200">
              <a:latin typeface="Consolas"/>
              <a:cs typeface="Consolas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window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of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an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application.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Each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instance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has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its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own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associated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Tcl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interpreter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from tkinter</a:t>
            </a:r>
            <a:r>
              <a:rPr sz="12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import*</a:t>
            </a:r>
            <a:endParaRPr sz="1200">
              <a:latin typeface="Consolas"/>
              <a:cs typeface="Consolas"/>
            </a:endParaRPr>
          </a:p>
          <a:p>
            <a:pPr marL="12700" marR="87630">
              <a:lnSpc>
                <a:spcPct val="100000"/>
              </a:lnSpc>
              <a:spcBef>
                <a:spcPts val="990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#The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onsolas"/>
                <a:cs typeface="Consolas"/>
              </a:rPr>
              <a:t>OS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module</a:t>
            </a:r>
            <a:r>
              <a:rPr sz="12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onsolas"/>
                <a:cs typeface="Consolas"/>
              </a:rPr>
              <a:t>in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Python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provides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functions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for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interacting</a:t>
            </a:r>
            <a:r>
              <a:rPr sz="12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with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operating</a:t>
            </a:r>
            <a:r>
              <a:rPr sz="12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system.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OS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comes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under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Python’s </a:t>
            </a:r>
            <a:r>
              <a:rPr sz="1200" spc="-6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standard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utility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modules.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import</a:t>
            </a:r>
            <a:r>
              <a:rPr sz="12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math,random,os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#The</a:t>
            </a:r>
            <a:r>
              <a:rPr sz="12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datetime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module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is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used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to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 get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the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date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and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time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import</a:t>
            </a:r>
            <a:r>
              <a:rPr sz="1200" spc="-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datetime</a:t>
            </a:r>
            <a:endParaRPr sz="1200">
              <a:latin typeface="Consolas"/>
              <a:cs typeface="Consolas"/>
            </a:endParaRPr>
          </a:p>
          <a:p>
            <a:pPr marL="12700" marR="1939925">
              <a:lnSpc>
                <a:spcPct val="170000"/>
              </a:lnSpc>
              <a:spcBef>
                <a:spcPts val="5"/>
              </a:spcBef>
            </a:pP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#messagebox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onsolas"/>
                <a:cs typeface="Consolas"/>
              </a:rPr>
              <a:t>to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indicate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or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give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warning</a:t>
            </a:r>
            <a:r>
              <a:rPr sz="1200" spc="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Consolas"/>
                <a:cs typeface="Consolas"/>
              </a:rPr>
              <a:t>or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to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give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a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successful</a:t>
            </a:r>
            <a:r>
              <a:rPr sz="12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completion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of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2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task </a:t>
            </a:r>
            <a:r>
              <a:rPr sz="1200" spc="-6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from</a:t>
            </a:r>
            <a:r>
              <a:rPr sz="12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tkinter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import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messagebox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#making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 a</a:t>
            </a:r>
            <a:r>
              <a:rPr sz="12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class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for</a:t>
            </a:r>
            <a:r>
              <a:rPr sz="12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bill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app</a:t>
            </a:r>
            <a:r>
              <a:rPr sz="12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which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will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contains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all</a:t>
            </a:r>
            <a:r>
              <a:rPr sz="12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things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to be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displayed</a:t>
            </a:r>
            <a:r>
              <a:rPr sz="12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onsolas"/>
                <a:cs typeface="Consolas"/>
              </a:rPr>
              <a:t>in</a:t>
            </a:r>
            <a:r>
              <a:rPr sz="1200" spc="5" dirty="0">
                <a:solidFill>
                  <a:srgbClr val="001F5F"/>
                </a:solidFill>
                <a:latin typeface="Consolas"/>
                <a:cs typeface="Consolas"/>
              </a:rPr>
              <a:t> the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billing</a:t>
            </a:r>
            <a:r>
              <a:rPr sz="12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1F5F"/>
                </a:solidFill>
                <a:latin typeface="Consolas"/>
                <a:cs typeface="Consolas"/>
              </a:rPr>
              <a:t>software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3505" y="2029205"/>
            <a:ext cx="979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ill Sans MT"/>
                <a:cs typeface="Gill Sans MT"/>
              </a:rPr>
              <a:t>Declaration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of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all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5" dirty="0">
                <a:latin typeface="Gill Sans MT"/>
                <a:cs typeface="Gill Sans MT"/>
              </a:rPr>
              <a:t>important</a:t>
            </a:r>
            <a:r>
              <a:rPr sz="1800" b="1" spc="-6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modules</a:t>
            </a:r>
            <a:r>
              <a:rPr sz="1800" b="1" spc="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which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are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5" dirty="0">
                <a:latin typeface="Gill Sans MT"/>
                <a:cs typeface="Gill Sans MT"/>
              </a:rPr>
              <a:t>important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for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execution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of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5" dirty="0">
                <a:latin typeface="Gill Sans MT"/>
                <a:cs typeface="Gill Sans MT"/>
              </a:rPr>
              <a:t>code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0823"/>
            <a:ext cx="12192000" cy="4837430"/>
            <a:chOff x="0" y="2020823"/>
            <a:chExt cx="12192000" cy="4837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2295" y="403605"/>
            <a:ext cx="445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Declaring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all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classes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and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objects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of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code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609" y="1296365"/>
            <a:ext cx="5597525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ill Sans MT"/>
                <a:cs typeface="Gill Sans MT"/>
              </a:rPr>
              <a:t>1.The</a:t>
            </a:r>
            <a:r>
              <a:rPr sz="1800" spc="-10" dirty="0">
                <a:latin typeface="Gill Sans MT"/>
                <a:cs typeface="Gill Sans MT"/>
              </a:rPr>
              <a:t> BillApp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class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100">
              <a:latin typeface="Gill Sans MT"/>
              <a:cs typeface="Gill Sans MT"/>
            </a:endParaRPr>
          </a:p>
          <a:p>
            <a:pPr marL="65405">
              <a:lnSpc>
                <a:spcPct val="100000"/>
              </a:lnSpc>
              <a:spcBef>
                <a:spcPts val="1685"/>
              </a:spcBef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class</a:t>
            </a:r>
            <a:r>
              <a:rPr sz="1800" spc="-6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Bill_App: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tabLst>
                <a:tab pos="2195830" algn="l"/>
              </a:tabLst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__init</a:t>
            </a:r>
            <a:r>
              <a:rPr sz="1800" u="heavy" spc="-10" dirty="0">
                <a:solidFill>
                  <a:srgbClr val="001F5F"/>
                </a:solidFill>
                <a:uFill>
                  <a:solidFill>
                    <a:srgbClr val="001E5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(self,root):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190625"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self.root=root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self.root.geometry("1350x700+0+0")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self.root.title("Billing</a:t>
            </a:r>
            <a:r>
              <a:rPr sz="1800" spc="-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Software")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0823"/>
            <a:ext cx="12192000" cy="4837430"/>
            <a:chOff x="0" y="2020823"/>
            <a:chExt cx="12192000" cy="4837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6127" y="471373"/>
            <a:ext cx="418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ill Sans MT"/>
                <a:cs typeface="Gill Sans MT"/>
              </a:rPr>
              <a:t>Contents</a:t>
            </a:r>
            <a:r>
              <a:rPr sz="2400" b="1" dirty="0">
                <a:latin typeface="Gill Sans MT"/>
                <a:cs typeface="Gill Sans MT"/>
              </a:rPr>
              <a:t> </a:t>
            </a:r>
            <a:r>
              <a:rPr sz="2400" b="1" spc="-10" dirty="0">
                <a:latin typeface="Gill Sans MT"/>
                <a:cs typeface="Gill Sans MT"/>
              </a:rPr>
              <a:t>of</a:t>
            </a:r>
            <a:r>
              <a:rPr sz="2400" b="1" spc="-5" dirty="0">
                <a:latin typeface="Gill Sans MT"/>
                <a:cs typeface="Gill Sans MT"/>
              </a:rPr>
              <a:t> the bill</a:t>
            </a:r>
            <a:r>
              <a:rPr sz="2400" b="1" spc="-15" dirty="0">
                <a:latin typeface="Gill Sans MT"/>
                <a:cs typeface="Gill Sans MT"/>
              </a:rPr>
              <a:t> app</a:t>
            </a:r>
            <a:r>
              <a:rPr sz="2400" b="1" spc="-10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class: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108329"/>
            <a:ext cx="12070080" cy="4984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3730" indent="-184785">
              <a:lnSpc>
                <a:spcPct val="100000"/>
              </a:lnSpc>
              <a:spcBef>
                <a:spcPts val="90"/>
              </a:spcBef>
              <a:buSzPct val="95000"/>
              <a:buAutoNum type="arabicPeriod"/>
              <a:tabLst>
                <a:tab pos="634365" algn="l"/>
              </a:tabLst>
            </a:pPr>
            <a:r>
              <a:rPr sz="2000" spc="-5" dirty="0">
                <a:latin typeface="Gill Sans MT"/>
                <a:cs typeface="Gill Sans MT"/>
              </a:rPr>
              <a:t>The</a:t>
            </a:r>
            <a:r>
              <a:rPr sz="2000" spc="-2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variables</a:t>
            </a:r>
            <a:r>
              <a:rPr sz="2000" spc="2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area</a:t>
            </a:r>
            <a:endParaRPr sz="2000">
              <a:latin typeface="Gill Sans MT"/>
              <a:cs typeface="Gill Sans MT"/>
            </a:endParaRPr>
          </a:p>
          <a:p>
            <a:pPr marL="675640" indent="-226060">
              <a:lnSpc>
                <a:spcPct val="100000"/>
              </a:lnSpc>
              <a:buSzPct val="95000"/>
              <a:buAutoNum type="arabicPeriod"/>
              <a:tabLst>
                <a:tab pos="675640" algn="l"/>
              </a:tabLst>
            </a:pPr>
            <a:r>
              <a:rPr sz="2000" spc="-5" dirty="0">
                <a:latin typeface="Gill Sans MT"/>
                <a:cs typeface="Gill Sans MT"/>
              </a:rPr>
              <a:t>Cosmetcs</a:t>
            </a:r>
            <a:r>
              <a:rPr sz="2000" spc="-2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frame</a:t>
            </a:r>
            <a:endParaRPr sz="2000">
              <a:latin typeface="Gill Sans MT"/>
              <a:cs typeface="Gill Sans MT"/>
            </a:endParaRPr>
          </a:p>
          <a:p>
            <a:pPr marL="449580" marR="9565640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675640" algn="l"/>
              </a:tabLst>
            </a:pPr>
            <a:r>
              <a:rPr sz="2000" spc="-10" dirty="0">
                <a:latin typeface="Gill Sans MT"/>
                <a:cs typeface="Gill Sans MT"/>
              </a:rPr>
              <a:t>Grocery</a:t>
            </a:r>
            <a:r>
              <a:rPr sz="2000" spc="1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frame </a:t>
            </a:r>
            <a:r>
              <a:rPr sz="2000" spc="-5" dirty="0">
                <a:latin typeface="Gill Sans MT"/>
                <a:cs typeface="Gill Sans MT"/>
              </a:rPr>
              <a:t> 4.Cold</a:t>
            </a:r>
            <a:r>
              <a:rPr sz="2000" spc="-6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drinks</a:t>
            </a:r>
            <a:r>
              <a:rPr sz="2000" spc="-2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frame </a:t>
            </a:r>
            <a:r>
              <a:rPr sz="2000" spc="-540" dirty="0">
                <a:latin typeface="Gill Sans MT"/>
                <a:cs typeface="Gill Sans MT"/>
              </a:rPr>
              <a:t> </a:t>
            </a:r>
            <a:r>
              <a:rPr sz="2000" spc="5" dirty="0">
                <a:latin typeface="Gill Sans MT"/>
                <a:cs typeface="Gill Sans MT"/>
              </a:rPr>
              <a:t>5</a:t>
            </a:r>
            <a:r>
              <a:rPr sz="2000" spc="-10" dirty="0">
                <a:latin typeface="Gill Sans MT"/>
                <a:cs typeface="Gill Sans MT"/>
              </a:rPr>
              <a:t>.Bi</a:t>
            </a:r>
            <a:r>
              <a:rPr sz="2000" spc="-15" dirty="0">
                <a:latin typeface="Gill Sans MT"/>
                <a:cs typeface="Gill Sans MT"/>
              </a:rPr>
              <a:t>l</a:t>
            </a:r>
            <a:r>
              <a:rPr sz="2000" spc="-5" dirty="0">
                <a:latin typeface="Gill Sans MT"/>
                <a:cs typeface="Gill Sans MT"/>
              </a:rPr>
              <a:t>l</a:t>
            </a:r>
            <a:r>
              <a:rPr sz="2000" spc="-200" dirty="0">
                <a:latin typeface="Gill Sans MT"/>
                <a:cs typeface="Gill Sans MT"/>
              </a:rPr>
              <a:t> </a:t>
            </a:r>
            <a:r>
              <a:rPr sz="2000" spc="-20" dirty="0">
                <a:latin typeface="Gill Sans MT"/>
                <a:cs typeface="Gill Sans MT"/>
              </a:rPr>
              <a:t>A</a:t>
            </a:r>
            <a:r>
              <a:rPr sz="2000" spc="-55" dirty="0">
                <a:latin typeface="Gill Sans MT"/>
                <a:cs typeface="Gill Sans MT"/>
              </a:rPr>
              <a:t>r</a:t>
            </a:r>
            <a:r>
              <a:rPr sz="2000" spc="-5" dirty="0">
                <a:latin typeface="Gill Sans MT"/>
                <a:cs typeface="Gill Sans MT"/>
              </a:rPr>
              <a:t>ea</a:t>
            </a:r>
            <a:endParaRPr sz="2000">
              <a:latin typeface="Gill Sans MT"/>
              <a:cs typeface="Gill Sans MT"/>
            </a:endParaRPr>
          </a:p>
          <a:p>
            <a:pPr marL="449580">
              <a:lnSpc>
                <a:spcPct val="100000"/>
              </a:lnSpc>
            </a:pPr>
            <a:r>
              <a:rPr sz="2000" spc="-5" dirty="0">
                <a:latin typeface="Gill Sans MT"/>
                <a:cs typeface="Gill Sans MT"/>
              </a:rPr>
              <a:t>6.Button</a:t>
            </a:r>
            <a:r>
              <a:rPr sz="2000" spc="-7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frame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#===================Bill</a:t>
            </a:r>
            <a:r>
              <a:rPr sz="1800" spc="6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Area===============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F5=LabelFrame(self.root,bd=10,relief=GROOVE)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F5.place(x=1010,y=180,width=350,height=380)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bill_title=Label(F5,text="Bill</a:t>
            </a:r>
            <a:r>
              <a:rPr sz="1800" spc="-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Area",font="arial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15</a:t>
            </a:r>
            <a:r>
              <a:rPr sz="1800" spc="-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bold",bd=7,relief=GROOVE).pack(fill</a:t>
            </a:r>
            <a:endParaRPr sz="1800">
              <a:latin typeface="Consolas"/>
              <a:cs typeface="Consolas"/>
            </a:endParaRPr>
          </a:p>
          <a:p>
            <a:pPr marL="1137285" marR="48990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scrol_y=Scrollbar(F5,orient=VERTICAL)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self.txtarea=Text(F5,yscrollcommand=scrol_y.set) </a:t>
            </a:r>
            <a:r>
              <a:rPr sz="1800" spc="-97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scrol_y.pack(side=RIGHT,fill=Y)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scrol_y.config(command=self.txtarea.yview)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self.txtarea.pack(fill=BOTH,expand=1)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2566415"/>
            <a:ext cx="11094720" cy="1447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891" y="382015"/>
            <a:ext cx="408876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The</a:t>
            </a:r>
            <a:r>
              <a:rPr sz="1800" b="1" spc="459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customers</a:t>
            </a:r>
            <a:r>
              <a:rPr sz="1800" b="1" spc="-6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details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frame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ill Sans MT"/>
                <a:cs typeface="Gill Sans MT"/>
              </a:rPr>
              <a:t>It </a:t>
            </a:r>
            <a:r>
              <a:rPr sz="1800" spc="-10" dirty="0">
                <a:latin typeface="Gill Sans MT"/>
                <a:cs typeface="Gill Sans MT"/>
              </a:rPr>
              <a:t>is</a:t>
            </a:r>
            <a:r>
              <a:rPr sz="1800" dirty="0">
                <a:latin typeface="Gill Sans MT"/>
                <a:cs typeface="Gill Sans MT"/>
              </a:rPr>
              <a:t> used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get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customer’s </a:t>
            </a:r>
            <a:r>
              <a:rPr sz="1800" spc="-10" dirty="0">
                <a:latin typeface="Gill Sans MT"/>
                <a:cs typeface="Gill Sans MT"/>
              </a:rPr>
              <a:t>informatiom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472" y="1639823"/>
            <a:ext cx="9211056" cy="3581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052" y="249428"/>
            <a:ext cx="599567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The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products</a:t>
            </a:r>
            <a:r>
              <a:rPr sz="1800" b="1" spc="-6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frame: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Gill Sans MT"/>
              <a:cs typeface="Gill Sans MT"/>
            </a:endParaRPr>
          </a:p>
          <a:p>
            <a:pPr marL="3359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ill Sans MT"/>
                <a:cs typeface="Gill Sans MT"/>
              </a:rPr>
              <a:t>It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contains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the </a:t>
            </a:r>
            <a:r>
              <a:rPr sz="1800" dirty="0">
                <a:latin typeface="Gill Sans MT"/>
                <a:cs typeface="Gill Sans MT"/>
              </a:rPr>
              <a:t>name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of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products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and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quantity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purchased.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39" y="2118359"/>
            <a:ext cx="6982967" cy="16794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7374" y="222884"/>
            <a:ext cx="4145915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The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Bill Menu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Frame: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ill Sans MT"/>
                <a:cs typeface="Gill Sans MT"/>
              </a:rPr>
              <a:t>It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contains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5" dirty="0">
                <a:latin typeface="Gill Sans MT"/>
                <a:cs typeface="Gill Sans MT"/>
              </a:rPr>
              <a:t> total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price </a:t>
            </a:r>
            <a:r>
              <a:rPr sz="1800" spc="-5" dirty="0">
                <a:latin typeface="Gill Sans MT"/>
                <a:cs typeface="Gill Sans MT"/>
              </a:rPr>
              <a:t>including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taxes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4386" y="1729710"/>
            <a:ext cx="199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Submitted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by:-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533" y="2611654"/>
            <a:ext cx="290830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71E42"/>
                </a:solidFill>
                <a:latin typeface="Comic Sans MS"/>
                <a:cs typeface="Comic Sans MS"/>
              </a:rPr>
              <a:t>Shilpi</a:t>
            </a:r>
            <a:r>
              <a:rPr sz="1800" b="1" dirty="0">
                <a:solidFill>
                  <a:srgbClr val="B71E42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B71E42"/>
                </a:solidFill>
                <a:latin typeface="Comic Sans MS"/>
                <a:cs typeface="Comic Sans MS"/>
              </a:rPr>
              <a:t>Kumari(191220043)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b="1" spc="-5" dirty="0">
                <a:solidFill>
                  <a:srgbClr val="B71E42"/>
                </a:solidFill>
                <a:latin typeface="Comic Sans MS"/>
                <a:cs typeface="Comic Sans MS"/>
              </a:rPr>
              <a:t>Akshit</a:t>
            </a:r>
            <a:r>
              <a:rPr sz="1800" b="1" spc="-20" dirty="0">
                <a:solidFill>
                  <a:srgbClr val="B71E42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B71E42"/>
                </a:solidFill>
                <a:latin typeface="Comic Sans MS"/>
                <a:cs typeface="Comic Sans MS"/>
              </a:rPr>
              <a:t>Chand(191220008)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27" y="2578607"/>
            <a:ext cx="9637776" cy="17007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8716" y="255219"/>
            <a:ext cx="586994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Button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Frame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ill Sans MT"/>
                <a:cs typeface="Gill Sans MT"/>
              </a:rPr>
              <a:t>The button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frame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is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perform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all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tasks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required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for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billing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786" y="443941"/>
            <a:ext cx="610235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ill Sans MT"/>
                <a:cs typeface="Gill Sans MT"/>
              </a:rPr>
              <a:t>Function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to</a:t>
            </a:r>
            <a:r>
              <a:rPr sz="1800" b="1" spc="-5" dirty="0">
                <a:latin typeface="Gill Sans MT"/>
                <a:cs typeface="Gill Sans MT"/>
              </a:rPr>
              <a:t> generate</a:t>
            </a:r>
            <a:r>
              <a:rPr sz="1800" b="1" spc="-4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total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bill: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#function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to</a:t>
            </a:r>
            <a:r>
              <a:rPr sz="1800" spc="-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generate</a:t>
            </a:r>
            <a:r>
              <a:rPr sz="18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total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bill</a:t>
            </a:r>
            <a:endParaRPr sz="1800">
              <a:latin typeface="Consolas"/>
              <a:cs typeface="Consolas"/>
            </a:endParaRPr>
          </a:p>
          <a:p>
            <a:pPr marL="1137285" marR="313055" indent="-5003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total(self):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self.c_s_p=self.soap.get()*40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self.c_fc_p=self.face_cream.get()*120 </a:t>
            </a:r>
            <a:r>
              <a:rPr sz="1800" spc="-97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self.c_fw_p=self.face_wash.get()*60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self.c_hs_p=self.spray.get()*180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self.c_hg_p=self.gell.get()*140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self.c_bl_p=self.lotion.get()*180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self.total_cosmetic_price=float(</a:t>
            </a:r>
            <a:endParaRPr sz="1800">
              <a:latin typeface="Consolas"/>
              <a:cs typeface="Consolas"/>
            </a:endParaRPr>
          </a:p>
          <a:p>
            <a:pPr marL="4527550" marR="596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self.c_s_p+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self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c_fc_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p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+ 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c_fw_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p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+ 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self</a:t>
            </a:r>
            <a:r>
              <a:rPr sz="1800" spc="10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c_hs_</a:t>
            </a:r>
            <a:r>
              <a:rPr sz="1800" spc="20" dirty="0">
                <a:solidFill>
                  <a:srgbClr val="001F5F"/>
                </a:solidFill>
                <a:latin typeface="Consolas"/>
                <a:cs typeface="Consolas"/>
              </a:rPr>
              <a:t>p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+ 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c_hg_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p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+ 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self.c_bl_p</a:t>
            </a:r>
            <a:endParaRPr sz="1800">
              <a:latin typeface="Consolas"/>
              <a:cs typeface="Consolas"/>
            </a:endParaRPr>
          </a:p>
          <a:p>
            <a:pPr marL="452755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184785">
              <a:lnSpc>
                <a:spcPct val="100000"/>
              </a:lnSpc>
              <a:spcBef>
                <a:spcPts val="160"/>
              </a:spcBef>
            </a:pPr>
            <a:r>
              <a:rPr sz="1800" b="1" dirty="0">
                <a:latin typeface="Gill Sans MT"/>
                <a:cs typeface="Gill Sans MT"/>
              </a:rPr>
              <a:t>Same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5" dirty="0">
                <a:latin typeface="Gill Sans MT"/>
                <a:cs typeface="Gill Sans MT"/>
              </a:rPr>
              <a:t>code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structure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is</a:t>
            </a:r>
            <a:r>
              <a:rPr sz="1800" b="1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for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grocery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and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cold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drinks </a:t>
            </a:r>
            <a:r>
              <a:rPr sz="1800" b="1" spc="-15" dirty="0">
                <a:latin typeface="Gill Sans MT"/>
                <a:cs typeface="Gill Sans MT"/>
              </a:rPr>
              <a:t>area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0823"/>
            <a:ext cx="12192000" cy="4837430"/>
            <a:chOff x="0" y="2020823"/>
            <a:chExt cx="12192000" cy="4837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0952" y="1353439"/>
            <a:ext cx="9562465" cy="359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#function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to</a:t>
            </a:r>
            <a:r>
              <a:rPr sz="18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show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billing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area</a:t>
            </a:r>
            <a:endParaRPr sz="180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</a:t>
            </a:r>
            <a:r>
              <a:rPr sz="1800" spc="-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welcome_bill(self):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x =</a:t>
            </a:r>
            <a:r>
              <a:rPr sz="18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datetime.datetime.now()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137285" marR="23926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self.txtarea.delete('1.0',END)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self.txtarea.insert(END,"\tWelcome</a:t>
            </a:r>
            <a:r>
              <a:rPr sz="18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to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THE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 SHOP") </a:t>
            </a:r>
            <a:r>
              <a:rPr sz="1800" spc="-969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self.txtarea.insert(END,f"\n{x}")</a:t>
            </a:r>
            <a:endParaRPr sz="1800">
              <a:latin typeface="Consolas"/>
              <a:cs typeface="Consolas"/>
            </a:endParaRPr>
          </a:p>
          <a:p>
            <a:pPr marL="1137285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Bill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Number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{self.bill_no.get()}")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Customer</a:t>
            </a:r>
            <a:r>
              <a:rPr sz="18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Name</a:t>
            </a:r>
            <a:r>
              <a:rPr sz="1800" spc="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{self.c_name.get()}")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 Phone Number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{self.c_phon.get()}")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self.txtarea.insert(END,f"\n=====================================")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 Products\t\t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 QTY\t\tPrice")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self.txtarea.insert(END,f"\n=====================================")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0952" y="341833"/>
            <a:ext cx="3053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Function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for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billing</a:t>
            </a:r>
            <a:r>
              <a:rPr sz="1800" b="1" spc="2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area: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86511"/>
            <a:ext cx="12192000" cy="6571615"/>
            <a:chOff x="0" y="286511"/>
            <a:chExt cx="12192000" cy="65716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7064" y="286511"/>
              <a:ext cx="5050536" cy="562965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680" y="303656"/>
            <a:ext cx="22898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Gill Sans MT"/>
                <a:cs typeface="Gill Sans MT"/>
              </a:rPr>
              <a:t>The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billing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area: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680" y="1218691"/>
            <a:ext cx="3749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ill Sans MT"/>
                <a:cs typeface="Gill Sans MT"/>
              </a:rPr>
              <a:t>It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displays </a:t>
            </a:r>
            <a:r>
              <a:rPr sz="1800" spc="-5" dirty="0">
                <a:latin typeface="Gill Sans MT"/>
                <a:cs typeface="Gill Sans MT"/>
              </a:rPr>
              <a:t>total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billing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information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.The </a:t>
            </a:r>
            <a:r>
              <a:rPr sz="1800" dirty="0">
                <a:latin typeface="Gill Sans MT"/>
                <a:cs typeface="Gill Sans MT"/>
              </a:rPr>
              <a:t> c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dirty="0">
                <a:latin typeface="Gill Sans MT"/>
                <a:cs typeface="Gill Sans MT"/>
              </a:rPr>
              <a:t>st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dirty="0">
                <a:latin typeface="Gill Sans MT"/>
                <a:cs typeface="Gill Sans MT"/>
              </a:rPr>
              <a:t>mer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dirty="0">
                <a:latin typeface="Gill Sans MT"/>
                <a:cs typeface="Gill Sans MT"/>
              </a:rPr>
              <a:t>ame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,</a:t>
            </a:r>
            <a:r>
              <a:rPr sz="1800" spc="-18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b</a:t>
            </a:r>
            <a:r>
              <a:rPr sz="1800" spc="-15" dirty="0">
                <a:latin typeface="Gill Sans MT"/>
                <a:cs typeface="Gill Sans MT"/>
              </a:rPr>
              <a:t>il</a:t>
            </a:r>
            <a:r>
              <a:rPr sz="18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n</a:t>
            </a:r>
            <a:r>
              <a:rPr sz="1800" spc="5" dirty="0">
                <a:latin typeface="Gill Sans MT"/>
                <a:cs typeface="Gill Sans MT"/>
              </a:rPr>
              <a:t>u</a:t>
            </a:r>
            <a:r>
              <a:rPr sz="1800" dirty="0">
                <a:latin typeface="Gill Sans MT"/>
                <a:cs typeface="Gill Sans MT"/>
              </a:rPr>
              <a:t>m</a:t>
            </a:r>
            <a:r>
              <a:rPr sz="1800" spc="10" dirty="0">
                <a:latin typeface="Gill Sans MT"/>
                <a:cs typeface="Gill Sans MT"/>
              </a:rPr>
              <a:t>b</a:t>
            </a:r>
            <a:r>
              <a:rPr sz="1800" dirty="0">
                <a:latin typeface="Gill Sans MT"/>
                <a:cs typeface="Gill Sans MT"/>
              </a:rPr>
              <a:t>er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,</a:t>
            </a:r>
            <a:r>
              <a:rPr sz="1800" spc="-18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P</a:t>
            </a:r>
            <a:r>
              <a:rPr sz="1800" spc="5" dirty="0">
                <a:latin typeface="Gill Sans MT"/>
                <a:cs typeface="Gill Sans MT"/>
              </a:rPr>
              <a:t>h</a:t>
            </a:r>
            <a:r>
              <a:rPr sz="1800" spc="-15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dirty="0">
                <a:latin typeface="Gill Sans MT"/>
                <a:cs typeface="Gill Sans MT"/>
              </a:rPr>
              <a:t>e  </a:t>
            </a:r>
            <a:r>
              <a:rPr sz="1800" spc="-15" dirty="0">
                <a:latin typeface="Gill Sans MT"/>
                <a:cs typeface="Gill Sans MT"/>
              </a:rPr>
              <a:t>n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dirty="0">
                <a:latin typeface="Gill Sans MT"/>
                <a:cs typeface="Gill Sans MT"/>
              </a:rPr>
              <a:t>m</a:t>
            </a:r>
            <a:r>
              <a:rPr sz="1800" spc="10" dirty="0">
                <a:latin typeface="Gill Sans MT"/>
                <a:cs typeface="Gill Sans MT"/>
              </a:rPr>
              <a:t>b</a:t>
            </a:r>
            <a:r>
              <a:rPr sz="1800" dirty="0">
                <a:latin typeface="Gill Sans MT"/>
                <a:cs typeface="Gill Sans MT"/>
              </a:rPr>
              <a:t>er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,</a:t>
            </a:r>
            <a:r>
              <a:rPr sz="1800" spc="10" dirty="0">
                <a:latin typeface="Gill Sans MT"/>
                <a:cs typeface="Gill Sans MT"/>
              </a:rPr>
              <a:t>p</a:t>
            </a:r>
            <a:r>
              <a:rPr sz="1800" spc="-45" dirty="0">
                <a:latin typeface="Gill Sans MT"/>
                <a:cs typeface="Gill Sans MT"/>
              </a:rPr>
              <a:t>r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d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dirty="0">
                <a:latin typeface="Gill Sans MT"/>
                <a:cs typeface="Gill Sans MT"/>
              </a:rPr>
              <a:t>cts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,</a:t>
            </a:r>
            <a:r>
              <a:rPr sz="1800" spc="-180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qu</a:t>
            </a:r>
            <a:r>
              <a:rPr sz="180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dirty="0">
                <a:latin typeface="Gill Sans MT"/>
                <a:cs typeface="Gill Sans MT"/>
              </a:rPr>
              <a:t>t</a:t>
            </a:r>
            <a:r>
              <a:rPr sz="1800" spc="-10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ty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dirty="0">
                <a:latin typeface="Gill Sans MT"/>
                <a:cs typeface="Gill Sans MT"/>
              </a:rPr>
              <a:t>d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p</a:t>
            </a:r>
            <a:r>
              <a:rPr sz="1800" spc="5" dirty="0">
                <a:latin typeface="Gill Sans MT"/>
                <a:cs typeface="Gill Sans MT"/>
              </a:rPr>
              <a:t>r</a:t>
            </a:r>
            <a:r>
              <a:rPr sz="1800" spc="-15" dirty="0">
                <a:latin typeface="Gill Sans MT"/>
                <a:cs typeface="Gill Sans MT"/>
              </a:rPr>
              <a:t>i</a:t>
            </a:r>
            <a:r>
              <a:rPr sz="1800" dirty="0">
                <a:latin typeface="Gill Sans MT"/>
                <a:cs typeface="Gill Sans MT"/>
              </a:rPr>
              <a:t>ce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</a:t>
            </a:r>
            <a:r>
              <a:rPr sz="1800" spc="-15" dirty="0">
                <a:latin typeface="Gill Sans MT"/>
                <a:cs typeface="Gill Sans MT"/>
              </a:rPr>
              <a:t>l</a:t>
            </a:r>
            <a:r>
              <a:rPr sz="1800" dirty="0">
                <a:latin typeface="Gill Sans MT"/>
                <a:cs typeface="Gill Sans MT"/>
              </a:rPr>
              <a:t>l  gets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displayed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here.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5313" y="4113021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1F5F"/>
                </a:solidFill>
                <a:latin typeface="Consolas"/>
                <a:cs typeface="Consolas"/>
              </a:rPr>
              <a:t>successfully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")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8882" y="4113021"/>
            <a:ext cx="8936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messagebox.showinfo("Saved",f"Bill</a:t>
            </a:r>
            <a:r>
              <a:rPr sz="1800" spc="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No.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{self.bill_no.get()}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saved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else: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return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469" y="260780"/>
            <a:ext cx="9378950" cy="36036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00" b="1" dirty="0">
                <a:latin typeface="Gill Sans MT"/>
                <a:cs typeface="Gill Sans MT"/>
              </a:rPr>
              <a:t>Function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to</a:t>
            </a:r>
            <a:r>
              <a:rPr sz="1800" b="1" dirty="0">
                <a:latin typeface="Gill Sans MT"/>
                <a:cs typeface="Gill Sans MT"/>
              </a:rPr>
              <a:t> </a:t>
            </a:r>
            <a:r>
              <a:rPr sz="1800" b="1" spc="-30" dirty="0">
                <a:latin typeface="Gill Sans MT"/>
                <a:cs typeface="Gill Sans MT"/>
              </a:rPr>
              <a:t>save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bill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save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bill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function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is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used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save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bill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.When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user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click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on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the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generate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bill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button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ill Sans MT"/>
                <a:cs typeface="Gill Sans MT"/>
              </a:rPr>
              <a:t>then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messagebox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appears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asking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for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confirmation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save</a:t>
            </a:r>
            <a:r>
              <a:rPr sz="1800" dirty="0">
                <a:latin typeface="Gill Sans MT"/>
                <a:cs typeface="Gill Sans MT"/>
              </a:rPr>
              <a:t> 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bill.</a:t>
            </a:r>
            <a:endParaRPr sz="1800">
              <a:latin typeface="Gill Sans MT"/>
              <a:cs typeface="Gill Sans MT"/>
            </a:endParaRPr>
          </a:p>
          <a:p>
            <a:pPr marL="78740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</a:t>
            </a:r>
            <a:r>
              <a:rPr sz="1800" spc="-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save_bill(self):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/>
              <a:cs typeface="Consolas"/>
            </a:endParaRPr>
          </a:p>
          <a:p>
            <a:pPr marL="120396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op=messagebox.askyesno("Save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Bill","Do</a:t>
            </a:r>
            <a:r>
              <a:rPr sz="1800" spc="4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u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want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to</a:t>
            </a:r>
            <a:r>
              <a:rPr sz="1800" spc="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save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the bill?")</a:t>
            </a:r>
            <a:endParaRPr sz="1800">
              <a:latin typeface="Consolas"/>
              <a:cs typeface="Consolas"/>
            </a:endParaRPr>
          </a:p>
          <a:p>
            <a:pPr marL="1203960">
              <a:lnSpc>
                <a:spcPct val="100000"/>
              </a:lnSpc>
            </a:pP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if</a:t>
            </a:r>
            <a:r>
              <a:rPr sz="1800" spc="-7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op&gt;0:</a:t>
            </a:r>
            <a:endParaRPr sz="1800">
              <a:latin typeface="Consolas"/>
              <a:cs typeface="Consolas"/>
            </a:endParaRPr>
          </a:p>
          <a:p>
            <a:pPr marL="1706880" marR="11398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self.bill_data=self.txtarea.get('1.0',END)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f1=open("bills/"+str(self.bill_no.get())+".txt","w") </a:t>
            </a:r>
            <a:r>
              <a:rPr sz="1800" spc="-97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f1.write(self.bill_data)</a:t>
            </a:r>
            <a:endParaRPr sz="1800">
              <a:latin typeface="Consolas"/>
              <a:cs typeface="Consolas"/>
            </a:endParaRPr>
          </a:p>
          <a:p>
            <a:pPr marL="17068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f1.close()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222884"/>
            <a:ext cx="10830560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The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find</a:t>
            </a:r>
            <a:r>
              <a:rPr sz="1800" b="1" spc="-3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bill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function: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latin typeface="Gill Sans MT"/>
                <a:cs typeface="Gill Sans MT"/>
              </a:rPr>
              <a:t>Through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search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button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user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can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search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any </a:t>
            </a:r>
            <a:r>
              <a:rPr sz="1800" spc="-10" dirty="0">
                <a:latin typeface="Gill Sans MT"/>
                <a:cs typeface="Gill Sans MT"/>
              </a:rPr>
              <a:t>bill.</a:t>
            </a:r>
            <a:r>
              <a:rPr sz="1800" spc="-15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If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input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bill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number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in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search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area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is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valid </a:t>
            </a:r>
            <a:r>
              <a:rPr sz="1800" dirty="0">
                <a:latin typeface="Gill Sans MT"/>
                <a:cs typeface="Gill Sans MT"/>
              </a:rPr>
              <a:t>then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bill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ill Sans MT"/>
                <a:cs typeface="Gill Sans MT"/>
              </a:rPr>
              <a:t>get </a:t>
            </a:r>
            <a:r>
              <a:rPr sz="1800" spc="-20" dirty="0">
                <a:latin typeface="Gill Sans MT"/>
                <a:cs typeface="Gill Sans MT"/>
              </a:rPr>
              <a:t>displayed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in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billing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area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</a:t>
            </a:r>
            <a:r>
              <a:rPr sz="1800" spc="-6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find_bill(self):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present="no"</a:t>
            </a:r>
            <a:endParaRPr sz="1800">
              <a:latin typeface="Consolas"/>
              <a:cs typeface="Consolas"/>
            </a:endParaRPr>
          </a:p>
          <a:p>
            <a:pPr marL="113728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for</a:t>
            </a:r>
            <a:r>
              <a:rPr sz="18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in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os.listdir("bills/"):</a:t>
            </a:r>
            <a:endParaRPr sz="1800">
              <a:latin typeface="Consolas"/>
              <a:cs typeface="Consolas"/>
            </a:endParaRPr>
          </a:p>
          <a:p>
            <a:pPr marL="2143760" marR="3784600" indent="-50355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if i.split('.')[0]==self.search_bill.get(): </a:t>
            </a:r>
            <a:r>
              <a:rPr sz="1800" spc="-97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f1=open(f"bills/{i}","r")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self.txtarea.delete('1.0',END)</a:t>
            </a:r>
            <a:endParaRPr sz="1800">
              <a:latin typeface="Consolas"/>
              <a:cs typeface="Consolas"/>
            </a:endParaRPr>
          </a:p>
          <a:p>
            <a:pPr marL="21437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for</a:t>
            </a:r>
            <a:r>
              <a:rPr sz="1800" spc="-4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in</a:t>
            </a:r>
            <a:r>
              <a:rPr sz="1800" spc="-3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f1:</a:t>
            </a:r>
            <a:endParaRPr sz="1800">
              <a:latin typeface="Consolas"/>
              <a:cs typeface="Consolas"/>
            </a:endParaRPr>
          </a:p>
          <a:p>
            <a:pPr marL="26435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self.txtarea.insert(END,d)</a:t>
            </a:r>
            <a:endParaRPr sz="1800">
              <a:latin typeface="Consolas"/>
              <a:cs typeface="Consolas"/>
            </a:endParaRPr>
          </a:p>
          <a:p>
            <a:pPr marL="214376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f1.close()</a:t>
            </a:r>
            <a:endParaRPr sz="1800">
              <a:latin typeface="Consolas"/>
              <a:cs typeface="Consolas"/>
            </a:endParaRPr>
          </a:p>
          <a:p>
            <a:pPr marL="1137285" marR="7046595" indent="10058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prese</a:t>
            </a:r>
            <a:r>
              <a:rPr sz="1800" spc="15" dirty="0">
                <a:solidFill>
                  <a:srgbClr val="001F5F"/>
                </a:solidFill>
                <a:latin typeface="Consolas"/>
                <a:cs typeface="Consolas"/>
              </a:rPr>
              <a:t>nt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="yes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"  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if</a:t>
            </a:r>
            <a:r>
              <a:rPr sz="18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present=="no":</a:t>
            </a:r>
            <a:endParaRPr sz="1800">
              <a:latin typeface="Consolas"/>
              <a:cs typeface="Consolas"/>
            </a:endParaRPr>
          </a:p>
          <a:p>
            <a:pPr marL="16402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messagebox.showerror("Error","Invalid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Bill</a:t>
            </a:r>
            <a:r>
              <a:rPr sz="1800" spc="-1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No.")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294" y="405266"/>
            <a:ext cx="10679430" cy="22472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spc="-5" dirty="0">
                <a:latin typeface="Gill Sans MT"/>
                <a:cs typeface="Gill Sans MT"/>
              </a:rPr>
              <a:t>Function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to</a:t>
            </a:r>
            <a:r>
              <a:rPr sz="1800" b="1" spc="-5" dirty="0">
                <a:latin typeface="Gill Sans MT"/>
                <a:cs typeface="Gill Sans MT"/>
              </a:rPr>
              <a:t> clear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data</a:t>
            </a: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clear data </a:t>
            </a:r>
            <a:r>
              <a:rPr sz="1800" dirty="0">
                <a:latin typeface="Gill Sans MT"/>
                <a:cs typeface="Gill Sans MT"/>
              </a:rPr>
              <a:t>function </a:t>
            </a:r>
            <a:r>
              <a:rPr sz="1800" spc="-10" dirty="0">
                <a:latin typeface="Gill Sans MT"/>
                <a:cs typeface="Gill Sans MT"/>
              </a:rPr>
              <a:t>is </a:t>
            </a:r>
            <a:r>
              <a:rPr sz="1800" dirty="0">
                <a:latin typeface="Gill Sans MT"/>
                <a:cs typeface="Gill Sans MT"/>
              </a:rPr>
              <a:t>to </a:t>
            </a:r>
            <a:r>
              <a:rPr sz="1800" spc="-5" dirty="0">
                <a:latin typeface="Gill Sans MT"/>
                <a:cs typeface="Gill Sans MT"/>
              </a:rPr>
              <a:t>exit </a:t>
            </a:r>
            <a:r>
              <a:rPr sz="1800" dirty="0">
                <a:latin typeface="Gill Sans MT"/>
                <a:cs typeface="Gill Sans MT"/>
              </a:rPr>
              <a:t>the interface as </a:t>
            </a:r>
            <a:r>
              <a:rPr sz="1800" spc="-10" dirty="0">
                <a:latin typeface="Gill Sans MT"/>
                <a:cs typeface="Gill Sans MT"/>
              </a:rPr>
              <a:t>there </a:t>
            </a:r>
            <a:r>
              <a:rPr sz="1800" spc="-5" dirty="0">
                <a:latin typeface="Gill Sans MT"/>
                <a:cs typeface="Gill Sans MT"/>
              </a:rPr>
              <a:t>should </a:t>
            </a:r>
            <a:r>
              <a:rPr sz="1800" spc="5" dirty="0">
                <a:latin typeface="Gill Sans MT"/>
                <a:cs typeface="Gill Sans MT"/>
              </a:rPr>
              <a:t>be </a:t>
            </a:r>
            <a:r>
              <a:rPr sz="1800" spc="-10" dirty="0">
                <a:latin typeface="Gill Sans MT"/>
                <a:cs typeface="Gill Sans MT"/>
              </a:rPr>
              <a:t>proper </a:t>
            </a:r>
            <a:r>
              <a:rPr sz="1800" spc="-30" dirty="0">
                <a:latin typeface="Gill Sans MT"/>
                <a:cs typeface="Gill Sans MT"/>
              </a:rPr>
              <a:t>way </a:t>
            </a:r>
            <a:r>
              <a:rPr sz="1800" dirty="0">
                <a:latin typeface="Gill Sans MT"/>
                <a:cs typeface="Gill Sans MT"/>
              </a:rPr>
              <a:t>to </a:t>
            </a:r>
            <a:r>
              <a:rPr sz="1800" spc="-5" dirty="0">
                <a:latin typeface="Gill Sans MT"/>
                <a:cs typeface="Gill Sans MT"/>
              </a:rPr>
              <a:t>exit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software. </a:t>
            </a:r>
            <a:r>
              <a:rPr sz="1800" dirty="0">
                <a:latin typeface="Gill Sans MT"/>
                <a:cs typeface="Gill Sans MT"/>
              </a:rPr>
              <a:t>In </a:t>
            </a:r>
            <a:r>
              <a:rPr sz="1800" spc="-5" dirty="0">
                <a:latin typeface="Gill Sans MT"/>
                <a:cs typeface="Gill Sans MT"/>
              </a:rPr>
              <a:t>this </a:t>
            </a:r>
            <a:r>
              <a:rPr sz="1800" spc="-10" dirty="0">
                <a:latin typeface="Gill Sans MT"/>
                <a:cs typeface="Gill Sans MT"/>
              </a:rPr>
              <a:t>software 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when user </a:t>
            </a:r>
            <a:r>
              <a:rPr sz="1800" spc="-5" dirty="0">
                <a:latin typeface="Gill Sans MT"/>
                <a:cs typeface="Gill Sans MT"/>
              </a:rPr>
              <a:t>clicks on clear </a:t>
            </a:r>
            <a:r>
              <a:rPr sz="1800" dirty="0">
                <a:latin typeface="Gill Sans MT"/>
                <a:cs typeface="Gill Sans MT"/>
              </a:rPr>
              <a:t>button </a:t>
            </a:r>
            <a:r>
              <a:rPr sz="1800" spc="-10" dirty="0">
                <a:latin typeface="Gill Sans MT"/>
                <a:cs typeface="Gill Sans MT"/>
              </a:rPr>
              <a:t>it </a:t>
            </a:r>
            <a:r>
              <a:rPr sz="1800" dirty="0">
                <a:latin typeface="Gill Sans MT"/>
                <a:cs typeface="Gill Sans MT"/>
              </a:rPr>
              <a:t>ask </a:t>
            </a:r>
            <a:r>
              <a:rPr sz="1800" spc="-10" dirty="0">
                <a:latin typeface="Gill Sans MT"/>
                <a:cs typeface="Gill Sans MT"/>
              </a:rPr>
              <a:t>for </a:t>
            </a:r>
            <a:r>
              <a:rPr sz="1800" dirty="0">
                <a:latin typeface="Gill Sans MT"/>
                <a:cs typeface="Gill Sans MT"/>
              </a:rPr>
              <a:t>the to </a:t>
            </a:r>
            <a:r>
              <a:rPr sz="1800" spc="-5" dirty="0">
                <a:latin typeface="Gill Sans MT"/>
                <a:cs typeface="Gill Sans MT"/>
              </a:rPr>
              <a:t>clear </a:t>
            </a:r>
            <a:r>
              <a:rPr sz="1800" dirty="0">
                <a:latin typeface="Gill Sans MT"/>
                <a:cs typeface="Gill Sans MT"/>
              </a:rPr>
              <a:t>to </a:t>
            </a:r>
            <a:r>
              <a:rPr sz="1800" spc="-5" dirty="0">
                <a:latin typeface="Gill Sans MT"/>
                <a:cs typeface="Gill Sans MT"/>
              </a:rPr>
              <a:t>ensure all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processes </a:t>
            </a:r>
            <a:r>
              <a:rPr sz="1800" spc="-10" dirty="0">
                <a:latin typeface="Gill Sans MT"/>
                <a:cs typeface="Gill Sans MT"/>
              </a:rPr>
              <a:t>related </a:t>
            </a:r>
            <a:r>
              <a:rPr sz="1800" dirty="0">
                <a:latin typeface="Gill Sans MT"/>
                <a:cs typeface="Gill Sans MT"/>
              </a:rPr>
              <a:t>to the </a:t>
            </a:r>
            <a:r>
              <a:rPr sz="1800" spc="-5" dirty="0">
                <a:latin typeface="Gill Sans MT"/>
                <a:cs typeface="Gill Sans MT"/>
              </a:rPr>
              <a:t>bill </a:t>
            </a:r>
            <a:r>
              <a:rPr sz="1800" spc="-15" dirty="0">
                <a:latin typeface="Gill Sans MT"/>
                <a:cs typeface="Gill Sans MT"/>
              </a:rPr>
              <a:t>are </a:t>
            </a:r>
            <a:r>
              <a:rPr sz="1800" spc="-5" dirty="0">
                <a:latin typeface="Gill Sans MT"/>
                <a:cs typeface="Gill Sans MT"/>
              </a:rPr>
              <a:t>completed </a:t>
            </a:r>
            <a:r>
              <a:rPr sz="1800" spc="-49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and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user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do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not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clear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data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by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any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mistake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Gill Sans MT"/>
              <a:cs typeface="Gill Sans MT"/>
            </a:endParaRPr>
          </a:p>
          <a:p>
            <a:pPr marL="11557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</a:t>
            </a:r>
            <a:r>
              <a:rPr sz="1800" spc="-5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clear_data(self):</a:t>
            </a:r>
            <a:endParaRPr sz="1800">
              <a:latin typeface="Consolas"/>
              <a:cs typeface="Consolas"/>
            </a:endParaRPr>
          </a:p>
          <a:p>
            <a:pPr marR="408940"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op=messagebox.askyesno("Clear","Do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you</a:t>
            </a:r>
            <a:r>
              <a:rPr sz="18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really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want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to</a:t>
            </a:r>
            <a:r>
              <a:rPr sz="1800" spc="-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clear?")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7535" y="3261359"/>
            <a:ext cx="3486912" cy="22677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364" y="435102"/>
            <a:ext cx="10998200" cy="307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ill Sans MT"/>
                <a:cs typeface="Gill Sans MT"/>
              </a:rPr>
              <a:t>Function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to</a:t>
            </a:r>
            <a:r>
              <a:rPr sz="1800" b="1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exit</a:t>
            </a:r>
            <a:r>
              <a:rPr sz="1800" b="1" spc="1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the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software</a:t>
            </a:r>
            <a:endParaRPr sz="1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Gill Sans MT"/>
              <a:cs typeface="Gill Sans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exit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app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function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is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 </a:t>
            </a:r>
            <a:r>
              <a:rPr sz="1800" spc="-5" dirty="0">
                <a:latin typeface="Gill Sans MT"/>
                <a:cs typeface="Gill Sans MT"/>
              </a:rPr>
              <a:t>exit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interface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as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there </a:t>
            </a:r>
            <a:r>
              <a:rPr sz="1800" spc="-5" dirty="0">
                <a:latin typeface="Gill Sans MT"/>
                <a:cs typeface="Gill Sans MT"/>
              </a:rPr>
              <a:t>should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be </a:t>
            </a:r>
            <a:r>
              <a:rPr sz="1800" spc="-10" dirty="0">
                <a:latin typeface="Gill Sans MT"/>
                <a:cs typeface="Gill Sans MT"/>
              </a:rPr>
              <a:t>proper</a:t>
            </a:r>
            <a:r>
              <a:rPr sz="1800" spc="-30" dirty="0">
                <a:latin typeface="Gill Sans MT"/>
                <a:cs typeface="Gill Sans MT"/>
              </a:rPr>
              <a:t> way</a:t>
            </a:r>
            <a:r>
              <a:rPr sz="1800" spc="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to</a:t>
            </a:r>
            <a:r>
              <a:rPr sz="1800" spc="-5" dirty="0">
                <a:latin typeface="Gill Sans MT"/>
                <a:cs typeface="Gill Sans MT"/>
              </a:rPr>
              <a:t> exit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software.</a:t>
            </a:r>
            <a:r>
              <a:rPr sz="1800" spc="-20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In</a:t>
            </a:r>
            <a:r>
              <a:rPr sz="1800" spc="-5" dirty="0">
                <a:latin typeface="Gill Sans MT"/>
                <a:cs typeface="Gill Sans MT"/>
              </a:rPr>
              <a:t> this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software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when </a:t>
            </a:r>
            <a:r>
              <a:rPr sz="1800" spc="-484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user </a:t>
            </a:r>
            <a:r>
              <a:rPr sz="1800" spc="-5" dirty="0">
                <a:latin typeface="Gill Sans MT"/>
                <a:cs typeface="Gill Sans MT"/>
              </a:rPr>
              <a:t>clicks on exit </a:t>
            </a:r>
            <a:r>
              <a:rPr sz="1800" dirty="0">
                <a:latin typeface="Gill Sans MT"/>
                <a:cs typeface="Gill Sans MT"/>
              </a:rPr>
              <a:t>button </a:t>
            </a:r>
            <a:r>
              <a:rPr sz="1800" spc="-10" dirty="0">
                <a:latin typeface="Gill Sans MT"/>
                <a:cs typeface="Gill Sans MT"/>
              </a:rPr>
              <a:t>it </a:t>
            </a:r>
            <a:r>
              <a:rPr sz="1800" dirty="0">
                <a:latin typeface="Gill Sans MT"/>
                <a:cs typeface="Gill Sans MT"/>
              </a:rPr>
              <a:t>ask </a:t>
            </a:r>
            <a:r>
              <a:rPr sz="1800" spc="-10" dirty="0">
                <a:latin typeface="Gill Sans MT"/>
                <a:cs typeface="Gill Sans MT"/>
              </a:rPr>
              <a:t>for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confirmation of exiting </a:t>
            </a:r>
            <a:r>
              <a:rPr sz="1800" dirty="0">
                <a:latin typeface="Gill Sans MT"/>
                <a:cs typeface="Gill Sans MT"/>
              </a:rPr>
              <a:t>to </a:t>
            </a:r>
            <a:r>
              <a:rPr sz="1800" spc="-5" dirty="0">
                <a:latin typeface="Gill Sans MT"/>
                <a:cs typeface="Gill Sans MT"/>
              </a:rPr>
              <a:t>ensure all </a:t>
            </a:r>
            <a:r>
              <a:rPr sz="1800" dirty="0">
                <a:latin typeface="Gill Sans MT"/>
                <a:cs typeface="Gill Sans MT"/>
              </a:rPr>
              <a:t>the </a:t>
            </a:r>
            <a:r>
              <a:rPr sz="1800" spc="-5" dirty="0">
                <a:latin typeface="Gill Sans MT"/>
                <a:cs typeface="Gill Sans MT"/>
              </a:rPr>
              <a:t>processes </a:t>
            </a:r>
            <a:r>
              <a:rPr sz="1800" spc="-10" dirty="0">
                <a:latin typeface="Gill Sans MT"/>
                <a:cs typeface="Gill Sans MT"/>
              </a:rPr>
              <a:t>related </a:t>
            </a:r>
            <a:r>
              <a:rPr sz="1800" dirty="0">
                <a:latin typeface="Gill Sans MT"/>
                <a:cs typeface="Gill Sans MT"/>
              </a:rPr>
              <a:t>to the </a:t>
            </a:r>
            <a:r>
              <a:rPr sz="1800" spc="-5" dirty="0">
                <a:latin typeface="Gill Sans MT"/>
                <a:cs typeface="Gill Sans MT"/>
              </a:rPr>
              <a:t>bill </a:t>
            </a:r>
            <a:r>
              <a:rPr sz="1800" spc="-15" dirty="0">
                <a:latin typeface="Gill Sans MT"/>
                <a:cs typeface="Gill Sans MT"/>
              </a:rPr>
              <a:t>are 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completed </a:t>
            </a:r>
            <a:r>
              <a:rPr sz="1800" dirty="0">
                <a:latin typeface="Gill Sans MT"/>
                <a:cs typeface="Gill Sans MT"/>
              </a:rPr>
              <a:t>and</a:t>
            </a:r>
            <a:r>
              <a:rPr sz="1800" spc="-3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user</a:t>
            </a:r>
            <a:r>
              <a:rPr sz="1800" spc="-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do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not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exit</a:t>
            </a:r>
            <a:r>
              <a:rPr sz="1800" dirty="0">
                <a:latin typeface="Gill Sans MT"/>
                <a:cs typeface="Gill Sans MT"/>
              </a:rPr>
              <a:t> the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app by</a:t>
            </a:r>
            <a:r>
              <a:rPr sz="180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any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mistake</a:t>
            </a:r>
            <a:endParaRPr sz="1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Gill Sans MT"/>
              <a:cs typeface="Gill Sans MT"/>
            </a:endParaRPr>
          </a:p>
          <a:p>
            <a:pPr marL="16891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#function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to</a:t>
            </a:r>
            <a:r>
              <a:rPr sz="1800" spc="-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exit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billing</a:t>
            </a:r>
            <a:r>
              <a:rPr sz="1800" spc="-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software</a:t>
            </a:r>
            <a:endParaRPr sz="1800" dirty="0">
              <a:latin typeface="Consolas"/>
              <a:cs typeface="Consolas"/>
            </a:endParaRPr>
          </a:p>
          <a:p>
            <a:pPr marL="79375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def</a:t>
            </a:r>
            <a:r>
              <a:rPr sz="1800" spc="-5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Exit_app(self):</a:t>
            </a:r>
            <a:endParaRPr sz="1800" dirty="0">
              <a:latin typeface="Consolas"/>
              <a:cs typeface="Consolas"/>
            </a:endParaRPr>
          </a:p>
          <a:p>
            <a:pPr marL="1293495" marR="216471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op=messagebox.askyesno("Exit","Do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you</a:t>
            </a:r>
            <a:r>
              <a:rPr sz="1800" spc="3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really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want</a:t>
            </a:r>
            <a:r>
              <a:rPr sz="1800" spc="2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to</a:t>
            </a:r>
            <a:r>
              <a:rPr sz="180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exit?") </a:t>
            </a:r>
            <a:r>
              <a:rPr sz="1800" spc="-975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onsolas"/>
                <a:cs typeface="Consolas"/>
              </a:rPr>
              <a:t>if</a:t>
            </a:r>
            <a:r>
              <a:rPr sz="1800" spc="-20" dirty="0">
                <a:solidFill>
                  <a:srgbClr val="001F5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onsolas"/>
                <a:cs typeface="Consolas"/>
              </a:rPr>
              <a:t>op&gt;0:</a:t>
            </a:r>
            <a:endParaRPr sz="1800" dirty="0">
              <a:latin typeface="Consolas"/>
              <a:cs typeface="Consolas"/>
            </a:endParaRPr>
          </a:p>
          <a:p>
            <a:pPr marL="179641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onsolas"/>
                <a:cs typeface="Consolas"/>
              </a:rPr>
              <a:t>self.root.destroy()</a:t>
            </a:r>
            <a:endParaRPr sz="1800" dirty="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984" y="3974591"/>
            <a:ext cx="3200400" cy="17678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633983"/>
            <a:ext cx="10034016" cy="5196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091" y="288747"/>
            <a:ext cx="2847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ill Sans MT"/>
                <a:cs typeface="Gill Sans MT"/>
              </a:rPr>
              <a:t>Complete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Billing</a:t>
            </a:r>
            <a:r>
              <a:rPr sz="1800" b="1" spc="1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Software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17601"/>
            <a:ext cx="443293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Gill Sans MT"/>
                <a:cs typeface="Gill Sans MT"/>
              </a:rPr>
              <a:t>Total</a:t>
            </a:r>
            <a:r>
              <a:rPr sz="2400" b="1" spc="-20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tasks</a:t>
            </a:r>
            <a:r>
              <a:rPr sz="2400" b="1" spc="-35" dirty="0">
                <a:latin typeface="Gill Sans MT"/>
                <a:cs typeface="Gill Sans MT"/>
              </a:rPr>
              <a:t> </a:t>
            </a:r>
            <a:r>
              <a:rPr sz="2400" b="1" spc="-10" dirty="0">
                <a:latin typeface="Gill Sans MT"/>
                <a:cs typeface="Gill Sans MT"/>
              </a:rPr>
              <a:t>performed: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ill Sans MT"/>
                <a:cs typeface="Gill Sans MT"/>
              </a:rPr>
              <a:t>Akshit Chand(191220008)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Gill Sans MT"/>
                <a:cs typeface="Gill Sans MT"/>
              </a:rPr>
              <a:t>-</a:t>
            </a:r>
            <a:r>
              <a:rPr sz="2400" spc="-5" dirty="0">
                <a:latin typeface="Gill Sans MT"/>
                <a:cs typeface="Gill Sans MT"/>
              </a:rPr>
              <a:t>GU</a:t>
            </a:r>
            <a:r>
              <a:rPr sz="2400" dirty="0">
                <a:latin typeface="Gill Sans MT"/>
                <a:cs typeface="Gill Sans MT"/>
              </a:rPr>
              <a:t>I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interf</a:t>
            </a:r>
            <a:r>
              <a:rPr sz="2400" spc="10" dirty="0">
                <a:latin typeface="Gill Sans MT"/>
                <a:cs typeface="Gill Sans MT"/>
              </a:rPr>
              <a:t>a</a:t>
            </a:r>
            <a:r>
              <a:rPr sz="2400" dirty="0">
                <a:latin typeface="Gill Sans MT"/>
                <a:cs typeface="Gill Sans MT"/>
              </a:rPr>
              <a:t>c</a:t>
            </a:r>
            <a:r>
              <a:rPr sz="2400" spc="50" dirty="0">
                <a:latin typeface="Gill Sans MT"/>
                <a:cs typeface="Gill Sans MT"/>
              </a:rPr>
              <a:t>e</a:t>
            </a:r>
            <a:r>
              <a:rPr sz="2400" dirty="0">
                <a:latin typeface="Gill Sans MT"/>
                <a:cs typeface="Gill Sans MT"/>
              </a:rPr>
              <a:t>,</a:t>
            </a:r>
            <a:r>
              <a:rPr sz="2400" spc="-28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documen</a:t>
            </a:r>
            <a:r>
              <a:rPr sz="2400" spc="-10" dirty="0">
                <a:latin typeface="Gill Sans MT"/>
                <a:cs typeface="Gill Sans MT"/>
              </a:rPr>
              <a:t>t</a:t>
            </a:r>
            <a:r>
              <a:rPr sz="2400" dirty="0">
                <a:latin typeface="Gill Sans MT"/>
                <a:cs typeface="Gill Sans MT"/>
              </a:rPr>
              <a:t>ation </a:t>
            </a:r>
            <a:r>
              <a:rPr sz="2400" spc="-5" dirty="0">
                <a:latin typeface="Gill Sans MT"/>
                <a:cs typeface="Gill Sans MT"/>
              </a:rPr>
              <a:t>,PPT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Gill Sans MT"/>
                <a:cs typeface="Gill Sans MT"/>
              </a:rPr>
              <a:t>Shilpi</a:t>
            </a:r>
            <a:r>
              <a:rPr sz="2400" spc="-5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Kumari(191220043)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Gill Sans MT"/>
                <a:cs typeface="Gill Sans MT"/>
              </a:rPr>
              <a:t>-</a:t>
            </a:r>
            <a:r>
              <a:rPr sz="2400" spc="-5" dirty="0">
                <a:latin typeface="Gill Sans MT"/>
                <a:cs typeface="Gill Sans MT"/>
              </a:rPr>
              <a:t>GU</a:t>
            </a:r>
            <a:r>
              <a:rPr sz="2400" dirty="0">
                <a:latin typeface="Gill Sans MT"/>
                <a:cs typeface="Gill Sans MT"/>
              </a:rPr>
              <a:t>I ,</a:t>
            </a:r>
            <a:r>
              <a:rPr sz="2400" spc="-25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</a:t>
            </a:r>
            <a:r>
              <a:rPr sz="2400" spc="-10" dirty="0">
                <a:latin typeface="Gill Sans MT"/>
                <a:cs typeface="Gill Sans MT"/>
              </a:rPr>
              <a:t>o</a:t>
            </a:r>
            <a:r>
              <a:rPr sz="2400" dirty="0">
                <a:latin typeface="Gill Sans MT"/>
                <a:cs typeface="Gill Sans MT"/>
              </a:rPr>
              <a:t>cumen</a:t>
            </a:r>
            <a:r>
              <a:rPr sz="2400" spc="-10" dirty="0">
                <a:latin typeface="Gill Sans MT"/>
                <a:cs typeface="Gill Sans MT"/>
              </a:rPr>
              <a:t>t</a:t>
            </a:r>
            <a:r>
              <a:rPr sz="2400" dirty="0">
                <a:latin typeface="Gill Sans MT"/>
                <a:cs typeface="Gill Sans MT"/>
              </a:rPr>
              <a:t>ation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,PPT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CC56E-C9CF-47D8-9D9B-0E9F10E3FB5E}"/>
              </a:ext>
            </a:extLst>
          </p:cNvPr>
          <p:cNvSpPr txBox="1"/>
          <p:nvPr/>
        </p:nvSpPr>
        <p:spPr>
          <a:xfrm>
            <a:off x="809885" y="3687138"/>
            <a:ext cx="892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 for the code:</a:t>
            </a:r>
          </a:p>
          <a:p>
            <a:r>
              <a:rPr lang="en-IN" u="sng" dirty="0">
                <a:solidFill>
                  <a:srgbClr val="0070C0"/>
                </a:solidFill>
              </a:rPr>
              <a:t>https://drive.google.com/drive/folders/1XZv4T0DDXvizPrU1R63LUcYnZB06lHDU?usp=sharing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3253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INTRODUCTION: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84599" y="2435321"/>
            <a:ext cx="9486265" cy="20205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9050" marR="5080" indent="-6350">
              <a:lnSpc>
                <a:spcPct val="102400"/>
              </a:lnSpc>
              <a:spcBef>
                <a:spcPts val="40"/>
              </a:spcBef>
              <a:buClr>
                <a:srgbClr val="B71E42"/>
              </a:buClr>
              <a:buFont typeface="Arial"/>
              <a:buChar char="•"/>
              <a:tabLst>
                <a:tab pos="16065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computer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brought</a:t>
            </a:r>
            <a:r>
              <a:rPr sz="2000" spc="-5" dirty="0">
                <a:latin typeface="Times New Roman"/>
                <a:cs typeface="Times New Roman"/>
              </a:rPr>
              <a:t> revolution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sphere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life,whether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hospital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“Billing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system”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automate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ordering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Departmental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store,Malls,Shopkeepers,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Hospitals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Schools.This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considering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stakeholders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various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cities.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administrates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project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dirty="0">
                <a:latin typeface="Times New Roman"/>
                <a:cs typeface="Times New Roman"/>
              </a:rPr>
              <a:t> 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python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programming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0823"/>
            <a:ext cx="12192000" cy="4837430"/>
            <a:chOff x="0" y="2020823"/>
            <a:chExt cx="12192000" cy="4837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53896" y="1847088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0858" y="773633"/>
            <a:ext cx="26682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Gill Sans MT"/>
                <a:cs typeface="Gill Sans MT"/>
              </a:rPr>
              <a:t>C</a:t>
            </a:r>
            <a:r>
              <a:rPr sz="3200" spc="-25" dirty="0">
                <a:latin typeface="Gill Sans MT"/>
                <a:cs typeface="Gill Sans MT"/>
              </a:rPr>
              <a:t>O</a:t>
            </a:r>
            <a:r>
              <a:rPr sz="3200" spc="-5" dirty="0">
                <a:latin typeface="Gill Sans MT"/>
                <a:cs typeface="Gill Sans MT"/>
              </a:rPr>
              <a:t>NC</a:t>
            </a:r>
            <a:r>
              <a:rPr sz="3200" spc="-15" dirty="0">
                <a:latin typeface="Gill Sans MT"/>
                <a:cs typeface="Gill Sans MT"/>
              </a:rPr>
              <a:t>L</a:t>
            </a:r>
            <a:r>
              <a:rPr sz="3200" spc="-5" dirty="0">
                <a:latin typeface="Gill Sans MT"/>
                <a:cs typeface="Gill Sans MT"/>
              </a:rPr>
              <a:t>US</a:t>
            </a:r>
            <a:r>
              <a:rPr sz="3200" spc="-20" dirty="0">
                <a:latin typeface="Gill Sans MT"/>
                <a:cs typeface="Gill Sans MT"/>
              </a:rPr>
              <a:t>IO</a:t>
            </a:r>
            <a:r>
              <a:rPr sz="3200" spc="-5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0858" y="2013703"/>
            <a:ext cx="9338310" cy="1659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 marR="5080" indent="-6350">
              <a:lnSpc>
                <a:spcPct val="119200"/>
              </a:lnSpc>
              <a:spcBef>
                <a:spcPts val="90"/>
              </a:spcBef>
              <a:buClr>
                <a:srgbClr val="B71E42"/>
              </a:buClr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was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“Billing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System”.Development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takes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efforts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We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think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gave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lot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satisfaction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us.</a:t>
            </a:r>
            <a:r>
              <a:rPr sz="1800" spc="-5" dirty="0">
                <a:latin typeface="Times New Roman"/>
                <a:cs typeface="Times New Roman"/>
              </a:rPr>
              <a:t> Though</a:t>
            </a:r>
            <a:r>
              <a:rPr sz="1800" spc="-10" dirty="0">
                <a:latin typeface="Times New Roman"/>
                <a:cs typeface="Times New Roman"/>
              </a:rPr>
              <a:t> every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task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never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perfect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field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improvement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dirty="0">
                <a:latin typeface="Times New Roman"/>
                <a:cs typeface="Times New Roman"/>
              </a:rPr>
              <a:t> possible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system.We 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learned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things </a:t>
            </a:r>
            <a:r>
              <a:rPr sz="1800" spc="-5" dirty="0">
                <a:latin typeface="Times New Roman"/>
                <a:cs typeface="Times New Roman"/>
              </a:rPr>
              <a:t>and gained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knowledge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development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field.We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hope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fruitful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20823"/>
            <a:ext cx="12192000" cy="4837430"/>
            <a:chOff x="0" y="2020823"/>
            <a:chExt cx="12192000" cy="48374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0823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952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6359" y="2257501"/>
            <a:ext cx="38798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Gill Sans MT"/>
                <a:cs typeface="Gill Sans MT"/>
              </a:rPr>
              <a:t>THANK</a:t>
            </a:r>
            <a:r>
              <a:rPr sz="5400" spc="-819" dirty="0">
                <a:latin typeface="Gill Sans MT"/>
                <a:cs typeface="Gill Sans MT"/>
              </a:rPr>
              <a:t> </a:t>
            </a:r>
            <a:r>
              <a:rPr sz="5400" spc="-434" dirty="0">
                <a:latin typeface="Gill Sans MT"/>
                <a:cs typeface="Gill Sans MT"/>
              </a:rPr>
              <a:t>Y</a:t>
            </a:r>
            <a:r>
              <a:rPr sz="5400" spc="-5" dirty="0">
                <a:latin typeface="Gill Sans MT"/>
                <a:cs typeface="Gill Sans MT"/>
              </a:rPr>
              <a:t>OU</a:t>
            </a:r>
            <a:endParaRPr sz="5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9164320" cy="94741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560"/>
              </a:spcBef>
            </a:pPr>
            <a:r>
              <a:rPr sz="3200" spc="-5" dirty="0"/>
              <a:t>QUESTIONS</a:t>
            </a:r>
            <a:r>
              <a:rPr sz="3200" spc="-10" dirty="0"/>
              <a:t> </a:t>
            </a:r>
            <a:r>
              <a:rPr sz="3200" spc="-5" dirty="0"/>
              <a:t>REQUIRED</a:t>
            </a:r>
            <a:r>
              <a:rPr sz="3200" spc="-65" dirty="0"/>
              <a:t> </a:t>
            </a:r>
            <a:r>
              <a:rPr sz="3200" spc="-30" dirty="0"/>
              <a:t>TO</a:t>
            </a:r>
            <a:r>
              <a:rPr sz="3200" spc="-10" dirty="0"/>
              <a:t> </a:t>
            </a:r>
            <a:r>
              <a:rPr sz="3200" spc="-25" dirty="0"/>
              <a:t>UNDERSTAND</a:t>
            </a:r>
            <a:r>
              <a:rPr sz="3200" spc="-65" dirty="0"/>
              <a:t> </a:t>
            </a:r>
            <a:r>
              <a:rPr sz="3200" spc="-5" dirty="0"/>
              <a:t>THE </a:t>
            </a:r>
            <a:r>
              <a:rPr sz="3200" spc="-875" dirty="0"/>
              <a:t> </a:t>
            </a:r>
            <a:r>
              <a:rPr sz="3200" dirty="0"/>
              <a:t>NEED</a:t>
            </a:r>
            <a:r>
              <a:rPr sz="3200" spc="-5" dirty="0"/>
              <a:t> OF</a:t>
            </a:r>
            <a:r>
              <a:rPr sz="3200" spc="-60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10" dirty="0"/>
              <a:t>CUSTOMER:-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451579" y="2015732"/>
            <a:ext cx="9603740" cy="3451225"/>
            <a:chOff x="1451579" y="2015732"/>
            <a:chExt cx="9603740" cy="3451225"/>
          </a:xfrm>
        </p:grpSpPr>
        <p:sp>
          <p:nvSpPr>
            <p:cNvPr id="4" name="object 4"/>
            <p:cNvSpPr/>
            <p:nvPr/>
          </p:nvSpPr>
          <p:spPr>
            <a:xfrm>
              <a:off x="1451579" y="2015732"/>
              <a:ext cx="9603740" cy="3451225"/>
            </a:xfrm>
            <a:custGeom>
              <a:avLst/>
              <a:gdLst/>
              <a:ahLst/>
              <a:cxnLst/>
              <a:rect l="l" t="t" r="r" b="b"/>
              <a:pathLst>
                <a:path w="9603740" h="3451225">
                  <a:moveTo>
                    <a:pt x="9603275" y="0"/>
                  </a:moveTo>
                  <a:lnTo>
                    <a:pt x="0" y="0"/>
                  </a:lnTo>
                  <a:lnTo>
                    <a:pt x="0" y="3450612"/>
                  </a:lnTo>
                  <a:lnTo>
                    <a:pt x="9603275" y="3450612"/>
                  </a:lnTo>
                  <a:lnTo>
                    <a:pt x="96032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72" y="2569463"/>
              <a:ext cx="8677910" cy="2540000"/>
            </a:xfrm>
            <a:custGeom>
              <a:avLst/>
              <a:gdLst/>
              <a:ahLst/>
              <a:cxnLst/>
              <a:rect l="l" t="t" r="r" b="b"/>
              <a:pathLst>
                <a:path w="8677910" h="2540000">
                  <a:moveTo>
                    <a:pt x="8487804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0" y="508000"/>
                  </a:lnTo>
                  <a:lnTo>
                    <a:pt x="1022946" y="508000"/>
                  </a:lnTo>
                  <a:lnTo>
                    <a:pt x="1022946" y="254000"/>
                  </a:lnTo>
                  <a:lnTo>
                    <a:pt x="8487804" y="254000"/>
                  </a:lnTo>
                  <a:lnTo>
                    <a:pt x="8487804" y="0"/>
                  </a:lnTo>
                  <a:close/>
                </a:path>
                <a:path w="8677910" h="2540000">
                  <a:moveTo>
                    <a:pt x="8677821" y="1778000"/>
                  </a:moveTo>
                  <a:lnTo>
                    <a:pt x="0" y="1778000"/>
                  </a:lnTo>
                  <a:lnTo>
                    <a:pt x="0" y="2032000"/>
                  </a:lnTo>
                  <a:lnTo>
                    <a:pt x="0" y="2286000"/>
                  </a:lnTo>
                  <a:lnTo>
                    <a:pt x="0" y="2540000"/>
                  </a:lnTo>
                  <a:lnTo>
                    <a:pt x="2046236" y="2540000"/>
                  </a:lnTo>
                  <a:lnTo>
                    <a:pt x="2046236" y="2286000"/>
                  </a:lnTo>
                  <a:lnTo>
                    <a:pt x="1627327" y="2286000"/>
                  </a:lnTo>
                  <a:lnTo>
                    <a:pt x="1627327" y="2032000"/>
                  </a:lnTo>
                  <a:lnTo>
                    <a:pt x="8677821" y="2032000"/>
                  </a:lnTo>
                  <a:lnTo>
                    <a:pt x="8677821" y="177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88972" y="2061452"/>
            <a:ext cx="8590915" cy="254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750" spc="-5" dirty="0">
                <a:latin typeface="Arial"/>
                <a:cs typeface="Arial"/>
              </a:rPr>
              <a:t>What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kind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and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type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software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their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view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require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for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billing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management?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972" y="3331452"/>
            <a:ext cx="3870325" cy="254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750" spc="-5" dirty="0">
                <a:latin typeface="Arial"/>
                <a:cs typeface="Arial"/>
              </a:rPr>
              <a:t>What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things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they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want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in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software?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8972" y="3839452"/>
            <a:ext cx="3488690" cy="254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750" spc="-5" dirty="0">
                <a:latin typeface="Arial"/>
                <a:cs typeface="Arial"/>
              </a:rPr>
              <a:t>How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should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interface look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like?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•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/>
          </a:p>
          <a:p>
            <a:pPr marL="436880" marR="731520" indent="-252095">
              <a:lnSpc>
                <a:spcPts val="2000"/>
              </a:lnSpc>
              <a:buFont typeface="Times New Roman"/>
              <a:buChar char="•"/>
              <a:tabLst>
                <a:tab pos="436880" algn="l"/>
                <a:tab pos="437515" algn="l"/>
              </a:tabLst>
            </a:pPr>
            <a:r>
              <a:rPr sz="1750" spc="-5" dirty="0">
                <a:latin typeface="Arial"/>
                <a:cs typeface="Arial"/>
              </a:rPr>
              <a:t>For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what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department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(for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eg.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grocery,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cosmetics,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vegetable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shop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etc.)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require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 </a:t>
            </a:r>
            <a:r>
              <a:rPr sz="1750" spc="-47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software?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155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r>
              <a:rPr spc="-5" dirty="0"/>
              <a:t>•</a:t>
            </a:r>
          </a:p>
          <a:p>
            <a:pPr>
              <a:lnSpc>
                <a:spcPct val="100000"/>
              </a:lnSpc>
            </a:pPr>
            <a:endParaRPr sz="1650"/>
          </a:p>
          <a:p>
            <a:pPr marL="185420">
              <a:lnSpc>
                <a:spcPct val="100000"/>
              </a:lnSpc>
            </a:pPr>
            <a:r>
              <a:rPr spc="-5" dirty="0"/>
              <a:t>•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/>
          </a:p>
          <a:p>
            <a:pPr marL="436880" marR="541020" indent="-252095">
              <a:lnSpc>
                <a:spcPts val="2000"/>
              </a:lnSpc>
              <a:spcBef>
                <a:spcPts val="5"/>
              </a:spcBef>
              <a:buFont typeface="Times New Roman"/>
              <a:buChar char="•"/>
              <a:tabLst>
                <a:tab pos="436880" algn="l"/>
                <a:tab pos="437515" algn="l"/>
              </a:tabLst>
            </a:pPr>
            <a:r>
              <a:rPr sz="1750" spc="-5" dirty="0">
                <a:latin typeface="Arial"/>
                <a:cs typeface="Arial"/>
              </a:rPr>
              <a:t>Do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need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permanent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unchangeable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software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or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they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want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software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which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any </a:t>
            </a:r>
            <a:r>
              <a:rPr sz="1750" spc="-47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changes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can be</a:t>
            </a:r>
            <a:endParaRPr sz="1750">
              <a:latin typeface="Arial"/>
              <a:cs typeface="Arial"/>
            </a:endParaRPr>
          </a:p>
          <a:p>
            <a:pPr marL="436880">
              <a:lnSpc>
                <a:spcPts val="1950"/>
              </a:lnSpc>
            </a:pPr>
            <a:r>
              <a:rPr spc="-5" dirty="0">
                <a:latin typeface="Arial"/>
                <a:cs typeface="Arial"/>
              </a:rPr>
              <a:t>applied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time?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07795"/>
            <a:ext cx="12192000" cy="4850765"/>
            <a:chOff x="0" y="2007795"/>
            <a:chExt cx="12192000" cy="48507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476"/>
              <a:ext cx="12192000" cy="48385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841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0000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1579" y="2015732"/>
              <a:ext cx="9603740" cy="3451225"/>
            </a:xfrm>
            <a:custGeom>
              <a:avLst/>
              <a:gdLst/>
              <a:ahLst/>
              <a:cxnLst/>
              <a:rect l="l" t="t" r="r" b="b"/>
              <a:pathLst>
                <a:path w="9603740" h="3451225">
                  <a:moveTo>
                    <a:pt x="9603275" y="0"/>
                  </a:moveTo>
                  <a:lnTo>
                    <a:pt x="0" y="0"/>
                  </a:lnTo>
                  <a:lnTo>
                    <a:pt x="0" y="3450612"/>
                  </a:lnTo>
                  <a:lnTo>
                    <a:pt x="9603275" y="3450612"/>
                  </a:lnTo>
                  <a:lnTo>
                    <a:pt x="9603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1579" y="2015732"/>
              <a:ext cx="9603740" cy="3451225"/>
            </a:xfrm>
            <a:custGeom>
              <a:avLst/>
              <a:gdLst/>
              <a:ahLst/>
              <a:cxnLst/>
              <a:rect l="l" t="t" r="r" b="b"/>
              <a:pathLst>
                <a:path w="9603740" h="3451225">
                  <a:moveTo>
                    <a:pt x="0" y="0"/>
                  </a:moveTo>
                  <a:lnTo>
                    <a:pt x="9603275" y="0"/>
                  </a:lnTo>
                  <a:lnTo>
                    <a:pt x="9603275" y="3450612"/>
                  </a:lnTo>
                  <a:lnTo>
                    <a:pt x="0" y="345061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740" cy="1050290"/>
          </a:xfrm>
          <a:prstGeom prst="rect">
            <a:avLst/>
          </a:prstGeom>
          <a:solidFill>
            <a:srgbClr val="FFFFFF"/>
          </a:solidFill>
          <a:ln w="15875">
            <a:solidFill>
              <a:srgbClr val="B71E42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340"/>
              </a:spcBef>
            </a:pPr>
            <a:r>
              <a:rPr sz="2700" spc="-5" dirty="0"/>
              <a:t>The</a:t>
            </a:r>
            <a:r>
              <a:rPr sz="2700" spc="10" dirty="0"/>
              <a:t> </a:t>
            </a:r>
            <a:r>
              <a:rPr sz="2700" spc="-5" dirty="0"/>
              <a:t>task</a:t>
            </a:r>
            <a:r>
              <a:rPr sz="2700" spc="5" dirty="0"/>
              <a:t> </a:t>
            </a:r>
            <a:r>
              <a:rPr sz="2700" spc="-5" dirty="0"/>
              <a:t>sets</a:t>
            </a:r>
            <a:r>
              <a:rPr sz="2700" spc="5" dirty="0"/>
              <a:t> </a:t>
            </a:r>
            <a:r>
              <a:rPr sz="2700" spc="-5" dirty="0"/>
              <a:t>for</a:t>
            </a:r>
            <a:r>
              <a:rPr sz="2700" spc="10" dirty="0"/>
              <a:t> </a:t>
            </a:r>
            <a:r>
              <a:rPr sz="2700" spc="-5" dirty="0"/>
              <a:t>Requirements</a:t>
            </a:r>
            <a:r>
              <a:rPr sz="2700" spc="5" dirty="0"/>
              <a:t> </a:t>
            </a:r>
            <a:r>
              <a:rPr sz="2700" spc="-5" dirty="0"/>
              <a:t>gathering</a:t>
            </a:r>
            <a:r>
              <a:rPr sz="2700" spc="10" dirty="0"/>
              <a:t> </a:t>
            </a:r>
            <a:r>
              <a:rPr sz="2700" spc="-5" dirty="0"/>
              <a:t>action</a:t>
            </a:r>
            <a:r>
              <a:rPr sz="2700" spc="10" dirty="0"/>
              <a:t> </a:t>
            </a:r>
            <a:r>
              <a:rPr sz="2700" spc="-5" dirty="0"/>
              <a:t>for</a:t>
            </a:r>
            <a:r>
              <a:rPr sz="2700" spc="10" dirty="0"/>
              <a:t> </a:t>
            </a:r>
            <a:r>
              <a:rPr sz="2700" dirty="0"/>
              <a:t>a</a:t>
            </a:r>
            <a:r>
              <a:rPr sz="2700" spc="10" dirty="0"/>
              <a:t> </a:t>
            </a:r>
            <a:r>
              <a:rPr sz="2700" spc="-5" dirty="0"/>
              <a:t>project:</a:t>
            </a:r>
            <a:endParaRPr sz="2700"/>
          </a:p>
        </p:txBody>
      </p:sp>
      <p:sp>
        <p:nvSpPr>
          <p:cNvPr id="9" name="object 9"/>
          <p:cNvSpPr txBox="1"/>
          <p:nvPr/>
        </p:nvSpPr>
        <p:spPr>
          <a:xfrm>
            <a:off x="1497299" y="2059678"/>
            <a:ext cx="9448165" cy="3093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2715" marR="272415" indent="-120650">
              <a:lnSpc>
                <a:spcPct val="101899"/>
              </a:lnSpc>
              <a:spcBef>
                <a:spcPts val="55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Make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list of </a:t>
            </a:r>
            <a:r>
              <a:rPr sz="1800" spc="-5" dirty="0">
                <a:latin typeface="Arial"/>
                <a:cs typeface="Arial"/>
              </a:rPr>
              <a:t>stakeholders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interview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them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determine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overall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needs.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40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Build 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preliminary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 of </a:t>
            </a:r>
            <a:r>
              <a:rPr sz="1800" spc="-5" dirty="0">
                <a:latin typeface="Arial"/>
                <a:cs typeface="Arial"/>
              </a:rPr>
              <a:t>functions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features</a:t>
            </a:r>
            <a:r>
              <a:rPr sz="1800" dirty="0">
                <a:latin typeface="Arial"/>
                <a:cs typeface="Arial"/>
              </a:rPr>
              <a:t> based 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stakeholder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input.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40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Schedule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series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facilitated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meetings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conduct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meetings.</a:t>
            </a:r>
            <a:endParaRPr sz="1800">
              <a:latin typeface="Arial"/>
              <a:cs typeface="Arial"/>
            </a:endParaRPr>
          </a:p>
          <a:p>
            <a:pPr marL="132715" marR="5080" indent="-120650">
              <a:lnSpc>
                <a:spcPts val="2200"/>
              </a:lnSpc>
              <a:spcBef>
                <a:spcPts val="80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Produce </a:t>
            </a:r>
            <a:r>
              <a:rPr sz="1800" spc="-5" dirty="0">
                <a:latin typeface="Arial"/>
                <a:cs typeface="Arial"/>
              </a:rPr>
              <a:t>informal </a:t>
            </a:r>
            <a:r>
              <a:rPr sz="1800" dirty="0">
                <a:latin typeface="Arial"/>
                <a:cs typeface="Arial"/>
              </a:rPr>
              <a:t>user scenarios as part of each </a:t>
            </a:r>
            <a:r>
              <a:rPr sz="1800" spc="-5" dirty="0">
                <a:latin typeface="Arial"/>
                <a:cs typeface="Arial"/>
              </a:rPr>
              <a:t>meeting andrefine </a:t>
            </a:r>
            <a:r>
              <a:rPr sz="1800" dirty="0">
                <a:latin typeface="Arial"/>
                <a:cs typeface="Arial"/>
              </a:rPr>
              <a:t>user scenarios based on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stakeholder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feedback.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ts val="2120"/>
              </a:lnSpc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Build a revised list of</a:t>
            </a:r>
            <a:r>
              <a:rPr sz="1800" spc="-5" dirty="0">
                <a:latin typeface="Arial"/>
                <a:cs typeface="Arial"/>
              </a:rPr>
              <a:t> stakeholder requirements.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40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Use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quality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deployment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techniques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prioritize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40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Package</a:t>
            </a:r>
            <a:r>
              <a:rPr sz="1800" spc="-5" dirty="0">
                <a:latin typeface="Arial"/>
                <a:cs typeface="Arial"/>
              </a:rPr>
              <a:t> requirements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they </a:t>
            </a:r>
            <a:r>
              <a:rPr sz="1800" dirty="0">
                <a:latin typeface="Arial"/>
                <a:cs typeface="Arial"/>
              </a:rPr>
              <a:t>can be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delivered </a:t>
            </a:r>
            <a:r>
              <a:rPr sz="1800" spc="-10" dirty="0">
                <a:latin typeface="Arial"/>
                <a:cs typeface="Arial"/>
              </a:rPr>
              <a:t>incrementally.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40"/>
              </a:spcBef>
              <a:buChar char="•"/>
              <a:tabLst>
                <a:tab pos="133350" algn="l"/>
              </a:tabLst>
            </a:pPr>
            <a:r>
              <a:rPr sz="1800" spc="-5" dirty="0">
                <a:latin typeface="Arial"/>
                <a:cs typeface="Arial"/>
              </a:rPr>
              <a:t>Note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constraints</a:t>
            </a:r>
            <a:r>
              <a:rPr sz="1800" dirty="0">
                <a:latin typeface="Arial"/>
                <a:cs typeface="Arial"/>
              </a:rPr>
              <a:t>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restrictions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dirty="0">
                <a:latin typeface="Arial"/>
                <a:cs typeface="Arial"/>
              </a:rPr>
              <a:t> will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132715" indent="-120650">
              <a:lnSpc>
                <a:spcPct val="100000"/>
              </a:lnSpc>
              <a:spcBef>
                <a:spcPts val="40"/>
              </a:spcBef>
              <a:buChar char="•"/>
              <a:tabLst>
                <a:tab pos="133350" algn="l"/>
              </a:tabLst>
            </a:pPr>
            <a:r>
              <a:rPr sz="1800" dirty="0">
                <a:latin typeface="Arial"/>
                <a:cs typeface="Arial"/>
              </a:rPr>
              <a:t>Discuss</a:t>
            </a:r>
            <a:r>
              <a:rPr sz="1800" spc="-5" dirty="0">
                <a:latin typeface="Arial"/>
                <a:cs typeface="Arial"/>
              </a:rPr>
              <a:t> methods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validating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2668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OBJECTIVES: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84599" y="2168517"/>
            <a:ext cx="7569200" cy="28860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objectives:-</a:t>
            </a:r>
            <a:endParaRPr sz="18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spcBef>
                <a:spcPts val="665"/>
              </a:spcBef>
              <a:buClr>
                <a:srgbClr val="B71E42"/>
              </a:buClr>
              <a:buFont typeface="Arial"/>
              <a:buChar char="•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records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available products.</a:t>
            </a:r>
            <a:endParaRPr sz="18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spcBef>
                <a:spcPts val="650"/>
              </a:spcBef>
              <a:buClr>
                <a:srgbClr val="B71E42"/>
              </a:buClr>
              <a:buFont typeface="Arial"/>
              <a:buChar char="•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maintain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 details.</a:t>
            </a:r>
            <a:endParaRPr sz="18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spcBef>
                <a:spcPts val="645"/>
              </a:spcBef>
              <a:buClr>
                <a:srgbClr val="B71E42"/>
              </a:buClr>
              <a:buFont typeface="Arial"/>
              <a:buChar char="•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description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products.</a:t>
            </a:r>
            <a:endParaRPr sz="18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spcBef>
                <a:spcPts val="650"/>
              </a:spcBef>
              <a:buClr>
                <a:srgbClr val="B71E42"/>
              </a:buClr>
              <a:buFont typeface="Arial"/>
              <a:buChar char="•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Add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maintain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category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products.</a:t>
            </a:r>
            <a:endParaRPr sz="1800">
              <a:latin typeface="Times New Roman"/>
              <a:cs typeface="Times New Roman"/>
            </a:endParaRPr>
          </a:p>
          <a:p>
            <a:pPr marL="207010" indent="-194945">
              <a:lnSpc>
                <a:spcPct val="100000"/>
              </a:lnSpc>
              <a:spcBef>
                <a:spcPts val="660"/>
              </a:spcBef>
              <a:buClr>
                <a:srgbClr val="B71E42"/>
              </a:buClr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economic/financial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reports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owner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monthly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weekly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yearly.</a:t>
            </a:r>
            <a:endParaRPr sz="1800">
              <a:latin typeface="Times New Roman"/>
              <a:cs typeface="Times New Roman"/>
            </a:endParaRPr>
          </a:p>
          <a:p>
            <a:pPr marL="207010" indent="-194945">
              <a:lnSpc>
                <a:spcPct val="100000"/>
              </a:lnSpc>
              <a:spcBef>
                <a:spcPts val="660"/>
              </a:spcBef>
              <a:buClr>
                <a:srgbClr val="B71E42"/>
              </a:buClr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dirty="0">
                <a:latin typeface="Times New Roman"/>
                <a:cs typeface="Times New Roman"/>
              </a:rPr>
              <a:t> a </a:t>
            </a:r>
            <a:r>
              <a:rPr sz="1800" spc="-5" dirty="0">
                <a:latin typeface="Times New Roman"/>
                <a:cs typeface="Times New Roman"/>
              </a:rPr>
              <a:t>convenient solution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billing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pattern.</a:t>
            </a:r>
            <a:endParaRPr sz="1800">
              <a:latin typeface="Times New Roman"/>
              <a:cs typeface="Times New Roman"/>
            </a:endParaRPr>
          </a:p>
          <a:p>
            <a:pPr marL="207010" indent="-194945">
              <a:lnSpc>
                <a:spcPct val="100000"/>
              </a:lnSpc>
              <a:spcBef>
                <a:spcPts val="650"/>
              </a:spcBef>
              <a:buClr>
                <a:srgbClr val="B71E42"/>
              </a:buClr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Times New Roman"/>
                <a:cs typeface="Times New Roman"/>
              </a:rPr>
              <a:t>Make 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easy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5" dirty="0">
                <a:latin typeface="Times New Roman"/>
                <a:cs typeface="Times New Roman"/>
              </a:rPr>
              <a:t> environment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14"/>
              </a:spcBef>
            </a:pPr>
            <a:r>
              <a:rPr spc="10" dirty="0"/>
              <a:t>CHARACTERISTICS</a:t>
            </a:r>
            <a:r>
              <a:rPr spc="-15" dirty="0"/>
              <a:t>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10" dirty="0"/>
              <a:t>THE</a:t>
            </a:r>
            <a:r>
              <a:rPr spc="-10" dirty="0"/>
              <a:t> </a:t>
            </a:r>
            <a:r>
              <a:rPr spc="10" dirty="0"/>
              <a:t>PROPOSED</a:t>
            </a:r>
            <a:r>
              <a:rPr spc="-15" dirty="0"/>
              <a:t> </a:t>
            </a:r>
            <a:r>
              <a:rPr spc="10" dirty="0"/>
              <a:t>SYSTEM:-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4599" y="2028139"/>
            <a:ext cx="9517380" cy="332612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55"/>
              </a:spcBef>
              <a:buAutoNum type="arabicPeriod"/>
              <a:tabLst>
                <a:tab pos="190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Easiness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modification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huge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details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the </a:t>
            </a:r>
            <a:r>
              <a:rPr sz="1400" spc="-5" dirty="0">
                <a:latin typeface="Times New Roman"/>
                <a:cs typeface="Times New Roman"/>
              </a:rPr>
              <a:t>customers,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etc.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way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be </a:t>
            </a:r>
            <a:r>
              <a:rPr sz="1400" spc="-5" dirty="0">
                <a:latin typeface="Times New Roman"/>
                <a:cs typeface="Times New Roman"/>
              </a:rPr>
              <a:t>modified.</a:t>
            </a:r>
            <a:endParaRPr sz="1400">
              <a:latin typeface="Times New Roman"/>
              <a:cs typeface="Times New Roman"/>
            </a:endParaRPr>
          </a:p>
          <a:p>
            <a:pPr marL="12700" marR="337820">
              <a:lnSpc>
                <a:spcPct val="102499"/>
              </a:lnSpc>
              <a:spcBef>
                <a:spcPts val="480"/>
              </a:spcBef>
              <a:buAutoNum type="arabicPeriod"/>
              <a:tabLst>
                <a:tab pos="190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friendly: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friendly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because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retrieval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maintained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efficiently.Moreover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graphical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very </a:t>
            </a:r>
            <a:r>
              <a:rPr sz="1400" spc="-15" dirty="0">
                <a:latin typeface="Times New Roman"/>
                <a:cs typeface="Times New Roman"/>
              </a:rPr>
              <a:t>easily.</a:t>
            </a:r>
            <a:endParaRPr sz="1400">
              <a:latin typeface="Times New Roman"/>
              <a:cs typeface="Times New Roman"/>
            </a:endParaRPr>
          </a:p>
          <a:p>
            <a:pPr marL="12700" marR="64769">
              <a:lnSpc>
                <a:spcPct val="102499"/>
              </a:lnSpc>
              <a:spcBef>
                <a:spcPts val="480"/>
              </a:spcBef>
              <a:buAutoNum type="arabicPeriod"/>
              <a:tabLst>
                <a:tab pos="190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Reports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easily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generated: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easily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generated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</a:t>
            </a:r>
            <a:r>
              <a:rPr sz="1400" dirty="0">
                <a:latin typeface="Times New Roman"/>
                <a:cs typeface="Times New Roman"/>
              </a:rPr>
              <a:t> the </a:t>
            </a:r>
            <a:r>
              <a:rPr sz="1400" spc="-5" dirty="0">
                <a:latin typeface="Times New Roman"/>
                <a:cs typeface="Times New Roman"/>
              </a:rPr>
              <a:t>managers</a:t>
            </a:r>
            <a:r>
              <a:rPr sz="1400" dirty="0">
                <a:latin typeface="Times New Roman"/>
                <a:cs typeface="Times New Roman"/>
              </a:rPr>
              <a:t> in a</a:t>
            </a:r>
            <a:r>
              <a:rPr sz="1400" spc="-5" dirty="0">
                <a:latin typeface="Times New Roman"/>
                <a:cs typeface="Times New Roman"/>
              </a:rPr>
              <a:t> decisions-making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activity.</a:t>
            </a:r>
            <a:endParaRPr sz="1400">
              <a:latin typeface="Times New Roman"/>
              <a:cs typeface="Times New Roman"/>
            </a:endParaRPr>
          </a:p>
          <a:p>
            <a:pPr marL="12700" marR="119380">
              <a:lnSpc>
                <a:spcPct val="102499"/>
              </a:lnSpc>
              <a:spcBef>
                <a:spcPts val="480"/>
              </a:spcBef>
              <a:buAutoNum type="arabicPeriod"/>
              <a:tabLst>
                <a:tab pos="1905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Sharing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possible: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shared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two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same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right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two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 </a:t>
            </a:r>
            <a:r>
              <a:rPr sz="1400" spc="-5" dirty="0">
                <a:latin typeface="Times New Roman"/>
                <a:cs typeface="Times New Roman"/>
              </a:rPr>
              <a:t>departments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organisation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easily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</a:t>
            </a:r>
            <a:r>
              <a:rPr sz="1400" dirty="0">
                <a:latin typeface="Times New Roman"/>
                <a:cs typeface="Times New Roman"/>
              </a:rPr>
              <a:t> with </a:t>
            </a:r>
            <a:r>
              <a:rPr sz="1400" spc="-5" dirty="0">
                <a:latin typeface="Times New Roman"/>
                <a:cs typeface="Times New Roman"/>
              </a:rPr>
              <a:t>each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without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actual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movement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 marR="64769">
              <a:lnSpc>
                <a:spcPct val="102499"/>
              </a:lnSpc>
              <a:spcBef>
                <a:spcPts val="480"/>
              </a:spcBef>
              <a:buAutoNum type="arabicPeriod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No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very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few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paperwork: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 </a:t>
            </a:r>
            <a:r>
              <a:rPr sz="1400" spc="-5" dirty="0">
                <a:latin typeface="Times New Roman"/>
                <a:cs typeface="Times New Roman"/>
              </a:rPr>
              <a:t>require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paper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paper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required.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computer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immediately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bills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computers.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is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kept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no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organisation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destroyed.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Moreover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becomes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because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keep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papers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911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HARDWARE</a:t>
            </a:r>
            <a:r>
              <a:rPr sz="3200" spc="-190" dirty="0"/>
              <a:t> </a:t>
            </a:r>
            <a:r>
              <a:rPr sz="3200" dirty="0"/>
              <a:t>AND</a:t>
            </a:r>
            <a:r>
              <a:rPr sz="3200" spc="-10" dirty="0"/>
              <a:t> </a:t>
            </a:r>
            <a:r>
              <a:rPr sz="3200" spc="-20" dirty="0"/>
              <a:t>SOFTWARE</a:t>
            </a:r>
            <a:r>
              <a:rPr sz="3200" spc="-10" dirty="0"/>
              <a:t> </a:t>
            </a:r>
            <a:r>
              <a:rPr sz="3200" spc="-5" dirty="0"/>
              <a:t>REQUIREMENTS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27382" y="1774043"/>
            <a:ext cx="9348470" cy="34474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50" b="1" spc="10" dirty="0">
                <a:latin typeface="Times New Roman"/>
                <a:cs typeface="Times New Roman"/>
              </a:rPr>
              <a:t>Software</a:t>
            </a:r>
            <a:r>
              <a:rPr sz="2050" b="1" spc="-10" dirty="0">
                <a:latin typeface="Times New Roman"/>
                <a:cs typeface="Times New Roman"/>
              </a:rPr>
              <a:t> </a:t>
            </a:r>
            <a:r>
              <a:rPr sz="2050" b="1" spc="10" dirty="0">
                <a:latin typeface="Times New Roman"/>
                <a:cs typeface="Times New Roman"/>
              </a:rPr>
              <a:t>Requirements:</a:t>
            </a:r>
            <a:endParaRPr sz="2050">
              <a:latin typeface="Times New Roman"/>
              <a:cs typeface="Times New Roman"/>
            </a:endParaRPr>
          </a:p>
          <a:p>
            <a:pPr marL="74930" indent="-62865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Front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55"/>
              </a:spcBef>
            </a:pPr>
            <a:r>
              <a:rPr sz="1400" spc="-10" dirty="0">
                <a:latin typeface="Times New Roman"/>
                <a:cs typeface="Times New Roman"/>
              </a:rPr>
              <a:t>Language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Python</a:t>
            </a:r>
            <a:endParaRPr sz="1400">
              <a:latin typeface="Times New Roman"/>
              <a:cs typeface="Times New Roman"/>
            </a:endParaRPr>
          </a:p>
          <a:p>
            <a:pPr marL="74930" indent="-62865">
              <a:lnSpc>
                <a:spcPct val="100000"/>
              </a:lnSpc>
              <a:spcBef>
                <a:spcPts val="585"/>
              </a:spcBef>
              <a:buClr>
                <a:srgbClr val="B71E42"/>
              </a:buClr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Back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end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Times New Roman"/>
                <a:cs typeface="Times New Roman"/>
              </a:rPr>
              <a:t>Supporting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tables.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easy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use.</a:t>
            </a:r>
            <a:endParaRPr sz="1400">
              <a:latin typeface="Times New Roman"/>
              <a:cs typeface="Times New Roman"/>
            </a:endParaRPr>
          </a:p>
          <a:p>
            <a:pPr marL="74930" indent="-62865">
              <a:lnSpc>
                <a:spcPct val="100000"/>
              </a:lnSpc>
              <a:spcBef>
                <a:spcPts val="580"/>
              </a:spcBef>
              <a:buClr>
                <a:srgbClr val="B71E42"/>
              </a:buClr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OPERATING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55"/>
              </a:spcBef>
            </a:pPr>
            <a:r>
              <a:rPr sz="1400" spc="-5" dirty="0">
                <a:latin typeface="Times New Roman"/>
                <a:cs typeface="Times New Roman"/>
              </a:rPr>
              <a:t>Platform: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Windows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XP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requires</a:t>
            </a:r>
            <a:r>
              <a:rPr sz="1400" spc="-5" dirty="0">
                <a:latin typeface="Times New Roman"/>
                <a:cs typeface="Times New Roman"/>
              </a:rPr>
              <a:t> window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easily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available.</a:t>
            </a:r>
            <a:endParaRPr sz="14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635"/>
              </a:spcBef>
            </a:pPr>
            <a:r>
              <a:rPr sz="2050" b="1" spc="10" dirty="0">
                <a:latin typeface="Times New Roman"/>
                <a:cs typeface="Times New Roman"/>
              </a:rPr>
              <a:t>Hardware</a:t>
            </a:r>
            <a:r>
              <a:rPr sz="2050" b="1" spc="-5" dirty="0">
                <a:latin typeface="Times New Roman"/>
                <a:cs typeface="Times New Roman"/>
              </a:rPr>
              <a:t> </a:t>
            </a:r>
            <a:r>
              <a:rPr sz="2050" b="1" spc="10" dirty="0">
                <a:latin typeface="Times New Roman"/>
                <a:cs typeface="Times New Roman"/>
              </a:rPr>
              <a:t>Requirements:</a:t>
            </a:r>
            <a:endParaRPr sz="2050">
              <a:latin typeface="Times New Roman"/>
              <a:cs typeface="Times New Roman"/>
            </a:endParaRPr>
          </a:p>
          <a:p>
            <a:pPr marL="17780" marR="5080" indent="-5715">
              <a:lnSpc>
                <a:spcPts val="1370"/>
              </a:lnSpc>
              <a:spcBef>
                <a:spcPts val="810"/>
              </a:spcBef>
              <a:buClr>
                <a:srgbClr val="B71E42"/>
              </a:buClr>
              <a:buSzPct val="92857"/>
              <a:buFont typeface="Arial"/>
              <a:buChar char="•"/>
              <a:tabLst>
                <a:tab pos="75565" algn="l"/>
              </a:tabLst>
            </a:pPr>
            <a:r>
              <a:rPr sz="1400" spc="-5" dirty="0">
                <a:latin typeface="Times New Roman"/>
                <a:cs typeface="Times New Roman"/>
              </a:rPr>
              <a:t>Intel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processor-run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keyboard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devices.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decided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availability</a:t>
            </a:r>
            <a:r>
              <a:rPr sz="1400" spc="-10" dirty="0">
                <a:latin typeface="Times New Roman"/>
                <a:cs typeface="Times New Roman"/>
              </a:rPr>
              <a:t> and</a:t>
            </a:r>
            <a:r>
              <a:rPr sz="1400" spc="-5" dirty="0">
                <a:latin typeface="Times New Roman"/>
                <a:cs typeface="Times New Roman"/>
              </a:rPr>
              <a:t> up-gradation.</a:t>
            </a:r>
            <a:endParaRPr sz="1400">
              <a:latin typeface="Times New Roman"/>
              <a:cs typeface="Times New Roman"/>
            </a:endParaRPr>
          </a:p>
          <a:p>
            <a:pPr marL="17780" marR="97790" indent="-5715">
              <a:lnSpc>
                <a:spcPts val="1370"/>
              </a:lnSpc>
              <a:spcBef>
                <a:spcPts val="890"/>
              </a:spcBef>
              <a:buClr>
                <a:srgbClr val="B71E42"/>
              </a:buClr>
              <a:buSzPct val="92857"/>
              <a:buFont typeface="Arial"/>
              <a:buChar char="•"/>
              <a:tabLst>
                <a:tab pos="116205" algn="l"/>
              </a:tabLst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registers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maintained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different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department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enough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recording,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digitizing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available data.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599" y="820275"/>
            <a:ext cx="8937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PLANNING</a:t>
            </a:r>
            <a:r>
              <a:rPr sz="3200" spc="-65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5" dirty="0"/>
              <a:t>DESIGN OF</a:t>
            </a:r>
            <a:r>
              <a:rPr sz="3200" spc="-60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15" dirty="0"/>
              <a:t>SOFTWARE:-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84599" y="1957317"/>
            <a:ext cx="9345930" cy="31826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760"/>
              </a:spcBef>
              <a:buChar char="•"/>
              <a:tabLst>
                <a:tab pos="213360" algn="l"/>
              </a:tabLst>
            </a:pPr>
            <a:r>
              <a:rPr sz="2000" spc="-5" dirty="0">
                <a:latin typeface="Arial"/>
                <a:cs typeface="Arial"/>
              </a:rPr>
              <a:t>step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1:-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latin typeface="Arial"/>
                <a:cs typeface="Arial"/>
              </a:rPr>
              <a:t>In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Billing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Management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System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have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following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entities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:-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412115" lvl="1" indent="-260350">
              <a:lnSpc>
                <a:spcPct val="100000"/>
              </a:lnSpc>
              <a:buFont typeface="Times New Roman"/>
              <a:buAutoNum type="arabicPeriod"/>
              <a:tabLst>
                <a:tab pos="412750" algn="l"/>
              </a:tabLst>
            </a:pPr>
            <a:r>
              <a:rPr sz="1500" dirty="0">
                <a:latin typeface="Arial"/>
                <a:cs typeface="Arial"/>
              </a:rPr>
              <a:t>Identify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all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entities.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550">
              <a:latin typeface="Arial"/>
              <a:cs typeface="Arial"/>
            </a:endParaRPr>
          </a:p>
          <a:p>
            <a:pPr marL="412115" lvl="1" indent="-260350">
              <a:lnSpc>
                <a:spcPct val="100000"/>
              </a:lnSpc>
              <a:buFont typeface="Times New Roman"/>
              <a:buAutoNum type="arabicPeriod"/>
              <a:tabLst>
                <a:tab pos="412750" algn="l"/>
              </a:tabLst>
            </a:pPr>
            <a:r>
              <a:rPr sz="1500" dirty="0">
                <a:latin typeface="Arial"/>
                <a:cs typeface="Arial"/>
              </a:rPr>
              <a:t>Identify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relationship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between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entities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550">
              <a:latin typeface="Arial"/>
              <a:cs typeface="Arial"/>
            </a:endParaRPr>
          </a:p>
          <a:p>
            <a:pPr marL="412115" marR="432434" lvl="1" indent="-260350">
              <a:lnSpc>
                <a:spcPct val="100000"/>
              </a:lnSpc>
              <a:buFont typeface="Times New Roman"/>
              <a:buAutoNum type="arabicPeriod"/>
              <a:tabLst>
                <a:tab pos="412750" algn="l"/>
              </a:tabLst>
            </a:pPr>
            <a:r>
              <a:rPr sz="1500" dirty="0">
                <a:latin typeface="Arial"/>
                <a:cs typeface="Arial"/>
              </a:rPr>
              <a:t>Add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meaningful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attributes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our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entities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such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user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log,</a:t>
            </a:r>
            <a:r>
              <a:rPr sz="1500" spc="-10" dirty="0">
                <a:latin typeface="Arial"/>
                <a:cs typeface="Arial"/>
              </a:rPr>
              <a:t> customer,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billing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billing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information, </a:t>
            </a:r>
            <a:r>
              <a:rPr sz="1500" spc="-4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attached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file ,currency </a:t>
            </a:r>
            <a:r>
              <a:rPr sz="1500" spc="-5" dirty="0">
                <a:latin typeface="Arial"/>
                <a:cs typeface="Arial"/>
              </a:rPr>
              <a:t>history </a:t>
            </a:r>
            <a:r>
              <a:rPr sz="1500" dirty="0">
                <a:latin typeface="Arial"/>
                <a:cs typeface="Arial"/>
              </a:rPr>
              <a:t>,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charges.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1200"/>
              </a:lnSpc>
            </a:pPr>
            <a:r>
              <a:rPr sz="1400" dirty="0">
                <a:latin typeface="Arial"/>
                <a:cs typeface="Arial"/>
              </a:rPr>
              <a:t>Our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Billing Management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 consists</a:t>
            </a:r>
            <a:r>
              <a:rPr sz="1400" dirty="0">
                <a:latin typeface="Arial"/>
                <a:cs typeface="Arial"/>
              </a:rPr>
              <a:t> 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 entities;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specified entities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 be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database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tables in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implementation 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Billing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Management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database schema.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2605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Comic Sans MS</vt:lpstr>
      <vt:lpstr>Consolas</vt:lpstr>
      <vt:lpstr>Gill Sans MT</vt:lpstr>
      <vt:lpstr>Times New Roman</vt:lpstr>
      <vt:lpstr>Office Theme</vt:lpstr>
      <vt:lpstr>BILLING MANAGEMENT SYSTEM</vt:lpstr>
      <vt:lpstr>PowerPoint Presentation</vt:lpstr>
      <vt:lpstr>INTRODUCTION:</vt:lpstr>
      <vt:lpstr>QUESTIONS REQUIRED TO UNDERSTAND THE  NEED OF THE CUSTOMER:-</vt:lpstr>
      <vt:lpstr>The task sets for Requirements gathering action for a project:</vt:lpstr>
      <vt:lpstr>OBJECTIVES:</vt:lpstr>
      <vt:lpstr>CHARACTERISTICS OF THE PROPOSED SYSTEM:-</vt:lpstr>
      <vt:lpstr>HARDWARE AND SOFTWARE REQUIREMENTS</vt:lpstr>
      <vt:lpstr>PLANNING THE DESIGN OF THE SOFTWARE:-</vt:lpstr>
      <vt:lpstr>PowerPoint Presentation</vt:lpstr>
      <vt:lpstr>PowerPoint Presentation</vt:lpstr>
      <vt:lpstr>FUTURE SCOPE</vt:lpstr>
      <vt:lpstr>RISKS INVOLVED IN THE SYSTEM:-</vt:lpstr>
      <vt:lpstr>CODE SNIPPETS</vt:lpstr>
      <vt:lpstr>Declaring all the classes and objects of the code</vt:lpstr>
      <vt:lpstr>Contents of the bill app class: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for the billing area:</vt:lpstr>
      <vt:lpstr>The billing area: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MANAGEMENT SYSTEM</dc:title>
  <dc:creator>SHILPI KUMARI</dc:creator>
  <cp:lastModifiedBy>SHILPI KUMARI</cp:lastModifiedBy>
  <cp:revision>3</cp:revision>
  <dcterms:created xsi:type="dcterms:W3CDTF">2021-03-22T07:46:10Z</dcterms:created>
  <dcterms:modified xsi:type="dcterms:W3CDTF">2021-03-22T12:04:35Z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2021-03-22T00:00:00Z</vt:filetime>
  </property>
</Properties>
</file>