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840" r:id="rId1"/>
  </p:sldMasterIdLst>
  <p:sldIdLst>
    <p:sldId id="256" r:id="rId2"/>
    <p:sldId id="257" r:id="rId3"/>
    <p:sldId id="258" r:id="rId4"/>
    <p:sldId id="259" r:id="rId5"/>
    <p:sldId id="260" r:id="rId6"/>
    <p:sldId id="266" r:id="rId7"/>
    <p:sldId id="263" r:id="rId8"/>
    <p:sldId id="279" r:id="rId9"/>
    <p:sldId id="262" r:id="rId10"/>
    <p:sldId id="280" r:id="rId11"/>
    <p:sldId id="264" r:id="rId12"/>
    <p:sldId id="281" r:id="rId13"/>
    <p:sldId id="265" r:id="rId14"/>
    <p:sldId id="282" r:id="rId15"/>
    <p:sldId id="267" r:id="rId16"/>
    <p:sldId id="283" r:id="rId17"/>
    <p:sldId id="268" r:id="rId18"/>
    <p:sldId id="269" r:id="rId19"/>
    <p:sldId id="270" r:id="rId20"/>
    <p:sldId id="284" r:id="rId21"/>
    <p:sldId id="271" r:id="rId22"/>
    <p:sldId id="286" r:id="rId23"/>
    <p:sldId id="272" r:id="rId24"/>
    <p:sldId id="274" r:id="rId25"/>
    <p:sldId id="273" r:id="rId26"/>
    <p:sldId id="285" r:id="rId27"/>
    <p:sldId id="277" r:id="rId28"/>
    <p:sldId id="278" r:id="rId29"/>
    <p:sldId id="275" r:id="rId30"/>
    <p:sldId id="27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F11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4/28/2020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4/28/2020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4/28/2020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hyperlink" Target="https://en.wikipedia.org/wiki/Grayscale" TargetMode="External"/><Relationship Id="rId4" Type="http://schemas.openxmlformats.org/officeDocument/2006/relationships/hyperlink" Target="https://en.wikipedia.org/wiki/Monochrom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topics/computer-science/rotation-angl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homepages.inf.ed.ac.uk/rbf/HIPR2/colimage.htm" TargetMode="External"/><Relationship Id="rId5" Type="http://schemas.openxmlformats.org/officeDocument/2006/relationships/hyperlink" Target="https://homepages.inf.ed.ac.uk/rbf/HIPR2/rgb.htm" TargetMode="Externa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5DFD-2052-4F29-A9F1-281CD3CA8DCD}"/>
              </a:ext>
            </a:extLst>
          </p:cNvPr>
          <p:cNvSpPr>
            <a:spLocks noGrp="1"/>
          </p:cNvSpPr>
          <p:nvPr>
            <p:ph type="ctrTitle"/>
          </p:nvPr>
        </p:nvSpPr>
        <p:spPr>
          <a:xfrm>
            <a:off x="1396117" y="1511736"/>
            <a:ext cx="9966960" cy="3035808"/>
          </a:xfrm>
        </p:spPr>
        <p:txBody>
          <a:bodyPr/>
          <a:lstStyle/>
          <a:p>
            <a:r>
              <a:rPr lang="en-IN" sz="8000" dirty="0">
                <a:effectLst>
                  <a:outerShdw blurRad="38100" dist="38100" dir="2700000" algn="tl">
                    <a:srgbClr val="000000">
                      <a:alpha val="43137"/>
                    </a:srgbClr>
                  </a:outerShdw>
                </a:effectLst>
              </a:rPr>
              <a:t>DATA STRUCTURE PROJECT</a:t>
            </a:r>
            <a:br>
              <a:rPr lang="en-IN" sz="8000" dirty="0">
                <a:effectLst>
                  <a:outerShdw blurRad="38100" dist="38100" dir="2700000" algn="tl">
                    <a:srgbClr val="000000">
                      <a:alpha val="43137"/>
                    </a:srgbClr>
                  </a:outerShdw>
                </a:effectLst>
              </a:rPr>
            </a:br>
            <a:r>
              <a:rPr lang="en-IN" sz="8000" dirty="0">
                <a:effectLst>
                  <a:outerShdw blurRad="38100" dist="38100" dir="2700000" algn="tl">
                    <a:srgbClr val="000000">
                      <a:alpha val="43137"/>
                    </a:srgbClr>
                  </a:outerShdw>
                </a:effectLst>
              </a:rPr>
              <a:t>IMAGE PROCESSING</a:t>
            </a:r>
          </a:p>
        </p:txBody>
      </p:sp>
      <p:sp>
        <p:nvSpPr>
          <p:cNvPr id="3" name="Subtitle 2">
            <a:extLst>
              <a:ext uri="{FF2B5EF4-FFF2-40B4-BE49-F238E27FC236}">
                <a16:creationId xmlns:a16="http://schemas.microsoft.com/office/drawing/2014/main" id="{7A5ABB01-67DA-46CB-BAAA-B64C2E26DDCB}"/>
              </a:ext>
            </a:extLst>
          </p:cNvPr>
          <p:cNvSpPr>
            <a:spLocks noGrp="1"/>
          </p:cNvSpPr>
          <p:nvPr>
            <p:ph type="subTitle" idx="1"/>
          </p:nvPr>
        </p:nvSpPr>
        <p:spPr>
          <a:xfrm>
            <a:off x="1051560" y="5051729"/>
            <a:ext cx="7891272" cy="1069848"/>
          </a:xfrm>
        </p:spPr>
        <p:txBody>
          <a:bodyPr>
            <a:normAutofit fontScale="92500" lnSpcReduction="20000"/>
          </a:bodyPr>
          <a:lstStyle/>
          <a:p>
            <a:r>
              <a:rPr lang="en-IN" b="1" dirty="0">
                <a:effectLst>
                  <a:outerShdw blurRad="38100" dist="38100" dir="2700000" algn="tl">
                    <a:srgbClr val="000000">
                      <a:alpha val="43137"/>
                    </a:srgbClr>
                  </a:outerShdw>
                </a:effectLst>
              </a:rPr>
              <a:t>SUBMITTED BY</a:t>
            </a:r>
            <a:r>
              <a:rPr lang="en-IN" dirty="0"/>
              <a:t>:</a:t>
            </a:r>
          </a:p>
          <a:p>
            <a:r>
              <a:rPr lang="en-IN" dirty="0"/>
              <a:t>SHILPI KUMARI(191220043)</a:t>
            </a:r>
          </a:p>
          <a:p>
            <a:r>
              <a:rPr lang="en-IN" dirty="0"/>
              <a:t>INDALA TEJASHWINI(191220024)</a:t>
            </a:r>
          </a:p>
          <a:p>
            <a:endParaRPr lang="en-IN" dirty="0"/>
          </a:p>
        </p:txBody>
      </p:sp>
    </p:spTree>
    <p:extLst>
      <p:ext uri="{BB962C8B-B14F-4D97-AF65-F5344CB8AC3E}">
        <p14:creationId xmlns:p14="http://schemas.microsoft.com/office/powerpoint/2010/main" val="625936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870E47-0843-46A2-B788-7A4624F72716}"/>
              </a:ext>
            </a:extLst>
          </p:cNvPr>
          <p:cNvSpPr/>
          <p:nvPr/>
        </p:nvSpPr>
        <p:spPr>
          <a:xfrm>
            <a:off x="3339548" y="169828"/>
            <a:ext cx="10668000" cy="646331"/>
          </a:xfrm>
          <a:prstGeom prst="rect">
            <a:avLst/>
          </a:prstGeom>
        </p:spPr>
        <p:txBody>
          <a:bodyPr wrap="square">
            <a:spAutoFit/>
          </a:bodyPr>
          <a:lstStyle/>
          <a:p>
            <a:r>
              <a:rPr lang="en-IN" sz="3600" dirty="0">
                <a:solidFill>
                  <a:srgbClr val="FF0000"/>
                </a:solidFill>
                <a:effectLst>
                  <a:outerShdw blurRad="38100" dist="38100" dir="2700000" algn="tl">
                    <a:srgbClr val="000000">
                      <a:alpha val="43137"/>
                    </a:srgbClr>
                  </a:outerShdw>
                </a:effectLst>
              </a:rPr>
              <a:t>R</a:t>
            </a:r>
            <a:r>
              <a:rPr lang="en-IN" sz="3600" dirty="0">
                <a:solidFill>
                  <a:srgbClr val="00B050"/>
                </a:solidFill>
                <a:effectLst>
                  <a:outerShdw blurRad="38100" dist="38100" dir="2700000" algn="tl">
                    <a:srgbClr val="000000">
                      <a:alpha val="43137"/>
                    </a:srgbClr>
                  </a:outerShdw>
                </a:effectLst>
              </a:rPr>
              <a:t>G</a:t>
            </a:r>
            <a:r>
              <a:rPr lang="en-IN" sz="3600" dirty="0">
                <a:solidFill>
                  <a:srgbClr val="0070C0"/>
                </a:solidFill>
                <a:effectLst>
                  <a:outerShdw blurRad="38100" dist="38100" dir="2700000" algn="tl">
                    <a:srgbClr val="000000">
                      <a:alpha val="43137"/>
                    </a:srgbClr>
                  </a:outerShdw>
                </a:effectLst>
              </a:rPr>
              <a:t>B </a:t>
            </a:r>
            <a:r>
              <a:rPr lang="en-IN" sz="3600" dirty="0">
                <a:solidFill>
                  <a:schemeClr val="tx1">
                    <a:lumMod val="95000"/>
                    <a:lumOff val="5000"/>
                  </a:schemeClr>
                </a:solidFill>
                <a:effectLst>
                  <a:outerShdw blurRad="38100" dist="38100" dir="2700000" algn="tl">
                    <a:srgbClr val="000000">
                      <a:alpha val="43137"/>
                    </a:srgbClr>
                  </a:outerShdw>
                </a:effectLst>
              </a:rPr>
              <a:t>TO BINARY DATA</a:t>
            </a:r>
            <a:endParaRPr lang="en-IN" sz="3600" dirty="0">
              <a:solidFill>
                <a:srgbClr val="FF0000"/>
              </a:solidFill>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73514998-E57C-4C72-A825-4F40B9E749DF}"/>
              </a:ext>
            </a:extLst>
          </p:cNvPr>
          <p:cNvSpPr/>
          <p:nvPr/>
        </p:nvSpPr>
        <p:spPr>
          <a:xfrm>
            <a:off x="702365" y="1218554"/>
            <a:ext cx="6096000" cy="5262979"/>
          </a:xfrm>
          <a:prstGeom prst="rect">
            <a:avLst/>
          </a:prstGeom>
        </p:spPr>
        <p:txBody>
          <a:bodyPr>
            <a:spAutoFit/>
          </a:bodyPr>
          <a:lstStyle/>
          <a:p>
            <a:r>
              <a:rPr lang="en-IN" sz="2400" dirty="0"/>
              <a:t>while((c=</a:t>
            </a:r>
            <a:r>
              <a:rPr lang="en-IN" sz="2400" dirty="0" err="1"/>
              <a:t>fgetc</a:t>
            </a:r>
            <a:r>
              <a:rPr lang="en-IN" sz="2400" dirty="0"/>
              <a:t>(</a:t>
            </a:r>
            <a:r>
              <a:rPr lang="en-IN" sz="2400" dirty="0" err="1"/>
              <a:t>ptr_bmp_in</a:t>
            </a:r>
            <a:r>
              <a:rPr lang="en-IN" sz="2400" dirty="0"/>
              <a:t>)) != EOF)</a:t>
            </a:r>
          </a:p>
          <a:p>
            <a:r>
              <a:rPr lang="en-IN" sz="2400" dirty="0"/>
              <a:t>    {</a:t>
            </a:r>
          </a:p>
          <a:p>
            <a:r>
              <a:rPr lang="en-IN" sz="2400" dirty="0"/>
              <a:t>        for(int </a:t>
            </a:r>
            <a:r>
              <a:rPr lang="en-IN" sz="2400" dirty="0" err="1"/>
              <a:t>i</a:t>
            </a:r>
            <a:r>
              <a:rPr lang="en-IN" sz="2400" dirty="0"/>
              <a:t>=0;i&lt;=7;i++)</a:t>
            </a:r>
          </a:p>
          <a:p>
            <a:r>
              <a:rPr lang="en-IN" sz="2400" dirty="0"/>
              <a:t>        {</a:t>
            </a:r>
          </a:p>
          <a:p>
            <a:r>
              <a:rPr lang="en-IN" sz="2400" dirty="0"/>
              <a:t>            if(c&amp;(1&lt;&lt;(7-i)))</a:t>
            </a:r>
          </a:p>
          <a:p>
            <a:r>
              <a:rPr lang="en-IN" sz="2400" dirty="0"/>
              <a:t>            {</a:t>
            </a:r>
          </a:p>
          <a:p>
            <a:r>
              <a:rPr lang="en-IN" sz="2400" dirty="0"/>
              <a:t>                </a:t>
            </a:r>
            <a:r>
              <a:rPr lang="en-IN" sz="2400" dirty="0" err="1"/>
              <a:t>fputc</a:t>
            </a:r>
            <a:r>
              <a:rPr lang="en-IN" sz="2400" dirty="0"/>
              <a:t>('1',ptr_text_out);</a:t>
            </a:r>
          </a:p>
          <a:p>
            <a:r>
              <a:rPr lang="en-IN" sz="2400" dirty="0"/>
              <a:t>            }</a:t>
            </a:r>
          </a:p>
          <a:p>
            <a:r>
              <a:rPr lang="en-IN" sz="2400" dirty="0"/>
              <a:t>            else</a:t>
            </a:r>
          </a:p>
          <a:p>
            <a:r>
              <a:rPr lang="en-IN" sz="2400" dirty="0"/>
              <a:t>            {</a:t>
            </a:r>
          </a:p>
          <a:p>
            <a:r>
              <a:rPr lang="en-IN" sz="2400" dirty="0"/>
              <a:t>                </a:t>
            </a:r>
            <a:r>
              <a:rPr lang="en-IN" sz="2400" dirty="0" err="1"/>
              <a:t>fputc</a:t>
            </a:r>
            <a:r>
              <a:rPr lang="en-IN" sz="2400" dirty="0"/>
              <a:t>('0',ptr_text_out);</a:t>
            </a:r>
          </a:p>
          <a:p>
            <a:r>
              <a:rPr lang="en-IN" sz="2400" dirty="0"/>
              <a:t>            }</a:t>
            </a:r>
          </a:p>
          <a:p>
            <a:r>
              <a:rPr lang="en-IN" sz="2400" dirty="0"/>
              <a:t>        }</a:t>
            </a:r>
          </a:p>
          <a:p>
            <a:r>
              <a:rPr lang="en-IN" sz="2400" dirty="0"/>
              <a:t>    }</a:t>
            </a:r>
          </a:p>
        </p:txBody>
      </p:sp>
    </p:spTree>
    <p:extLst>
      <p:ext uri="{BB962C8B-B14F-4D97-AF65-F5344CB8AC3E}">
        <p14:creationId xmlns:p14="http://schemas.microsoft.com/office/powerpoint/2010/main" val="350047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EA9E10-3B38-4B24-8A49-87926AE214B9}"/>
              </a:ext>
            </a:extLst>
          </p:cNvPr>
          <p:cNvSpPr txBox="1"/>
          <p:nvPr/>
        </p:nvSpPr>
        <p:spPr>
          <a:xfrm>
            <a:off x="1708430" y="139948"/>
            <a:ext cx="8998226"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rPr>
              <a:t>CONVERTING </a:t>
            </a:r>
            <a:r>
              <a:rPr lang="en-IN" sz="2800" b="1" i="1" dirty="0">
                <a:effectLst>
                  <a:outerShdw blurRad="38100" dist="38100" dir="2700000" algn="tl">
                    <a:srgbClr val="000000">
                      <a:alpha val="43137"/>
                    </a:srgbClr>
                  </a:outerShdw>
                </a:effectLst>
              </a:rPr>
              <a:t>BINARY</a:t>
            </a:r>
            <a:r>
              <a:rPr lang="en-IN" sz="2800" b="1" dirty="0">
                <a:effectLst>
                  <a:outerShdw blurRad="38100" dist="38100" dir="2700000" algn="tl">
                    <a:srgbClr val="000000">
                      <a:alpha val="43137"/>
                    </a:srgbClr>
                  </a:outerShdw>
                </a:effectLst>
              </a:rPr>
              <a:t>  DATA TO </a:t>
            </a:r>
            <a:r>
              <a:rPr lang="en-IN" sz="2800" b="1" dirty="0">
                <a:solidFill>
                  <a:srgbClr val="FF0000"/>
                </a:solidFill>
                <a:effectLst>
                  <a:outerShdw blurRad="38100" dist="38100" dir="2700000" algn="tl">
                    <a:srgbClr val="000000">
                      <a:alpha val="43137"/>
                    </a:srgbClr>
                  </a:outerShdw>
                </a:effectLst>
              </a:rPr>
              <a:t>R</a:t>
            </a:r>
            <a:r>
              <a:rPr lang="en-IN" sz="2800" b="1" dirty="0">
                <a:solidFill>
                  <a:srgbClr val="00B050"/>
                </a:solidFill>
                <a:effectLst>
                  <a:outerShdw blurRad="38100" dist="38100" dir="2700000" algn="tl">
                    <a:srgbClr val="000000">
                      <a:alpha val="43137"/>
                    </a:srgbClr>
                  </a:outerShdw>
                </a:effectLst>
              </a:rPr>
              <a:t>G</a:t>
            </a:r>
            <a:r>
              <a:rPr lang="en-IN" sz="2800" b="1" dirty="0">
                <a:solidFill>
                  <a:srgbClr val="0070C0"/>
                </a:solidFill>
                <a:effectLst>
                  <a:outerShdw blurRad="38100" dist="38100" dir="2700000" algn="tl">
                    <a:srgbClr val="000000">
                      <a:alpha val="43137"/>
                    </a:srgbClr>
                  </a:outerShdw>
                </a:effectLst>
              </a:rPr>
              <a:t>B </a:t>
            </a:r>
            <a:r>
              <a:rPr lang="en-IN" sz="2800" b="1" dirty="0">
                <a:solidFill>
                  <a:schemeClr val="tx1">
                    <a:lumMod val="95000"/>
                    <a:lumOff val="5000"/>
                  </a:schemeClr>
                </a:solidFill>
                <a:effectLst>
                  <a:outerShdw blurRad="38100" dist="38100" dir="2700000" algn="tl">
                    <a:srgbClr val="000000">
                      <a:alpha val="43137"/>
                    </a:srgbClr>
                  </a:outerShdw>
                </a:effectLst>
              </a:rPr>
              <a:t>IMAGE</a:t>
            </a:r>
            <a:endParaRPr lang="en-IN" sz="2800"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22EA45B2-B624-45C2-9001-07BC5B061ECD}"/>
              </a:ext>
            </a:extLst>
          </p:cNvPr>
          <p:cNvSpPr txBox="1"/>
          <p:nvPr/>
        </p:nvSpPr>
        <p:spPr>
          <a:xfrm>
            <a:off x="490330" y="954157"/>
            <a:ext cx="2796209" cy="400110"/>
          </a:xfrm>
          <a:prstGeom prst="rect">
            <a:avLst/>
          </a:prstGeom>
          <a:noFill/>
        </p:spPr>
        <p:txBody>
          <a:bodyPr wrap="square" rtlCol="0">
            <a:spAutoFit/>
          </a:bodyPr>
          <a:lstStyle/>
          <a:p>
            <a:r>
              <a:rPr lang="en-IN" sz="2000" b="1" i="1" u="sng" dirty="0"/>
              <a:t>PROGRAM OUTPUT</a:t>
            </a:r>
          </a:p>
        </p:txBody>
      </p:sp>
      <p:pic>
        <p:nvPicPr>
          <p:cNvPr id="6" name="Picture 5">
            <a:extLst>
              <a:ext uri="{FF2B5EF4-FFF2-40B4-BE49-F238E27FC236}">
                <a16:creationId xmlns:a16="http://schemas.microsoft.com/office/drawing/2014/main" id="{27FC5D85-60E8-4B5E-8807-D632F5FE40FB}"/>
              </a:ext>
            </a:extLst>
          </p:cNvPr>
          <p:cNvPicPr>
            <a:picLocks noChangeAspect="1"/>
          </p:cNvPicPr>
          <p:nvPr/>
        </p:nvPicPr>
        <p:blipFill>
          <a:blip r:embed="rId2"/>
          <a:stretch>
            <a:fillRect/>
          </a:stretch>
        </p:blipFill>
        <p:spPr>
          <a:xfrm>
            <a:off x="7394713" y="1354267"/>
            <a:ext cx="3617843" cy="3811438"/>
          </a:xfrm>
          <a:prstGeom prst="rect">
            <a:avLst/>
          </a:prstGeom>
        </p:spPr>
      </p:pic>
      <p:pic>
        <p:nvPicPr>
          <p:cNvPr id="8" name="Picture 7">
            <a:extLst>
              <a:ext uri="{FF2B5EF4-FFF2-40B4-BE49-F238E27FC236}">
                <a16:creationId xmlns:a16="http://schemas.microsoft.com/office/drawing/2014/main" id="{E7EB29B2-FF86-40D7-A0CE-303531839BF2}"/>
              </a:ext>
            </a:extLst>
          </p:cNvPr>
          <p:cNvPicPr>
            <a:picLocks noChangeAspect="1"/>
          </p:cNvPicPr>
          <p:nvPr/>
        </p:nvPicPr>
        <p:blipFill>
          <a:blip r:embed="rId3"/>
          <a:stretch>
            <a:fillRect/>
          </a:stretch>
        </p:blipFill>
        <p:spPr>
          <a:xfrm>
            <a:off x="431822" y="1429418"/>
            <a:ext cx="5194852" cy="3661135"/>
          </a:xfrm>
          <a:prstGeom prst="rect">
            <a:avLst/>
          </a:prstGeom>
        </p:spPr>
      </p:pic>
      <p:sp>
        <p:nvSpPr>
          <p:cNvPr id="9" name="Arrow: Right 8">
            <a:extLst>
              <a:ext uri="{FF2B5EF4-FFF2-40B4-BE49-F238E27FC236}">
                <a16:creationId xmlns:a16="http://schemas.microsoft.com/office/drawing/2014/main" id="{B33331AC-9DFE-408B-A526-0968D261DBF5}"/>
              </a:ext>
            </a:extLst>
          </p:cNvPr>
          <p:cNvSpPr/>
          <p:nvPr/>
        </p:nvSpPr>
        <p:spPr>
          <a:xfrm>
            <a:off x="5938101" y="267185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96EDCFB-F208-4307-B479-2301DDB537F1}"/>
              </a:ext>
            </a:extLst>
          </p:cNvPr>
          <p:cNvSpPr/>
          <p:nvPr/>
        </p:nvSpPr>
        <p:spPr>
          <a:xfrm>
            <a:off x="0" y="5165179"/>
            <a:ext cx="11979964" cy="1477328"/>
          </a:xfrm>
          <a:prstGeom prst="rect">
            <a:avLst/>
          </a:prstGeom>
        </p:spPr>
        <p:txBody>
          <a:bodyPr wrap="square">
            <a:spAutoFit/>
          </a:bodyPr>
          <a:lstStyle/>
          <a:p>
            <a:r>
              <a:rPr lang="en-US" b="1" i="1" dirty="0">
                <a:solidFill>
                  <a:srgbClr val="7030A0"/>
                </a:solidFill>
                <a:latin typeface="Arial" panose="020B0604020202020204" pitchFamily="34" charset="0"/>
              </a:rPr>
              <a:t>A binary image is one that consists of pixels that can have one of exactly two colors, usually black and white. Binary images are also called bi-level or two-level. This means that each pixel is stored as a single bit—i.e., a 0 or 1. The names black-and-white, B&amp;W, </a:t>
            </a:r>
            <a:r>
              <a:rPr lang="en-US" b="1" i="1" dirty="0">
                <a:solidFill>
                  <a:srgbClr val="7030A0"/>
                </a:solidFill>
                <a:latin typeface="Arial" panose="020B0604020202020204" pitchFamily="34" charset="0"/>
                <a:hlinkClick r:id="rId4" tooltip="Monochrome">
                  <a:extLst>
                    <a:ext uri="{A12FA001-AC4F-418D-AE19-62706E023703}">
                      <ahyp:hlinkClr xmlns:ahyp="http://schemas.microsoft.com/office/drawing/2018/hyperlinkcolor" val="tx"/>
                    </a:ext>
                  </a:extLst>
                </a:hlinkClick>
              </a:rPr>
              <a:t>monochrome</a:t>
            </a:r>
            <a:r>
              <a:rPr lang="en-US" b="1" i="1" dirty="0">
                <a:solidFill>
                  <a:srgbClr val="7030A0"/>
                </a:solidFill>
                <a:latin typeface="Arial" panose="020B0604020202020204" pitchFamily="34" charset="0"/>
              </a:rPr>
              <a:t> or </a:t>
            </a:r>
            <a:r>
              <a:rPr lang="en-US" b="1" i="1" dirty="0">
                <a:solidFill>
                  <a:srgbClr val="7030A0"/>
                </a:solidFill>
                <a:latin typeface="Arial" panose="020B0604020202020204" pitchFamily="34" charset="0"/>
                <a:hlinkClick r:id="rId4" tooltip="Monochrome">
                  <a:extLst>
                    <a:ext uri="{A12FA001-AC4F-418D-AE19-62706E023703}">
                      <ahyp:hlinkClr xmlns:ahyp="http://schemas.microsoft.com/office/drawing/2018/hyperlinkcolor" val="tx"/>
                    </a:ext>
                  </a:extLst>
                </a:hlinkClick>
              </a:rPr>
              <a:t>monochromatic</a:t>
            </a:r>
            <a:r>
              <a:rPr lang="en-US" b="1" i="1" dirty="0">
                <a:solidFill>
                  <a:srgbClr val="7030A0"/>
                </a:solidFill>
                <a:latin typeface="Arial" panose="020B0604020202020204" pitchFamily="34" charset="0"/>
              </a:rPr>
              <a:t> are often used for this concept, but may also designate any images that have only one sample per pixel, such as </a:t>
            </a:r>
            <a:r>
              <a:rPr lang="en-US" b="1" i="1" dirty="0">
                <a:solidFill>
                  <a:srgbClr val="7030A0"/>
                </a:solidFill>
                <a:latin typeface="Arial" panose="020B0604020202020204" pitchFamily="34" charset="0"/>
                <a:hlinkClick r:id="rId5" tooltip="Grayscale">
                  <a:extLst>
                    <a:ext uri="{A12FA001-AC4F-418D-AE19-62706E023703}">
                      <ahyp:hlinkClr xmlns:ahyp="http://schemas.microsoft.com/office/drawing/2018/hyperlinkcolor" val="tx"/>
                    </a:ext>
                  </a:extLst>
                </a:hlinkClick>
              </a:rPr>
              <a:t>grayscale images</a:t>
            </a:r>
            <a:r>
              <a:rPr lang="en-US" b="1" i="1" dirty="0">
                <a:solidFill>
                  <a:srgbClr val="7030A0"/>
                </a:solidFill>
                <a:latin typeface="Arial" panose="020B0604020202020204" pitchFamily="34" charset="0"/>
              </a:rPr>
              <a:t>. </a:t>
            </a:r>
            <a:endParaRPr lang="en-IN" b="1" i="1" dirty="0">
              <a:solidFill>
                <a:srgbClr val="7030A0"/>
              </a:solidFill>
            </a:endParaRPr>
          </a:p>
        </p:txBody>
      </p:sp>
    </p:spTree>
    <p:extLst>
      <p:ext uri="{BB962C8B-B14F-4D97-AF65-F5344CB8AC3E}">
        <p14:creationId xmlns:p14="http://schemas.microsoft.com/office/powerpoint/2010/main" val="3379934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E4122B-87EA-4488-AB11-645DDC832312}"/>
              </a:ext>
            </a:extLst>
          </p:cNvPr>
          <p:cNvSpPr/>
          <p:nvPr/>
        </p:nvSpPr>
        <p:spPr>
          <a:xfrm>
            <a:off x="609600" y="183083"/>
            <a:ext cx="11953461" cy="646331"/>
          </a:xfrm>
          <a:prstGeom prst="rect">
            <a:avLst/>
          </a:prstGeom>
        </p:spPr>
        <p:txBody>
          <a:bodyPr wrap="square">
            <a:spAutoFit/>
          </a:bodyPr>
          <a:lstStyle/>
          <a:p>
            <a:r>
              <a:rPr lang="en-IN" sz="3600" b="1" dirty="0">
                <a:effectLst>
                  <a:outerShdw blurRad="38100" dist="38100" dir="2700000" algn="tl">
                    <a:srgbClr val="000000">
                      <a:alpha val="43137"/>
                    </a:srgbClr>
                  </a:outerShdw>
                </a:effectLst>
              </a:rPr>
              <a:t>CONVERTING </a:t>
            </a:r>
            <a:r>
              <a:rPr lang="en-IN" sz="3600" b="1" i="1" dirty="0">
                <a:effectLst>
                  <a:outerShdw blurRad="38100" dist="38100" dir="2700000" algn="tl">
                    <a:srgbClr val="000000">
                      <a:alpha val="43137"/>
                    </a:srgbClr>
                  </a:outerShdw>
                </a:effectLst>
              </a:rPr>
              <a:t>BINARY</a:t>
            </a:r>
            <a:r>
              <a:rPr lang="en-IN" sz="3600" b="1" dirty="0">
                <a:effectLst>
                  <a:outerShdw blurRad="38100" dist="38100" dir="2700000" algn="tl">
                    <a:srgbClr val="000000">
                      <a:alpha val="43137"/>
                    </a:srgbClr>
                  </a:outerShdw>
                </a:effectLst>
              </a:rPr>
              <a:t>  DATA TO </a:t>
            </a:r>
            <a:r>
              <a:rPr lang="en-IN" sz="3600" b="1" dirty="0">
                <a:solidFill>
                  <a:srgbClr val="FF0000"/>
                </a:solidFill>
                <a:effectLst>
                  <a:outerShdw blurRad="38100" dist="38100" dir="2700000" algn="tl">
                    <a:srgbClr val="000000">
                      <a:alpha val="43137"/>
                    </a:srgbClr>
                  </a:outerShdw>
                </a:effectLst>
              </a:rPr>
              <a:t>R</a:t>
            </a:r>
            <a:r>
              <a:rPr lang="en-IN" sz="3600" b="1" dirty="0">
                <a:solidFill>
                  <a:srgbClr val="00B050"/>
                </a:solidFill>
                <a:effectLst>
                  <a:outerShdw blurRad="38100" dist="38100" dir="2700000" algn="tl">
                    <a:srgbClr val="000000">
                      <a:alpha val="43137"/>
                    </a:srgbClr>
                  </a:outerShdw>
                </a:effectLst>
              </a:rPr>
              <a:t>G</a:t>
            </a:r>
            <a:r>
              <a:rPr lang="en-IN" sz="3600" b="1" dirty="0">
                <a:solidFill>
                  <a:srgbClr val="0070C0"/>
                </a:solidFill>
                <a:effectLst>
                  <a:outerShdw blurRad="38100" dist="38100" dir="2700000" algn="tl">
                    <a:srgbClr val="000000">
                      <a:alpha val="43137"/>
                    </a:srgbClr>
                  </a:outerShdw>
                </a:effectLst>
              </a:rPr>
              <a:t>B </a:t>
            </a:r>
            <a:r>
              <a:rPr lang="en-IN" sz="3600" b="1" dirty="0">
                <a:solidFill>
                  <a:schemeClr val="tx1">
                    <a:lumMod val="95000"/>
                    <a:lumOff val="5000"/>
                  </a:schemeClr>
                </a:solidFill>
                <a:effectLst>
                  <a:outerShdw blurRad="38100" dist="38100" dir="2700000" algn="tl">
                    <a:srgbClr val="000000">
                      <a:alpha val="43137"/>
                    </a:srgbClr>
                  </a:outerShdw>
                </a:effectLst>
              </a:rPr>
              <a:t>IMAGE</a:t>
            </a:r>
            <a:endParaRPr lang="en-IN" sz="3600" b="1" dirty="0">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2B592762-625F-4EA3-943C-46514CB790C9}"/>
              </a:ext>
            </a:extLst>
          </p:cNvPr>
          <p:cNvSpPr/>
          <p:nvPr/>
        </p:nvSpPr>
        <p:spPr>
          <a:xfrm>
            <a:off x="755374" y="1367713"/>
            <a:ext cx="7951304" cy="5016758"/>
          </a:xfrm>
          <a:prstGeom prst="rect">
            <a:avLst/>
          </a:prstGeom>
        </p:spPr>
        <p:txBody>
          <a:bodyPr wrap="square">
            <a:spAutoFit/>
          </a:bodyPr>
          <a:lstStyle/>
          <a:p>
            <a:r>
              <a:rPr lang="en-IN" sz="3200" dirty="0"/>
              <a:t>while((c=</a:t>
            </a:r>
            <a:r>
              <a:rPr lang="en-IN" sz="3200" dirty="0" err="1"/>
              <a:t>fgetc</a:t>
            </a:r>
            <a:r>
              <a:rPr lang="en-IN" sz="3200" dirty="0"/>
              <a:t>(</a:t>
            </a:r>
            <a:r>
              <a:rPr lang="en-IN" sz="3200" dirty="0" err="1"/>
              <a:t>ptr_txt_in</a:t>
            </a:r>
            <a:r>
              <a:rPr lang="en-IN" sz="3200" dirty="0"/>
              <a:t>)) != EOF)</a:t>
            </a:r>
          </a:p>
          <a:p>
            <a:r>
              <a:rPr lang="en-IN" sz="3200" dirty="0"/>
              <a:t>    {</a:t>
            </a:r>
          </a:p>
          <a:p>
            <a:r>
              <a:rPr lang="en-IN" sz="3200" dirty="0"/>
              <a:t>        </a:t>
            </a:r>
            <a:r>
              <a:rPr lang="en-IN" sz="3200" dirty="0" err="1"/>
              <a:t>buf</a:t>
            </a:r>
            <a:r>
              <a:rPr lang="en-IN" sz="3200" dirty="0"/>
              <a:t>[</a:t>
            </a:r>
            <a:r>
              <a:rPr lang="en-IN" sz="3200" dirty="0" err="1"/>
              <a:t>j++</a:t>
            </a:r>
            <a:r>
              <a:rPr lang="en-IN" sz="3200" dirty="0"/>
              <a:t>] = c;</a:t>
            </a:r>
          </a:p>
          <a:p>
            <a:r>
              <a:rPr lang="en-IN" sz="3200" dirty="0"/>
              <a:t>        if(j==8)</a:t>
            </a:r>
          </a:p>
          <a:p>
            <a:r>
              <a:rPr lang="en-IN" sz="3200" dirty="0"/>
              <a:t>        {</a:t>
            </a:r>
          </a:p>
          <a:p>
            <a:r>
              <a:rPr lang="en-IN" sz="3200" dirty="0"/>
              <a:t>            </a:t>
            </a:r>
            <a:r>
              <a:rPr lang="en-IN" sz="3200" dirty="0" err="1"/>
              <a:t>fputc</a:t>
            </a:r>
            <a:r>
              <a:rPr lang="en-IN" sz="3200" dirty="0"/>
              <a:t>(</a:t>
            </a:r>
            <a:r>
              <a:rPr lang="en-IN" sz="3200" dirty="0" err="1"/>
              <a:t>bytefromtext</a:t>
            </a:r>
            <a:r>
              <a:rPr lang="en-IN" sz="3200" dirty="0"/>
              <a:t>(</a:t>
            </a:r>
            <a:r>
              <a:rPr lang="en-IN" sz="3200" dirty="0" err="1"/>
              <a:t>buf</a:t>
            </a:r>
            <a:r>
              <a:rPr lang="en-IN" sz="3200" dirty="0"/>
              <a:t>),</a:t>
            </a:r>
            <a:r>
              <a:rPr lang="en-IN" sz="3200" dirty="0" err="1"/>
              <a:t>ptr_bmp_out</a:t>
            </a:r>
            <a:r>
              <a:rPr lang="en-IN" sz="3200" dirty="0"/>
              <a:t>);</a:t>
            </a:r>
          </a:p>
          <a:p>
            <a:r>
              <a:rPr lang="en-IN" sz="3200" dirty="0"/>
              <a:t>            j=0;</a:t>
            </a:r>
          </a:p>
          <a:p>
            <a:r>
              <a:rPr lang="en-IN" sz="3200" dirty="0"/>
              <a:t>        }</a:t>
            </a:r>
          </a:p>
          <a:p>
            <a:r>
              <a:rPr lang="en-IN" sz="3200" dirty="0"/>
              <a:t>    }</a:t>
            </a:r>
          </a:p>
        </p:txBody>
      </p:sp>
    </p:spTree>
    <p:extLst>
      <p:ext uri="{BB962C8B-B14F-4D97-AF65-F5344CB8AC3E}">
        <p14:creationId xmlns:p14="http://schemas.microsoft.com/office/powerpoint/2010/main" val="195153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EF122D-EFAC-4F73-8681-ABCA75E9E9A4}"/>
              </a:ext>
            </a:extLst>
          </p:cNvPr>
          <p:cNvSpPr txBox="1"/>
          <p:nvPr/>
        </p:nvSpPr>
        <p:spPr>
          <a:xfrm>
            <a:off x="1656522" y="179349"/>
            <a:ext cx="11688418" cy="523220"/>
          </a:xfrm>
          <a:prstGeom prst="rect">
            <a:avLst/>
          </a:prstGeom>
          <a:noFill/>
        </p:spPr>
        <p:txBody>
          <a:bodyPr wrap="square" rtlCol="0">
            <a:spAutoFit/>
          </a:bodyPr>
          <a:lstStyle/>
          <a:p>
            <a:r>
              <a:rPr lang="en-IN" sz="2800" b="1" i="1" dirty="0">
                <a:solidFill>
                  <a:srgbClr val="0000CC"/>
                </a:solidFill>
                <a:effectLst>
                  <a:outerShdw blurRad="38100" dist="38100" dir="2700000" algn="tl">
                    <a:srgbClr val="000000">
                      <a:alpha val="43137"/>
                    </a:srgbClr>
                  </a:outerShdw>
                </a:effectLst>
              </a:rPr>
              <a:t>CONVERTING C</a:t>
            </a:r>
            <a:r>
              <a:rPr lang="en-IN" sz="2800" b="1" i="1" dirty="0">
                <a:solidFill>
                  <a:srgbClr val="FF0000"/>
                </a:solidFill>
                <a:effectLst>
                  <a:outerShdw blurRad="38100" dist="38100" dir="2700000" algn="tl">
                    <a:srgbClr val="000000">
                      <a:alpha val="43137"/>
                    </a:srgbClr>
                  </a:outerShdw>
                </a:effectLst>
              </a:rPr>
              <a:t>O</a:t>
            </a:r>
            <a:r>
              <a:rPr lang="en-IN" sz="2800" b="1" i="1" dirty="0">
                <a:solidFill>
                  <a:srgbClr val="00B050"/>
                </a:solidFill>
                <a:effectLst>
                  <a:outerShdw blurRad="38100" dist="38100" dir="2700000" algn="tl">
                    <a:srgbClr val="000000">
                      <a:alpha val="43137"/>
                    </a:srgbClr>
                  </a:outerShdw>
                </a:effectLst>
              </a:rPr>
              <a:t>L</a:t>
            </a:r>
            <a:r>
              <a:rPr lang="en-IN" sz="2800" b="1" i="1" dirty="0">
                <a:solidFill>
                  <a:srgbClr val="9F1170"/>
                </a:solidFill>
                <a:effectLst>
                  <a:outerShdw blurRad="38100" dist="38100" dir="2700000" algn="tl">
                    <a:srgbClr val="000000">
                      <a:alpha val="43137"/>
                    </a:srgbClr>
                  </a:outerShdw>
                </a:effectLst>
              </a:rPr>
              <a:t>O</a:t>
            </a:r>
            <a:r>
              <a:rPr lang="en-IN" sz="2800" b="1" i="1" dirty="0">
                <a:solidFill>
                  <a:srgbClr val="FFC000"/>
                </a:solidFill>
                <a:effectLst>
                  <a:outerShdw blurRad="38100" dist="38100" dir="2700000" algn="tl">
                    <a:srgbClr val="000000">
                      <a:alpha val="43137"/>
                    </a:srgbClr>
                  </a:outerShdw>
                </a:effectLst>
              </a:rPr>
              <a:t>R</a:t>
            </a:r>
            <a:r>
              <a:rPr lang="en-IN" sz="2800" b="1" i="1" dirty="0">
                <a:solidFill>
                  <a:srgbClr val="0000CC"/>
                </a:solidFill>
                <a:effectLst>
                  <a:outerShdw blurRad="38100" dist="38100" dir="2700000" algn="tl">
                    <a:srgbClr val="000000">
                      <a:alpha val="43137"/>
                    </a:srgbClr>
                  </a:outerShdw>
                </a:effectLst>
              </a:rPr>
              <a:t> IMAGE TO </a:t>
            </a:r>
            <a:r>
              <a:rPr lang="en-IN" sz="2800" b="1" i="1" dirty="0">
                <a:solidFill>
                  <a:schemeClr val="accent2">
                    <a:lumMod val="50000"/>
                  </a:schemeClr>
                </a:solidFill>
                <a:effectLst>
                  <a:outerShdw blurRad="38100" dist="38100" dir="2700000" algn="tl">
                    <a:srgbClr val="000000">
                      <a:alpha val="43137"/>
                    </a:srgbClr>
                  </a:outerShdw>
                </a:effectLst>
              </a:rPr>
              <a:t>SEPIA</a:t>
            </a:r>
            <a:r>
              <a:rPr lang="en-IN" sz="2800" b="1" i="1" dirty="0">
                <a:solidFill>
                  <a:srgbClr val="0000CC"/>
                </a:solidFill>
                <a:effectLst>
                  <a:outerShdw blurRad="38100" dist="38100" dir="2700000" algn="tl">
                    <a:srgbClr val="000000">
                      <a:alpha val="43137"/>
                    </a:srgbClr>
                  </a:outerShdw>
                </a:effectLst>
              </a:rPr>
              <a:t> </a:t>
            </a:r>
            <a:r>
              <a:rPr lang="en-IN" sz="2800" b="1" i="1" dirty="0">
                <a:solidFill>
                  <a:schemeClr val="accent2">
                    <a:lumMod val="50000"/>
                  </a:schemeClr>
                </a:solidFill>
                <a:effectLst>
                  <a:outerShdw blurRad="38100" dist="38100" dir="2700000" algn="tl">
                    <a:srgbClr val="000000">
                      <a:alpha val="43137"/>
                    </a:srgbClr>
                  </a:outerShdw>
                </a:effectLst>
              </a:rPr>
              <a:t>FILTER</a:t>
            </a:r>
            <a:endParaRPr lang="en-IN" sz="2800" b="1" i="1" dirty="0">
              <a:solidFill>
                <a:srgbClr val="0000CC"/>
              </a:solidFill>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23606F56-9ECF-4F76-BCA5-35ED56C89DAE}"/>
              </a:ext>
            </a:extLst>
          </p:cNvPr>
          <p:cNvSpPr/>
          <p:nvPr/>
        </p:nvSpPr>
        <p:spPr>
          <a:xfrm>
            <a:off x="0" y="828020"/>
            <a:ext cx="12059478" cy="923330"/>
          </a:xfrm>
          <a:prstGeom prst="rect">
            <a:avLst/>
          </a:prstGeom>
        </p:spPr>
        <p:txBody>
          <a:bodyPr wrap="square">
            <a:spAutoFit/>
          </a:bodyPr>
          <a:lstStyle/>
          <a:p>
            <a:r>
              <a:rPr lang="en-US" b="1" dirty="0">
                <a:solidFill>
                  <a:srgbClr val="222222"/>
                </a:solidFill>
                <a:latin typeface="arial" panose="020B0604020202020204" pitchFamily="34" charset="0"/>
              </a:rPr>
              <a:t>Sepia filter is one of the most popular tools for editing images. The word “sepia” refers to the name of the rich brown pigment that was widely used by photographers back in the early days of photography. Sepia effect gives your images a warm brownish tone. Sepia filter improves the general look and feel of your image</a:t>
            </a:r>
            <a:endParaRPr lang="en-IN" b="1" dirty="0"/>
          </a:p>
        </p:txBody>
      </p:sp>
      <p:pic>
        <p:nvPicPr>
          <p:cNvPr id="1026" name="Picture 2">
            <a:extLst>
              <a:ext uri="{FF2B5EF4-FFF2-40B4-BE49-F238E27FC236}">
                <a16:creationId xmlns:a16="http://schemas.microsoft.com/office/drawing/2014/main" id="{E1FE0538-BF91-4383-B9F0-DEBA97D9F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826" y="1825487"/>
            <a:ext cx="4876800" cy="47277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C35B504-11B6-4EFE-B2B6-4CE297B3C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81" y="1825487"/>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AA54D39D-7ED6-4754-90D5-BCCFACC3093C}"/>
              </a:ext>
            </a:extLst>
          </p:cNvPr>
          <p:cNvSpPr/>
          <p:nvPr/>
        </p:nvSpPr>
        <p:spPr>
          <a:xfrm>
            <a:off x="5711688" y="3997187"/>
            <a:ext cx="742121"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5819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FD594-9D6E-4880-B330-29166E86C9D4}"/>
              </a:ext>
            </a:extLst>
          </p:cNvPr>
          <p:cNvSpPr/>
          <p:nvPr/>
        </p:nvSpPr>
        <p:spPr>
          <a:xfrm>
            <a:off x="967409" y="222839"/>
            <a:ext cx="11595651" cy="584775"/>
          </a:xfrm>
          <a:prstGeom prst="rect">
            <a:avLst/>
          </a:prstGeom>
        </p:spPr>
        <p:txBody>
          <a:bodyPr wrap="square">
            <a:spAutoFit/>
          </a:bodyPr>
          <a:lstStyle/>
          <a:p>
            <a:r>
              <a:rPr lang="en-IN" sz="3200" b="1" i="1" dirty="0">
                <a:solidFill>
                  <a:srgbClr val="0000CC"/>
                </a:solidFill>
                <a:effectLst>
                  <a:outerShdw blurRad="38100" dist="38100" dir="2700000" algn="tl">
                    <a:srgbClr val="000000">
                      <a:alpha val="43137"/>
                    </a:srgbClr>
                  </a:outerShdw>
                </a:effectLst>
              </a:rPr>
              <a:t>CONVERTING C</a:t>
            </a:r>
            <a:r>
              <a:rPr lang="en-IN" sz="3200" b="1" i="1" dirty="0">
                <a:solidFill>
                  <a:srgbClr val="FF0000"/>
                </a:solidFill>
                <a:effectLst>
                  <a:outerShdw blurRad="38100" dist="38100" dir="2700000" algn="tl">
                    <a:srgbClr val="000000">
                      <a:alpha val="43137"/>
                    </a:srgbClr>
                  </a:outerShdw>
                </a:effectLst>
              </a:rPr>
              <a:t>O</a:t>
            </a:r>
            <a:r>
              <a:rPr lang="en-IN" sz="3200" b="1" i="1" dirty="0">
                <a:solidFill>
                  <a:srgbClr val="00B050"/>
                </a:solidFill>
                <a:effectLst>
                  <a:outerShdw blurRad="38100" dist="38100" dir="2700000" algn="tl">
                    <a:srgbClr val="000000">
                      <a:alpha val="43137"/>
                    </a:srgbClr>
                  </a:outerShdw>
                </a:effectLst>
              </a:rPr>
              <a:t>L</a:t>
            </a:r>
            <a:r>
              <a:rPr lang="en-IN" sz="3200" b="1" i="1" dirty="0">
                <a:solidFill>
                  <a:srgbClr val="9F1170"/>
                </a:solidFill>
                <a:effectLst>
                  <a:outerShdw blurRad="38100" dist="38100" dir="2700000" algn="tl">
                    <a:srgbClr val="000000">
                      <a:alpha val="43137"/>
                    </a:srgbClr>
                  </a:outerShdw>
                </a:effectLst>
              </a:rPr>
              <a:t>O</a:t>
            </a:r>
            <a:r>
              <a:rPr lang="en-IN" sz="3200" b="1" i="1" dirty="0">
                <a:solidFill>
                  <a:srgbClr val="FFC000"/>
                </a:solidFill>
                <a:effectLst>
                  <a:outerShdw blurRad="38100" dist="38100" dir="2700000" algn="tl">
                    <a:srgbClr val="000000">
                      <a:alpha val="43137"/>
                    </a:srgbClr>
                  </a:outerShdw>
                </a:effectLst>
              </a:rPr>
              <a:t>R</a:t>
            </a:r>
            <a:r>
              <a:rPr lang="en-IN" sz="3200" b="1" i="1" dirty="0">
                <a:solidFill>
                  <a:srgbClr val="0000CC"/>
                </a:solidFill>
                <a:effectLst>
                  <a:outerShdw blurRad="38100" dist="38100" dir="2700000" algn="tl">
                    <a:srgbClr val="000000">
                      <a:alpha val="43137"/>
                    </a:srgbClr>
                  </a:outerShdw>
                </a:effectLst>
              </a:rPr>
              <a:t> IMAGE TO </a:t>
            </a:r>
            <a:r>
              <a:rPr lang="en-IN" sz="3200" b="1" i="1" dirty="0">
                <a:solidFill>
                  <a:schemeClr val="accent2">
                    <a:lumMod val="50000"/>
                  </a:schemeClr>
                </a:solidFill>
                <a:effectLst>
                  <a:outerShdw blurRad="38100" dist="38100" dir="2700000" algn="tl">
                    <a:srgbClr val="000000">
                      <a:alpha val="43137"/>
                    </a:srgbClr>
                  </a:outerShdw>
                </a:effectLst>
              </a:rPr>
              <a:t>SEPIA</a:t>
            </a:r>
            <a:r>
              <a:rPr lang="en-IN" sz="3200" b="1" i="1" dirty="0">
                <a:solidFill>
                  <a:srgbClr val="0000CC"/>
                </a:solidFill>
                <a:effectLst>
                  <a:outerShdw blurRad="38100" dist="38100" dir="2700000" algn="tl">
                    <a:srgbClr val="000000">
                      <a:alpha val="43137"/>
                    </a:srgbClr>
                  </a:outerShdw>
                </a:effectLst>
              </a:rPr>
              <a:t> </a:t>
            </a:r>
            <a:r>
              <a:rPr lang="en-IN" sz="3200" b="1" i="1" dirty="0">
                <a:solidFill>
                  <a:schemeClr val="accent2">
                    <a:lumMod val="50000"/>
                  </a:schemeClr>
                </a:solidFill>
                <a:effectLst>
                  <a:outerShdw blurRad="38100" dist="38100" dir="2700000" algn="tl">
                    <a:srgbClr val="000000">
                      <a:alpha val="43137"/>
                    </a:srgbClr>
                  </a:outerShdw>
                </a:effectLst>
              </a:rPr>
              <a:t>FILTER</a:t>
            </a:r>
            <a:endParaRPr lang="en-IN" sz="3200" b="1" i="1" dirty="0">
              <a:solidFill>
                <a:srgbClr val="0000CC"/>
              </a:solidFill>
              <a:effectLst>
                <a:outerShdw blurRad="38100" dist="38100" dir="2700000" algn="tl">
                  <a:srgbClr val="000000">
                    <a:alpha val="43137"/>
                  </a:srgbClr>
                </a:outerShdw>
              </a:effectLst>
            </a:endParaRPr>
          </a:p>
        </p:txBody>
      </p:sp>
      <p:sp>
        <p:nvSpPr>
          <p:cNvPr id="4" name="Rectangle 1">
            <a:extLst>
              <a:ext uri="{FF2B5EF4-FFF2-40B4-BE49-F238E27FC236}">
                <a16:creationId xmlns:a16="http://schemas.microsoft.com/office/drawing/2014/main" id="{8265A9ED-6A38-434A-A7E4-B32EC51F9FF6}"/>
              </a:ext>
            </a:extLst>
          </p:cNvPr>
          <p:cNvSpPr>
            <a:spLocks noChangeArrowheads="1"/>
          </p:cNvSpPr>
          <p:nvPr/>
        </p:nvSpPr>
        <p:spPr bwMode="auto">
          <a:xfrm>
            <a:off x="5110162" y="1767573"/>
            <a:ext cx="483626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CA640AA7-6174-4A26-A0DB-82FEB46D4740}"/>
              </a:ext>
            </a:extLst>
          </p:cNvPr>
          <p:cNvGraphicFramePr>
            <a:graphicFrameLocks noGrp="1"/>
          </p:cNvGraphicFramePr>
          <p:nvPr>
            <p:extLst>
              <p:ext uri="{D42A27DB-BD31-4B8C-83A1-F6EECF244321}">
                <p14:modId xmlns:p14="http://schemas.microsoft.com/office/powerpoint/2010/main" val="799826645"/>
              </p:ext>
            </p:extLst>
          </p:nvPr>
        </p:nvGraphicFramePr>
        <p:xfrm>
          <a:off x="177422" y="2200702"/>
          <a:ext cx="11300346" cy="2695511"/>
        </p:xfrm>
        <a:graphic>
          <a:graphicData uri="http://schemas.openxmlformats.org/drawingml/2006/table">
            <a:tbl>
              <a:tblPr/>
              <a:tblGrid>
                <a:gridCol w="11300346">
                  <a:extLst>
                    <a:ext uri="{9D8B030D-6E8A-4147-A177-3AD203B41FA5}">
                      <a16:colId xmlns:a16="http://schemas.microsoft.com/office/drawing/2014/main" val="4114742370"/>
                    </a:ext>
                  </a:extLst>
                </a:gridCol>
              </a:tblGrid>
              <a:tr h="888599">
                <a:tc>
                  <a:txBody>
                    <a:bodyPr/>
                    <a:lstStyle/>
                    <a:p>
                      <a:pPr fontAlgn="t"/>
                      <a:r>
                        <a:rPr lang="en-IN" sz="2800" dirty="0">
                          <a:solidFill>
                            <a:srgbClr val="24292E"/>
                          </a:solidFill>
                          <a:effectLst/>
                          <a:latin typeface="SFMono-Regular"/>
                        </a:rPr>
                        <a:t>r = (buffer[</a:t>
                      </a:r>
                      <a:r>
                        <a:rPr lang="en-IN" sz="2800" dirty="0" err="1">
                          <a:solidFill>
                            <a:srgbClr val="24292E"/>
                          </a:solidFill>
                          <a:effectLst/>
                          <a:latin typeface="SFMono-Regular"/>
                        </a:rPr>
                        <a:t>i</a:t>
                      </a:r>
                      <a:r>
                        <a:rPr lang="en-IN" sz="2800" dirty="0">
                          <a:solidFill>
                            <a:srgbClr val="24292E"/>
                          </a:solidFill>
                          <a:effectLst/>
                          <a:latin typeface="SFMono-Regular"/>
                        </a:rPr>
                        <a:t>][</a:t>
                      </a:r>
                      <a:r>
                        <a:rPr lang="en-IN" sz="2800" dirty="0">
                          <a:solidFill>
                            <a:srgbClr val="005CC5"/>
                          </a:solidFill>
                          <a:effectLst/>
                          <a:latin typeface="SFMono-Regular"/>
                        </a:rPr>
                        <a:t>0</a:t>
                      </a:r>
                      <a:r>
                        <a:rPr lang="en-IN" sz="2800" dirty="0">
                          <a:solidFill>
                            <a:srgbClr val="24292E"/>
                          </a:solidFill>
                          <a:effectLst/>
                          <a:latin typeface="SFMono-Regular"/>
                        </a:rPr>
                        <a:t>]*</a:t>
                      </a:r>
                      <a:r>
                        <a:rPr lang="en-IN" sz="2800" dirty="0">
                          <a:solidFill>
                            <a:srgbClr val="005CC5"/>
                          </a:solidFill>
                          <a:effectLst/>
                          <a:latin typeface="SFMono-Regular"/>
                        </a:rPr>
                        <a:t>0.393</a:t>
                      </a:r>
                      <a:r>
                        <a:rPr lang="en-IN" sz="2800" dirty="0">
                          <a:solidFill>
                            <a:srgbClr val="24292E"/>
                          </a:solidFill>
                          <a:effectLst/>
                          <a:latin typeface="SFMono-Regular"/>
                        </a:rPr>
                        <a:t>) + (buffer[</a:t>
                      </a:r>
                      <a:r>
                        <a:rPr lang="en-IN" sz="2800" dirty="0" err="1">
                          <a:solidFill>
                            <a:srgbClr val="24292E"/>
                          </a:solidFill>
                          <a:effectLst/>
                          <a:latin typeface="SFMono-Regular"/>
                        </a:rPr>
                        <a:t>i</a:t>
                      </a:r>
                      <a:r>
                        <a:rPr lang="en-IN" sz="2800" dirty="0">
                          <a:solidFill>
                            <a:srgbClr val="24292E"/>
                          </a:solidFill>
                          <a:effectLst/>
                          <a:latin typeface="SFMono-Regular"/>
                        </a:rPr>
                        <a:t>][</a:t>
                      </a:r>
                      <a:r>
                        <a:rPr lang="en-IN" sz="2800" dirty="0">
                          <a:solidFill>
                            <a:srgbClr val="005CC5"/>
                          </a:solidFill>
                          <a:effectLst/>
                          <a:latin typeface="SFMono-Regular"/>
                        </a:rPr>
                        <a:t>1</a:t>
                      </a:r>
                      <a:r>
                        <a:rPr lang="en-IN" sz="2800" dirty="0">
                          <a:solidFill>
                            <a:srgbClr val="24292E"/>
                          </a:solidFill>
                          <a:effectLst/>
                          <a:latin typeface="SFMono-Regular"/>
                        </a:rPr>
                        <a:t>]*</a:t>
                      </a:r>
                      <a:r>
                        <a:rPr lang="en-IN" sz="2800" dirty="0">
                          <a:solidFill>
                            <a:srgbClr val="005CC5"/>
                          </a:solidFill>
                          <a:effectLst/>
                          <a:latin typeface="SFMono-Regular"/>
                        </a:rPr>
                        <a:t>0.769</a:t>
                      </a:r>
                      <a:r>
                        <a:rPr lang="en-IN" sz="2800" dirty="0">
                          <a:solidFill>
                            <a:srgbClr val="24292E"/>
                          </a:solidFill>
                          <a:effectLst/>
                          <a:latin typeface="SFMono-Regular"/>
                        </a:rPr>
                        <a:t>) + (buffer[</a:t>
                      </a:r>
                      <a:r>
                        <a:rPr lang="en-IN" sz="2800" dirty="0" err="1">
                          <a:solidFill>
                            <a:srgbClr val="24292E"/>
                          </a:solidFill>
                          <a:effectLst/>
                          <a:latin typeface="SFMono-Regular"/>
                        </a:rPr>
                        <a:t>i</a:t>
                      </a:r>
                      <a:r>
                        <a:rPr lang="en-IN" sz="2800" dirty="0">
                          <a:solidFill>
                            <a:srgbClr val="24292E"/>
                          </a:solidFill>
                          <a:effectLst/>
                          <a:latin typeface="SFMono-Regular"/>
                        </a:rPr>
                        <a:t>][</a:t>
                      </a:r>
                      <a:r>
                        <a:rPr lang="en-IN" sz="2800" dirty="0">
                          <a:solidFill>
                            <a:srgbClr val="005CC5"/>
                          </a:solidFill>
                          <a:effectLst/>
                          <a:latin typeface="SFMono-Regular"/>
                        </a:rPr>
                        <a:t>2</a:t>
                      </a:r>
                      <a:r>
                        <a:rPr lang="en-IN" sz="2800" dirty="0">
                          <a:solidFill>
                            <a:srgbClr val="24292E"/>
                          </a:solidFill>
                          <a:effectLst/>
                          <a:latin typeface="SFMono-Regular"/>
                        </a:rPr>
                        <a:t>]*</a:t>
                      </a:r>
                      <a:r>
                        <a:rPr lang="en-IN" sz="2800" dirty="0">
                          <a:solidFill>
                            <a:srgbClr val="005CC5"/>
                          </a:solidFill>
                          <a:effectLst/>
                          <a:latin typeface="SFMono-Regular"/>
                        </a:rPr>
                        <a:t>0.189</a:t>
                      </a:r>
                      <a:r>
                        <a:rPr lang="en-IN" sz="2800" dirty="0">
                          <a:solidFill>
                            <a:srgbClr val="24292E"/>
                          </a:solidFill>
                          <a:effectLst/>
                          <a:latin typeface="SFMono-Regular"/>
                        </a:rPr>
                        <a:t>);</a:t>
                      </a:r>
                    </a:p>
                  </a:txBody>
                  <a:tcPr marL="52100" marR="52100" marT="25008" marB="25008">
                    <a:lnL>
                      <a:noFill/>
                    </a:lnL>
                    <a:lnR>
                      <a:noFill/>
                    </a:lnR>
                    <a:lnB>
                      <a:noFill/>
                    </a:lnB>
                    <a:solidFill>
                      <a:srgbClr val="FFFFFF"/>
                    </a:solidFill>
                  </a:tcPr>
                </a:tc>
                <a:extLst>
                  <a:ext uri="{0D108BD9-81ED-4DB2-BD59-A6C34878D82A}">
                    <a16:rowId xmlns:a16="http://schemas.microsoft.com/office/drawing/2014/main" val="181972572"/>
                  </a:ext>
                </a:extLst>
              </a:tr>
              <a:tr h="783998">
                <a:tc>
                  <a:txBody>
                    <a:bodyPr/>
                    <a:lstStyle/>
                    <a:p>
                      <a:pPr fontAlgn="t"/>
                      <a:r>
                        <a:rPr lang="en-IN" sz="2800" dirty="0">
                          <a:solidFill>
                            <a:srgbClr val="24292E"/>
                          </a:solidFill>
                          <a:effectLst/>
                          <a:latin typeface="SFMono-Regular"/>
                        </a:rPr>
                        <a:t>g = (buffer[</a:t>
                      </a:r>
                      <a:r>
                        <a:rPr lang="en-IN" sz="2800" dirty="0" err="1">
                          <a:solidFill>
                            <a:srgbClr val="24292E"/>
                          </a:solidFill>
                          <a:effectLst/>
                          <a:latin typeface="SFMono-Regular"/>
                        </a:rPr>
                        <a:t>i</a:t>
                      </a:r>
                      <a:r>
                        <a:rPr lang="en-IN" sz="2800" dirty="0">
                          <a:solidFill>
                            <a:srgbClr val="24292E"/>
                          </a:solidFill>
                          <a:effectLst/>
                          <a:latin typeface="SFMono-Regular"/>
                        </a:rPr>
                        <a:t>][</a:t>
                      </a:r>
                      <a:r>
                        <a:rPr lang="en-IN" sz="2800" dirty="0">
                          <a:solidFill>
                            <a:srgbClr val="005CC5"/>
                          </a:solidFill>
                          <a:effectLst/>
                          <a:latin typeface="SFMono-Regular"/>
                        </a:rPr>
                        <a:t>0</a:t>
                      </a:r>
                      <a:r>
                        <a:rPr lang="en-IN" sz="2800" dirty="0">
                          <a:solidFill>
                            <a:srgbClr val="24292E"/>
                          </a:solidFill>
                          <a:effectLst/>
                          <a:latin typeface="SFMono-Regular"/>
                        </a:rPr>
                        <a:t>]*</a:t>
                      </a:r>
                      <a:r>
                        <a:rPr lang="en-IN" sz="2800" dirty="0">
                          <a:solidFill>
                            <a:srgbClr val="005CC5"/>
                          </a:solidFill>
                          <a:effectLst/>
                          <a:latin typeface="SFMono-Regular"/>
                        </a:rPr>
                        <a:t>0.349</a:t>
                      </a:r>
                      <a:r>
                        <a:rPr lang="en-IN" sz="2800" dirty="0">
                          <a:solidFill>
                            <a:srgbClr val="24292E"/>
                          </a:solidFill>
                          <a:effectLst/>
                          <a:latin typeface="SFMono-Regular"/>
                        </a:rPr>
                        <a:t>) + (buffer[</a:t>
                      </a:r>
                      <a:r>
                        <a:rPr lang="en-IN" sz="2800" dirty="0" err="1">
                          <a:solidFill>
                            <a:srgbClr val="24292E"/>
                          </a:solidFill>
                          <a:effectLst/>
                          <a:latin typeface="SFMono-Regular"/>
                        </a:rPr>
                        <a:t>i</a:t>
                      </a:r>
                      <a:r>
                        <a:rPr lang="en-IN" sz="2800" dirty="0">
                          <a:solidFill>
                            <a:srgbClr val="24292E"/>
                          </a:solidFill>
                          <a:effectLst/>
                          <a:latin typeface="SFMono-Regular"/>
                        </a:rPr>
                        <a:t>][</a:t>
                      </a:r>
                      <a:r>
                        <a:rPr lang="en-IN" sz="2800" dirty="0">
                          <a:solidFill>
                            <a:srgbClr val="005CC5"/>
                          </a:solidFill>
                          <a:effectLst/>
                          <a:latin typeface="SFMono-Regular"/>
                        </a:rPr>
                        <a:t>1</a:t>
                      </a:r>
                      <a:r>
                        <a:rPr lang="en-IN" sz="2800" dirty="0">
                          <a:solidFill>
                            <a:srgbClr val="24292E"/>
                          </a:solidFill>
                          <a:effectLst/>
                          <a:latin typeface="SFMono-Regular"/>
                        </a:rPr>
                        <a:t>]*</a:t>
                      </a:r>
                      <a:r>
                        <a:rPr lang="en-IN" sz="2800" dirty="0">
                          <a:solidFill>
                            <a:srgbClr val="005CC5"/>
                          </a:solidFill>
                          <a:effectLst/>
                          <a:latin typeface="SFMono-Regular"/>
                        </a:rPr>
                        <a:t>0.686</a:t>
                      </a:r>
                      <a:r>
                        <a:rPr lang="en-IN" sz="2800" dirty="0">
                          <a:solidFill>
                            <a:srgbClr val="24292E"/>
                          </a:solidFill>
                          <a:effectLst/>
                          <a:latin typeface="SFMono-Regular"/>
                        </a:rPr>
                        <a:t>) + (buffer[</a:t>
                      </a:r>
                      <a:r>
                        <a:rPr lang="en-IN" sz="2800" dirty="0" err="1">
                          <a:solidFill>
                            <a:srgbClr val="24292E"/>
                          </a:solidFill>
                          <a:effectLst/>
                          <a:latin typeface="SFMono-Regular"/>
                        </a:rPr>
                        <a:t>i</a:t>
                      </a:r>
                      <a:r>
                        <a:rPr lang="en-IN" sz="2800" dirty="0">
                          <a:solidFill>
                            <a:srgbClr val="24292E"/>
                          </a:solidFill>
                          <a:effectLst/>
                          <a:latin typeface="SFMono-Regular"/>
                        </a:rPr>
                        <a:t>][</a:t>
                      </a:r>
                      <a:r>
                        <a:rPr lang="en-IN" sz="2800" dirty="0">
                          <a:solidFill>
                            <a:srgbClr val="005CC5"/>
                          </a:solidFill>
                          <a:effectLst/>
                          <a:latin typeface="SFMono-Regular"/>
                        </a:rPr>
                        <a:t>2</a:t>
                      </a:r>
                      <a:r>
                        <a:rPr lang="en-IN" sz="2800" dirty="0">
                          <a:solidFill>
                            <a:srgbClr val="24292E"/>
                          </a:solidFill>
                          <a:effectLst/>
                          <a:latin typeface="SFMono-Regular"/>
                        </a:rPr>
                        <a:t>]*</a:t>
                      </a:r>
                      <a:r>
                        <a:rPr lang="en-IN" sz="2800" dirty="0">
                          <a:solidFill>
                            <a:srgbClr val="005CC5"/>
                          </a:solidFill>
                          <a:effectLst/>
                          <a:latin typeface="SFMono-Regular"/>
                        </a:rPr>
                        <a:t>0.168</a:t>
                      </a:r>
                      <a:r>
                        <a:rPr lang="en-IN" sz="2800" dirty="0">
                          <a:solidFill>
                            <a:srgbClr val="24292E"/>
                          </a:solidFill>
                          <a:effectLst/>
                          <a:latin typeface="SFMono-Regular"/>
                        </a:rPr>
                        <a:t>);</a:t>
                      </a:r>
                    </a:p>
                    <a:p>
                      <a:pPr fontAlgn="t"/>
                      <a:endParaRPr lang="en-IN" sz="2800" dirty="0">
                        <a:solidFill>
                          <a:srgbClr val="24292E"/>
                        </a:solidFill>
                        <a:effectLst/>
                        <a:latin typeface="SFMono-Regular"/>
                      </a:endParaRPr>
                    </a:p>
                  </a:txBody>
                  <a:tcPr marL="52100" marR="52100" marT="25008" marB="25008">
                    <a:lnL>
                      <a:noFill/>
                    </a:lnL>
                    <a:lnR>
                      <a:noFill/>
                    </a:lnR>
                    <a:lnT>
                      <a:noFill/>
                    </a:lnT>
                    <a:lnB>
                      <a:noFill/>
                    </a:lnB>
                    <a:solidFill>
                      <a:srgbClr val="FFFFFF"/>
                    </a:solidFill>
                  </a:tcPr>
                </a:tc>
                <a:extLst>
                  <a:ext uri="{0D108BD9-81ED-4DB2-BD59-A6C34878D82A}">
                    <a16:rowId xmlns:a16="http://schemas.microsoft.com/office/drawing/2014/main" val="2721541978"/>
                  </a:ext>
                </a:extLst>
              </a:tr>
              <a:tr h="783998">
                <a:tc>
                  <a:txBody>
                    <a:bodyPr/>
                    <a:lstStyle/>
                    <a:p>
                      <a:pPr fontAlgn="t"/>
                      <a:r>
                        <a:rPr lang="en-IN" sz="2800" dirty="0">
                          <a:solidFill>
                            <a:srgbClr val="24292E"/>
                          </a:solidFill>
                          <a:effectLst/>
                          <a:latin typeface="SFMono-Regular"/>
                        </a:rPr>
                        <a:t>b = (buffer[</a:t>
                      </a:r>
                      <a:r>
                        <a:rPr lang="en-IN" sz="2800" dirty="0" err="1">
                          <a:solidFill>
                            <a:srgbClr val="24292E"/>
                          </a:solidFill>
                          <a:effectLst/>
                          <a:latin typeface="SFMono-Regular"/>
                        </a:rPr>
                        <a:t>i</a:t>
                      </a:r>
                      <a:r>
                        <a:rPr lang="en-IN" sz="2800" dirty="0">
                          <a:solidFill>
                            <a:srgbClr val="24292E"/>
                          </a:solidFill>
                          <a:effectLst/>
                          <a:latin typeface="SFMono-Regular"/>
                        </a:rPr>
                        <a:t>][</a:t>
                      </a:r>
                      <a:r>
                        <a:rPr lang="en-IN" sz="2800" dirty="0">
                          <a:solidFill>
                            <a:srgbClr val="005CC5"/>
                          </a:solidFill>
                          <a:effectLst/>
                          <a:latin typeface="SFMono-Regular"/>
                        </a:rPr>
                        <a:t>0</a:t>
                      </a:r>
                      <a:r>
                        <a:rPr lang="en-IN" sz="2800" dirty="0">
                          <a:solidFill>
                            <a:srgbClr val="24292E"/>
                          </a:solidFill>
                          <a:effectLst/>
                          <a:latin typeface="SFMono-Regular"/>
                        </a:rPr>
                        <a:t>]*</a:t>
                      </a:r>
                      <a:r>
                        <a:rPr lang="en-IN" sz="2800" dirty="0">
                          <a:solidFill>
                            <a:srgbClr val="005CC5"/>
                          </a:solidFill>
                          <a:effectLst/>
                          <a:latin typeface="SFMono-Regular"/>
                        </a:rPr>
                        <a:t>0.272</a:t>
                      </a:r>
                      <a:r>
                        <a:rPr lang="en-IN" sz="2800" dirty="0">
                          <a:solidFill>
                            <a:srgbClr val="24292E"/>
                          </a:solidFill>
                          <a:effectLst/>
                          <a:latin typeface="SFMono-Regular"/>
                        </a:rPr>
                        <a:t>) + (buffer[</a:t>
                      </a:r>
                      <a:r>
                        <a:rPr lang="en-IN" sz="2800" dirty="0" err="1">
                          <a:solidFill>
                            <a:srgbClr val="24292E"/>
                          </a:solidFill>
                          <a:effectLst/>
                          <a:latin typeface="SFMono-Regular"/>
                        </a:rPr>
                        <a:t>i</a:t>
                      </a:r>
                      <a:r>
                        <a:rPr lang="en-IN" sz="2800" dirty="0">
                          <a:solidFill>
                            <a:srgbClr val="24292E"/>
                          </a:solidFill>
                          <a:effectLst/>
                          <a:latin typeface="SFMono-Regular"/>
                        </a:rPr>
                        <a:t>][</a:t>
                      </a:r>
                      <a:r>
                        <a:rPr lang="en-IN" sz="2800" dirty="0">
                          <a:solidFill>
                            <a:srgbClr val="005CC5"/>
                          </a:solidFill>
                          <a:effectLst/>
                          <a:latin typeface="SFMono-Regular"/>
                        </a:rPr>
                        <a:t>1</a:t>
                      </a:r>
                      <a:r>
                        <a:rPr lang="en-IN" sz="2800" dirty="0">
                          <a:solidFill>
                            <a:srgbClr val="24292E"/>
                          </a:solidFill>
                          <a:effectLst/>
                          <a:latin typeface="SFMono-Regular"/>
                        </a:rPr>
                        <a:t>]*</a:t>
                      </a:r>
                      <a:r>
                        <a:rPr lang="en-IN" sz="2800" dirty="0">
                          <a:solidFill>
                            <a:srgbClr val="005CC5"/>
                          </a:solidFill>
                          <a:effectLst/>
                          <a:latin typeface="SFMono-Regular"/>
                        </a:rPr>
                        <a:t>0.534</a:t>
                      </a:r>
                      <a:r>
                        <a:rPr lang="en-IN" sz="2800" dirty="0">
                          <a:solidFill>
                            <a:srgbClr val="24292E"/>
                          </a:solidFill>
                          <a:effectLst/>
                          <a:latin typeface="SFMono-Regular"/>
                        </a:rPr>
                        <a:t>) + (buffer[</a:t>
                      </a:r>
                      <a:r>
                        <a:rPr lang="en-IN" sz="2800" dirty="0" err="1">
                          <a:solidFill>
                            <a:srgbClr val="24292E"/>
                          </a:solidFill>
                          <a:effectLst/>
                          <a:latin typeface="SFMono-Regular"/>
                        </a:rPr>
                        <a:t>i</a:t>
                      </a:r>
                      <a:r>
                        <a:rPr lang="en-IN" sz="2800" dirty="0">
                          <a:solidFill>
                            <a:srgbClr val="24292E"/>
                          </a:solidFill>
                          <a:effectLst/>
                          <a:latin typeface="SFMono-Regular"/>
                        </a:rPr>
                        <a:t>][</a:t>
                      </a:r>
                      <a:r>
                        <a:rPr lang="en-IN" sz="2800" dirty="0">
                          <a:solidFill>
                            <a:srgbClr val="005CC5"/>
                          </a:solidFill>
                          <a:effectLst/>
                          <a:latin typeface="SFMono-Regular"/>
                        </a:rPr>
                        <a:t>2</a:t>
                      </a:r>
                      <a:r>
                        <a:rPr lang="en-IN" sz="2800" dirty="0">
                          <a:solidFill>
                            <a:srgbClr val="24292E"/>
                          </a:solidFill>
                          <a:effectLst/>
                          <a:latin typeface="SFMono-Regular"/>
                        </a:rPr>
                        <a:t>]*</a:t>
                      </a:r>
                      <a:r>
                        <a:rPr lang="en-IN" sz="2800" dirty="0">
                          <a:solidFill>
                            <a:srgbClr val="005CC5"/>
                          </a:solidFill>
                          <a:effectLst/>
                          <a:latin typeface="SFMono-Regular"/>
                        </a:rPr>
                        <a:t>0.131</a:t>
                      </a:r>
                      <a:r>
                        <a:rPr lang="en-IN" sz="2800" dirty="0">
                          <a:solidFill>
                            <a:srgbClr val="24292E"/>
                          </a:solidFill>
                          <a:effectLst/>
                          <a:latin typeface="SFMono-Regular"/>
                        </a:rPr>
                        <a:t>);</a:t>
                      </a:r>
                    </a:p>
                    <a:p>
                      <a:pPr fontAlgn="t"/>
                      <a:endParaRPr lang="en-IN" sz="2800" dirty="0">
                        <a:solidFill>
                          <a:srgbClr val="24292E"/>
                        </a:solidFill>
                        <a:effectLst/>
                        <a:latin typeface="SFMono-Regular"/>
                      </a:endParaRPr>
                    </a:p>
                  </a:txBody>
                  <a:tcPr marL="52100" marR="52100" marT="25008" marB="25008">
                    <a:lnL>
                      <a:noFill/>
                    </a:lnL>
                    <a:lnR>
                      <a:noFill/>
                    </a:lnR>
                    <a:lnT>
                      <a:noFill/>
                    </a:lnT>
                    <a:lnB>
                      <a:noFill/>
                    </a:lnB>
                    <a:solidFill>
                      <a:srgbClr val="FFFFFF"/>
                    </a:solidFill>
                  </a:tcPr>
                </a:tc>
                <a:extLst>
                  <a:ext uri="{0D108BD9-81ED-4DB2-BD59-A6C34878D82A}">
                    <a16:rowId xmlns:a16="http://schemas.microsoft.com/office/drawing/2014/main" val="248637326"/>
                  </a:ext>
                </a:extLst>
              </a:tr>
            </a:tbl>
          </a:graphicData>
        </a:graphic>
      </p:graphicFrame>
      <p:sp>
        <p:nvSpPr>
          <p:cNvPr id="6" name="TextBox 5">
            <a:extLst>
              <a:ext uri="{FF2B5EF4-FFF2-40B4-BE49-F238E27FC236}">
                <a16:creationId xmlns:a16="http://schemas.microsoft.com/office/drawing/2014/main" id="{938B2F9A-31E3-4397-978E-FF13A698A066}"/>
              </a:ext>
            </a:extLst>
          </p:cNvPr>
          <p:cNvSpPr txBox="1"/>
          <p:nvPr/>
        </p:nvSpPr>
        <p:spPr>
          <a:xfrm>
            <a:off x="0" y="1460918"/>
            <a:ext cx="9676263" cy="523220"/>
          </a:xfrm>
          <a:prstGeom prst="rect">
            <a:avLst/>
          </a:prstGeom>
          <a:noFill/>
        </p:spPr>
        <p:txBody>
          <a:bodyPr wrap="square" rtlCol="0">
            <a:spAutoFit/>
          </a:bodyPr>
          <a:lstStyle/>
          <a:p>
            <a:r>
              <a:rPr lang="en-IN" sz="2800" b="1" dirty="0"/>
              <a:t>CONVERSION FORMULA FROM RGB TO SEPIA</a:t>
            </a:r>
          </a:p>
        </p:txBody>
      </p:sp>
    </p:spTree>
    <p:extLst>
      <p:ext uri="{BB962C8B-B14F-4D97-AF65-F5344CB8AC3E}">
        <p14:creationId xmlns:p14="http://schemas.microsoft.com/office/powerpoint/2010/main" val="298393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ACFD41B-3A6E-4056-9AE0-2188290AC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826" y="1656521"/>
            <a:ext cx="4876800" cy="48734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510EC1-C4E0-40A1-A96E-897C18A14744}"/>
              </a:ext>
            </a:extLst>
          </p:cNvPr>
          <p:cNvSpPr txBox="1"/>
          <p:nvPr/>
        </p:nvSpPr>
        <p:spPr>
          <a:xfrm>
            <a:off x="2981739" y="278295"/>
            <a:ext cx="8216347" cy="584775"/>
          </a:xfrm>
          <a:prstGeom prst="rect">
            <a:avLst/>
          </a:prstGeom>
          <a:noFill/>
        </p:spPr>
        <p:txBody>
          <a:bodyPr wrap="square" rtlCol="0">
            <a:spAutoFit/>
          </a:bodyPr>
          <a:lstStyle/>
          <a:p>
            <a:r>
              <a:rPr lang="en-IN" sz="3200" b="1" i="1" dirty="0">
                <a:solidFill>
                  <a:srgbClr val="0000CC"/>
                </a:solidFill>
                <a:effectLst>
                  <a:outerShdw blurRad="38100" dist="38100" dir="2700000" algn="tl">
                    <a:srgbClr val="000000">
                      <a:alpha val="43137"/>
                    </a:srgbClr>
                  </a:outerShdw>
                </a:effectLst>
              </a:rPr>
              <a:t>MAKING NEGATIVE OF IMAGE</a:t>
            </a:r>
          </a:p>
        </p:txBody>
      </p:sp>
      <p:pic>
        <p:nvPicPr>
          <p:cNvPr id="2052" name="Picture 4">
            <a:extLst>
              <a:ext uri="{FF2B5EF4-FFF2-40B4-BE49-F238E27FC236}">
                <a16:creationId xmlns:a16="http://schemas.microsoft.com/office/drawing/2014/main" id="{BCD99174-B20A-4128-AE19-E1911710F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47" y="1702905"/>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F45B0B70-2B52-4E6F-8FBA-47A2FADECDC9}"/>
              </a:ext>
            </a:extLst>
          </p:cNvPr>
          <p:cNvSpPr/>
          <p:nvPr/>
        </p:nvSpPr>
        <p:spPr>
          <a:xfrm>
            <a:off x="5459896" y="3326296"/>
            <a:ext cx="755374" cy="450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BA163B2-45B9-43F7-A6C6-3A18C1DA34A0}"/>
              </a:ext>
            </a:extLst>
          </p:cNvPr>
          <p:cNvSpPr txBox="1"/>
          <p:nvPr/>
        </p:nvSpPr>
        <p:spPr>
          <a:xfrm>
            <a:off x="291547" y="863070"/>
            <a:ext cx="4651514" cy="584775"/>
          </a:xfrm>
          <a:prstGeom prst="rect">
            <a:avLst/>
          </a:prstGeom>
          <a:noFill/>
        </p:spPr>
        <p:txBody>
          <a:bodyPr wrap="square" rtlCol="0">
            <a:spAutoFit/>
          </a:bodyPr>
          <a:lstStyle/>
          <a:p>
            <a:r>
              <a:rPr lang="en-IN" sz="3200" b="1" i="1" dirty="0"/>
              <a:t>INPUT IMAGE</a:t>
            </a:r>
          </a:p>
        </p:txBody>
      </p:sp>
      <p:sp>
        <p:nvSpPr>
          <p:cNvPr id="5" name="TextBox 4">
            <a:extLst>
              <a:ext uri="{FF2B5EF4-FFF2-40B4-BE49-F238E27FC236}">
                <a16:creationId xmlns:a16="http://schemas.microsoft.com/office/drawing/2014/main" id="{AC0A9DDF-D0AA-49A5-BC47-75C40068BA9F}"/>
              </a:ext>
            </a:extLst>
          </p:cNvPr>
          <p:cNvSpPr txBox="1"/>
          <p:nvPr/>
        </p:nvSpPr>
        <p:spPr>
          <a:xfrm>
            <a:off x="6877878" y="889575"/>
            <a:ext cx="4240696" cy="584775"/>
          </a:xfrm>
          <a:prstGeom prst="rect">
            <a:avLst/>
          </a:prstGeom>
          <a:noFill/>
        </p:spPr>
        <p:txBody>
          <a:bodyPr wrap="square" rtlCol="0">
            <a:spAutoFit/>
          </a:bodyPr>
          <a:lstStyle/>
          <a:p>
            <a:r>
              <a:rPr lang="en-IN" sz="3200" b="1" i="1" dirty="0"/>
              <a:t>OUTPUT IMAGE</a:t>
            </a:r>
          </a:p>
        </p:txBody>
      </p:sp>
    </p:spTree>
    <p:extLst>
      <p:ext uri="{BB962C8B-B14F-4D97-AF65-F5344CB8AC3E}">
        <p14:creationId xmlns:p14="http://schemas.microsoft.com/office/powerpoint/2010/main" val="176412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797F1C-D264-44E8-BC01-5B5418834171}"/>
              </a:ext>
            </a:extLst>
          </p:cNvPr>
          <p:cNvSpPr/>
          <p:nvPr/>
        </p:nvSpPr>
        <p:spPr>
          <a:xfrm>
            <a:off x="2477349" y="103569"/>
            <a:ext cx="7237302" cy="646331"/>
          </a:xfrm>
          <a:prstGeom prst="rect">
            <a:avLst/>
          </a:prstGeom>
        </p:spPr>
        <p:txBody>
          <a:bodyPr wrap="none">
            <a:spAutoFit/>
          </a:bodyPr>
          <a:lstStyle/>
          <a:p>
            <a:r>
              <a:rPr lang="en-IN" sz="3600" b="1" i="1" dirty="0">
                <a:solidFill>
                  <a:srgbClr val="0000CC"/>
                </a:solidFill>
                <a:effectLst>
                  <a:outerShdw blurRad="38100" dist="38100" dir="2700000" algn="tl">
                    <a:srgbClr val="000000">
                      <a:alpha val="43137"/>
                    </a:srgbClr>
                  </a:outerShdw>
                </a:effectLst>
              </a:rPr>
              <a:t>MAKING NEGATIVE OF IMAGE</a:t>
            </a:r>
          </a:p>
        </p:txBody>
      </p:sp>
      <p:graphicFrame>
        <p:nvGraphicFramePr>
          <p:cNvPr id="5" name="Table 4">
            <a:extLst>
              <a:ext uri="{FF2B5EF4-FFF2-40B4-BE49-F238E27FC236}">
                <a16:creationId xmlns:a16="http://schemas.microsoft.com/office/drawing/2014/main" id="{41E923D4-E781-41F4-8242-0D9D80E75F59}"/>
              </a:ext>
            </a:extLst>
          </p:cNvPr>
          <p:cNvGraphicFramePr>
            <a:graphicFrameLocks noGrp="1"/>
          </p:cNvGraphicFramePr>
          <p:nvPr>
            <p:extLst>
              <p:ext uri="{D42A27DB-BD31-4B8C-83A1-F6EECF244321}">
                <p14:modId xmlns:p14="http://schemas.microsoft.com/office/powerpoint/2010/main" val="3144774317"/>
              </p:ext>
            </p:extLst>
          </p:nvPr>
        </p:nvGraphicFramePr>
        <p:xfrm>
          <a:off x="274844" y="2120899"/>
          <a:ext cx="10459417" cy="3564283"/>
        </p:xfrm>
        <a:graphic>
          <a:graphicData uri="http://schemas.openxmlformats.org/drawingml/2006/table">
            <a:tbl>
              <a:tblPr/>
              <a:tblGrid>
                <a:gridCol w="10459417">
                  <a:extLst>
                    <a:ext uri="{9D8B030D-6E8A-4147-A177-3AD203B41FA5}">
                      <a16:colId xmlns:a16="http://schemas.microsoft.com/office/drawing/2014/main" val="1456977198"/>
                    </a:ext>
                  </a:extLst>
                </a:gridCol>
              </a:tblGrid>
              <a:tr h="958121">
                <a:tc>
                  <a:txBody>
                    <a:bodyPr/>
                    <a:lstStyle/>
                    <a:p>
                      <a:pPr fontAlgn="t"/>
                      <a:r>
                        <a:rPr lang="nn-NO" sz="2800" dirty="0">
                          <a:solidFill>
                            <a:srgbClr val="D73A49"/>
                          </a:solidFill>
                          <a:effectLst/>
                          <a:latin typeface="SFMono-Regular"/>
                        </a:rPr>
                        <a:t>for</a:t>
                      </a:r>
                      <a:r>
                        <a:rPr lang="nn-NO" sz="2800" dirty="0">
                          <a:solidFill>
                            <a:srgbClr val="24292E"/>
                          </a:solidFill>
                          <a:effectLst/>
                          <a:latin typeface="SFMono-Regular"/>
                        </a:rPr>
                        <a:t>(i = </a:t>
                      </a:r>
                      <a:r>
                        <a:rPr lang="nn-NO" sz="2800" dirty="0">
                          <a:solidFill>
                            <a:srgbClr val="005CC5"/>
                          </a:solidFill>
                          <a:effectLst/>
                          <a:latin typeface="SFMono-Regular"/>
                        </a:rPr>
                        <a:t>0</a:t>
                      </a:r>
                      <a:r>
                        <a:rPr lang="nn-NO" sz="2800" dirty="0">
                          <a:solidFill>
                            <a:srgbClr val="24292E"/>
                          </a:solidFill>
                          <a:effectLst/>
                          <a:latin typeface="SFMono-Regular"/>
                        </a:rPr>
                        <a:t>; i &lt; height; i++){</a:t>
                      </a:r>
                    </a:p>
                  </a:txBody>
                  <a:tcPr marL="62060" marR="62060" marT="29789" marB="29789">
                    <a:lnL>
                      <a:noFill/>
                    </a:lnL>
                    <a:lnR>
                      <a:noFill/>
                    </a:lnR>
                    <a:lnB>
                      <a:noFill/>
                    </a:lnB>
                    <a:solidFill>
                      <a:srgbClr val="FFFFFF"/>
                    </a:solidFill>
                  </a:tcPr>
                </a:tc>
                <a:extLst>
                  <a:ext uri="{0D108BD9-81ED-4DB2-BD59-A6C34878D82A}">
                    <a16:rowId xmlns:a16="http://schemas.microsoft.com/office/drawing/2014/main" val="3292780548"/>
                  </a:ext>
                </a:extLst>
              </a:tr>
              <a:tr h="958121">
                <a:tc>
                  <a:txBody>
                    <a:bodyPr/>
                    <a:lstStyle/>
                    <a:p>
                      <a:pPr fontAlgn="t"/>
                      <a:r>
                        <a:rPr lang="en-IN" sz="2800" dirty="0">
                          <a:solidFill>
                            <a:srgbClr val="D73A49"/>
                          </a:solidFill>
                          <a:effectLst/>
                          <a:latin typeface="SFMono-Regular"/>
                        </a:rPr>
                        <a:t>for</a:t>
                      </a:r>
                      <a:r>
                        <a:rPr lang="en-IN" sz="2800" dirty="0">
                          <a:solidFill>
                            <a:srgbClr val="24292E"/>
                          </a:solidFill>
                          <a:effectLst/>
                          <a:latin typeface="SFMono-Regular"/>
                        </a:rPr>
                        <a:t>(j = </a:t>
                      </a:r>
                      <a:r>
                        <a:rPr lang="en-IN" sz="2800" dirty="0">
                          <a:solidFill>
                            <a:srgbClr val="005CC5"/>
                          </a:solidFill>
                          <a:effectLst/>
                          <a:latin typeface="SFMono-Regular"/>
                        </a:rPr>
                        <a:t>0</a:t>
                      </a:r>
                      <a:r>
                        <a:rPr lang="en-IN" sz="2800" dirty="0">
                          <a:solidFill>
                            <a:srgbClr val="24292E"/>
                          </a:solidFill>
                          <a:effectLst/>
                          <a:latin typeface="SFMono-Regular"/>
                        </a:rPr>
                        <a:t>; j &lt; width; </a:t>
                      </a:r>
                      <a:r>
                        <a:rPr lang="en-IN" sz="2800" dirty="0" err="1">
                          <a:solidFill>
                            <a:srgbClr val="24292E"/>
                          </a:solidFill>
                          <a:effectLst/>
                          <a:latin typeface="SFMono-Regular"/>
                        </a:rPr>
                        <a:t>j++</a:t>
                      </a:r>
                      <a:r>
                        <a:rPr lang="en-IN" sz="2800" dirty="0">
                          <a:solidFill>
                            <a:srgbClr val="24292E"/>
                          </a:solidFill>
                          <a:effectLst/>
                          <a:latin typeface="SFMono-Regular"/>
                        </a:rPr>
                        <a:t>){ </a:t>
                      </a:r>
                    </a:p>
                  </a:txBody>
                  <a:tcPr marL="62060" marR="62060" marT="29789" marB="29789">
                    <a:lnL>
                      <a:noFill/>
                    </a:lnL>
                    <a:lnR>
                      <a:noFill/>
                    </a:lnR>
                    <a:lnT>
                      <a:noFill/>
                    </a:lnT>
                    <a:lnB>
                      <a:noFill/>
                    </a:lnB>
                    <a:solidFill>
                      <a:srgbClr val="FFFFFF"/>
                    </a:solidFill>
                  </a:tcPr>
                </a:tc>
                <a:extLst>
                  <a:ext uri="{0D108BD9-81ED-4DB2-BD59-A6C34878D82A}">
                    <a16:rowId xmlns:a16="http://schemas.microsoft.com/office/drawing/2014/main" val="939632009"/>
                  </a:ext>
                </a:extLst>
              </a:tr>
              <a:tr h="1648041">
                <a:tc>
                  <a:txBody>
                    <a:bodyPr/>
                    <a:lstStyle/>
                    <a:p>
                      <a:pPr fontAlgn="t"/>
                      <a:r>
                        <a:rPr lang="en-IN" sz="2800" dirty="0" err="1">
                          <a:solidFill>
                            <a:srgbClr val="24292E"/>
                          </a:solidFill>
                          <a:effectLst/>
                          <a:latin typeface="SFMono-Regular"/>
                        </a:rPr>
                        <a:t>newimageData</a:t>
                      </a:r>
                      <a:r>
                        <a:rPr lang="en-IN" sz="2800" dirty="0">
                          <a:solidFill>
                            <a:srgbClr val="24292E"/>
                          </a:solidFill>
                          <a:effectLst/>
                          <a:latin typeface="SFMono-Regular"/>
                        </a:rPr>
                        <a:t>[</a:t>
                      </a:r>
                      <a:r>
                        <a:rPr lang="en-IN" sz="2800" dirty="0" err="1">
                          <a:solidFill>
                            <a:srgbClr val="24292E"/>
                          </a:solidFill>
                          <a:effectLst/>
                          <a:latin typeface="SFMono-Regular"/>
                        </a:rPr>
                        <a:t>i</a:t>
                      </a:r>
                      <a:r>
                        <a:rPr lang="en-IN" sz="2800" dirty="0">
                          <a:solidFill>
                            <a:srgbClr val="24292E"/>
                          </a:solidFill>
                          <a:effectLst/>
                          <a:latin typeface="SFMono-Regular"/>
                        </a:rPr>
                        <a:t>*width + j] = </a:t>
                      </a:r>
                      <a:r>
                        <a:rPr lang="en-IN" sz="2800" dirty="0">
                          <a:solidFill>
                            <a:srgbClr val="005CC5"/>
                          </a:solidFill>
                          <a:effectLst/>
                          <a:latin typeface="SFMono-Regular"/>
                        </a:rPr>
                        <a:t>255</a:t>
                      </a:r>
                      <a:r>
                        <a:rPr lang="en-IN" sz="2800" dirty="0">
                          <a:solidFill>
                            <a:srgbClr val="24292E"/>
                          </a:solidFill>
                          <a:effectLst/>
                          <a:latin typeface="SFMono-Regular"/>
                        </a:rPr>
                        <a:t> - </a:t>
                      </a:r>
                      <a:r>
                        <a:rPr lang="en-IN" sz="2800" dirty="0" err="1">
                          <a:solidFill>
                            <a:srgbClr val="24292E"/>
                          </a:solidFill>
                          <a:effectLst/>
                          <a:latin typeface="SFMono-Regular"/>
                        </a:rPr>
                        <a:t>imageData</a:t>
                      </a:r>
                      <a:r>
                        <a:rPr lang="en-IN" sz="2800" dirty="0">
                          <a:solidFill>
                            <a:srgbClr val="24292E"/>
                          </a:solidFill>
                          <a:effectLst/>
                          <a:latin typeface="SFMono-Regular"/>
                        </a:rPr>
                        <a:t>[</a:t>
                      </a:r>
                      <a:r>
                        <a:rPr lang="en-IN" sz="2800" dirty="0" err="1">
                          <a:solidFill>
                            <a:srgbClr val="24292E"/>
                          </a:solidFill>
                          <a:effectLst/>
                          <a:latin typeface="SFMono-Regular"/>
                        </a:rPr>
                        <a:t>i</a:t>
                      </a:r>
                      <a:r>
                        <a:rPr lang="en-IN" sz="2800" dirty="0">
                          <a:solidFill>
                            <a:srgbClr val="24292E"/>
                          </a:solidFill>
                          <a:effectLst/>
                          <a:latin typeface="SFMono-Regular"/>
                        </a:rPr>
                        <a:t>*width + j]; }</a:t>
                      </a:r>
                    </a:p>
                  </a:txBody>
                  <a:tcPr marL="62060" marR="62060" marT="29789" marB="29789">
                    <a:lnL>
                      <a:noFill/>
                    </a:lnL>
                    <a:lnR>
                      <a:noFill/>
                    </a:lnR>
                    <a:lnT>
                      <a:noFill/>
                    </a:lnT>
                    <a:lnB>
                      <a:noFill/>
                    </a:lnB>
                    <a:solidFill>
                      <a:srgbClr val="FFFFFF"/>
                    </a:solidFill>
                  </a:tcPr>
                </a:tc>
                <a:extLst>
                  <a:ext uri="{0D108BD9-81ED-4DB2-BD59-A6C34878D82A}">
                    <a16:rowId xmlns:a16="http://schemas.microsoft.com/office/drawing/2014/main" val="3261712038"/>
                  </a:ext>
                </a:extLst>
              </a:tr>
            </a:tbl>
          </a:graphicData>
        </a:graphic>
      </p:graphicFrame>
      <p:sp>
        <p:nvSpPr>
          <p:cNvPr id="6" name="TextBox 5">
            <a:extLst>
              <a:ext uri="{FF2B5EF4-FFF2-40B4-BE49-F238E27FC236}">
                <a16:creationId xmlns:a16="http://schemas.microsoft.com/office/drawing/2014/main" id="{EBB39B47-FDE5-417A-BE2E-3E02B518CAB2}"/>
              </a:ext>
            </a:extLst>
          </p:cNvPr>
          <p:cNvSpPr txBox="1"/>
          <p:nvPr/>
        </p:nvSpPr>
        <p:spPr>
          <a:xfrm>
            <a:off x="132520" y="1232453"/>
            <a:ext cx="11688419" cy="523220"/>
          </a:xfrm>
          <a:prstGeom prst="rect">
            <a:avLst/>
          </a:prstGeom>
          <a:noFill/>
        </p:spPr>
        <p:txBody>
          <a:bodyPr wrap="square" rtlCol="0">
            <a:spAutoFit/>
          </a:bodyPr>
          <a:lstStyle/>
          <a:p>
            <a:r>
              <a:rPr lang="en-IN" sz="2800" b="1" dirty="0"/>
              <a:t>CONVERSION FORMULA TO MAKE NEGATIVE OF IMAGE</a:t>
            </a:r>
          </a:p>
        </p:txBody>
      </p:sp>
    </p:spTree>
    <p:extLst>
      <p:ext uri="{BB962C8B-B14F-4D97-AF65-F5344CB8AC3E}">
        <p14:creationId xmlns:p14="http://schemas.microsoft.com/office/powerpoint/2010/main" val="313463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54E72-A693-4902-A595-03CB186CCF28}"/>
              </a:ext>
            </a:extLst>
          </p:cNvPr>
          <p:cNvSpPr txBox="1"/>
          <p:nvPr/>
        </p:nvSpPr>
        <p:spPr>
          <a:xfrm>
            <a:off x="2968486" y="278297"/>
            <a:ext cx="8931965" cy="646331"/>
          </a:xfrm>
          <a:prstGeom prst="rect">
            <a:avLst/>
          </a:prstGeom>
          <a:noFill/>
        </p:spPr>
        <p:txBody>
          <a:bodyPr wrap="square" rtlCol="0">
            <a:spAutoFit/>
          </a:bodyPr>
          <a:lstStyle/>
          <a:p>
            <a:r>
              <a:rPr lang="en-IN" sz="3600" b="1" i="1" dirty="0">
                <a:solidFill>
                  <a:srgbClr val="0000CC"/>
                </a:solidFill>
                <a:effectLst>
                  <a:outerShdw blurRad="38100" dist="38100" dir="2700000" algn="tl">
                    <a:srgbClr val="000000">
                      <a:alpha val="43137"/>
                    </a:srgbClr>
                  </a:outerShdw>
                </a:effectLst>
              </a:rPr>
              <a:t>ROTATION OF IMAGE</a:t>
            </a:r>
          </a:p>
        </p:txBody>
      </p:sp>
      <p:pic>
        <p:nvPicPr>
          <p:cNvPr id="7" name="Picture 6">
            <a:extLst>
              <a:ext uri="{FF2B5EF4-FFF2-40B4-BE49-F238E27FC236}">
                <a16:creationId xmlns:a16="http://schemas.microsoft.com/office/drawing/2014/main" id="{38C7D601-FF4C-462C-84A1-B72840C7332B}"/>
              </a:ext>
            </a:extLst>
          </p:cNvPr>
          <p:cNvPicPr>
            <a:picLocks noChangeAspect="1"/>
          </p:cNvPicPr>
          <p:nvPr/>
        </p:nvPicPr>
        <p:blipFill>
          <a:blip r:embed="rId2"/>
          <a:stretch>
            <a:fillRect/>
          </a:stretch>
        </p:blipFill>
        <p:spPr>
          <a:xfrm>
            <a:off x="6957391" y="1239367"/>
            <a:ext cx="4876800" cy="4876800"/>
          </a:xfrm>
          <a:prstGeom prst="rect">
            <a:avLst/>
          </a:prstGeom>
        </p:spPr>
      </p:pic>
      <p:sp>
        <p:nvSpPr>
          <p:cNvPr id="8" name="TextBox 7">
            <a:extLst>
              <a:ext uri="{FF2B5EF4-FFF2-40B4-BE49-F238E27FC236}">
                <a16:creationId xmlns:a16="http://schemas.microsoft.com/office/drawing/2014/main" id="{202AA4A2-F180-4FC7-B2C8-A3E12360082D}"/>
              </a:ext>
            </a:extLst>
          </p:cNvPr>
          <p:cNvSpPr txBox="1"/>
          <p:nvPr/>
        </p:nvSpPr>
        <p:spPr>
          <a:xfrm>
            <a:off x="8004313" y="779718"/>
            <a:ext cx="3432312" cy="369332"/>
          </a:xfrm>
          <a:prstGeom prst="rect">
            <a:avLst/>
          </a:prstGeom>
          <a:noFill/>
        </p:spPr>
        <p:txBody>
          <a:bodyPr wrap="square" rtlCol="0">
            <a:spAutoFit/>
          </a:bodyPr>
          <a:lstStyle/>
          <a:p>
            <a:r>
              <a:rPr lang="en-IN" b="1" i="1" dirty="0"/>
              <a:t>LEFT ROTATION(90˚rotation)</a:t>
            </a:r>
          </a:p>
        </p:txBody>
      </p:sp>
      <p:sp>
        <p:nvSpPr>
          <p:cNvPr id="9" name="Rectangle 8">
            <a:extLst>
              <a:ext uri="{FF2B5EF4-FFF2-40B4-BE49-F238E27FC236}">
                <a16:creationId xmlns:a16="http://schemas.microsoft.com/office/drawing/2014/main" id="{863868AB-A3BF-4E2B-AAE9-1F6149841DC8}"/>
              </a:ext>
            </a:extLst>
          </p:cNvPr>
          <p:cNvSpPr/>
          <p:nvPr/>
        </p:nvSpPr>
        <p:spPr>
          <a:xfrm>
            <a:off x="82825" y="1096474"/>
            <a:ext cx="6539949" cy="1200329"/>
          </a:xfrm>
          <a:prstGeom prst="rect">
            <a:avLst/>
          </a:prstGeom>
        </p:spPr>
        <p:txBody>
          <a:bodyPr wrap="square">
            <a:spAutoFit/>
          </a:bodyPr>
          <a:lstStyle/>
          <a:p>
            <a:r>
              <a:rPr lang="en-US" b="1" dirty="0">
                <a:solidFill>
                  <a:srgbClr val="2E2E2E"/>
                </a:solidFill>
                <a:latin typeface="NexusSans"/>
              </a:rPr>
              <a:t>Image rotation is a common image processing routine with applications in matching, alignment, and other image-based algorithms. The input to an image rotation routine is an image, the </a:t>
            </a:r>
            <a:r>
              <a:rPr lang="en-US" b="1" dirty="0">
                <a:solidFill>
                  <a:srgbClr val="0C7DBB"/>
                </a:solidFill>
                <a:latin typeface="NexusSans"/>
                <a:hlinkClick r:id="rId3" tooltip="Learn more about Rotation Angle from ScienceDirect's AI-generated Topic Pages"/>
              </a:rPr>
              <a:t>rotation angle</a:t>
            </a:r>
            <a:r>
              <a:rPr lang="en-US" b="1" dirty="0">
                <a:solidFill>
                  <a:srgbClr val="2E2E2E"/>
                </a:solidFill>
                <a:latin typeface="NexusSans"/>
              </a:rPr>
              <a:t> θ, and a point about which rotation is done. </a:t>
            </a:r>
            <a:endParaRPr lang="en-IN" b="1" dirty="0"/>
          </a:p>
        </p:txBody>
      </p:sp>
      <p:sp>
        <p:nvSpPr>
          <p:cNvPr id="11" name="Rectangle 10">
            <a:extLst>
              <a:ext uri="{FF2B5EF4-FFF2-40B4-BE49-F238E27FC236}">
                <a16:creationId xmlns:a16="http://schemas.microsoft.com/office/drawing/2014/main" id="{8E7BF90D-B27B-412D-8D2B-77EF2D7F56BF}"/>
              </a:ext>
            </a:extLst>
          </p:cNvPr>
          <p:cNvSpPr/>
          <p:nvPr/>
        </p:nvSpPr>
        <p:spPr>
          <a:xfrm>
            <a:off x="0" y="2508916"/>
            <a:ext cx="6096000" cy="1754326"/>
          </a:xfrm>
          <a:prstGeom prst="rect">
            <a:avLst/>
          </a:prstGeom>
        </p:spPr>
        <p:txBody>
          <a:bodyPr>
            <a:spAutoFit/>
          </a:bodyPr>
          <a:lstStyle/>
          <a:p>
            <a:r>
              <a:rPr lang="en-US" b="1" dirty="0">
                <a:solidFill>
                  <a:schemeClr val="accent1">
                    <a:lumMod val="50000"/>
                  </a:schemeClr>
                </a:solidFill>
                <a:latin typeface="NexusSans"/>
              </a:rPr>
              <a:t>The coordinates of a point (</a:t>
            </a:r>
            <a:r>
              <a:rPr lang="en-US" b="1" i="1" dirty="0">
                <a:solidFill>
                  <a:schemeClr val="accent1">
                    <a:lumMod val="50000"/>
                  </a:schemeClr>
                </a:solidFill>
                <a:latin typeface="NexusSans"/>
              </a:rPr>
              <a:t>x</a:t>
            </a:r>
            <a:r>
              <a:rPr lang="en-US" b="1" baseline="-25000" dirty="0">
                <a:solidFill>
                  <a:schemeClr val="accent1">
                    <a:lumMod val="50000"/>
                  </a:schemeClr>
                </a:solidFill>
                <a:latin typeface="NexusSans"/>
              </a:rPr>
              <a:t>1</a:t>
            </a:r>
            <a:r>
              <a:rPr lang="en-US" b="1" dirty="0">
                <a:solidFill>
                  <a:schemeClr val="accent1">
                    <a:lumMod val="50000"/>
                  </a:schemeClr>
                </a:solidFill>
                <a:latin typeface="NexusSans"/>
              </a:rPr>
              <a:t>, </a:t>
            </a:r>
            <a:r>
              <a:rPr lang="en-US" b="1" i="1" dirty="0">
                <a:solidFill>
                  <a:schemeClr val="accent1">
                    <a:lumMod val="50000"/>
                  </a:schemeClr>
                </a:solidFill>
                <a:latin typeface="NexusSans"/>
              </a:rPr>
              <a:t>y</a:t>
            </a:r>
            <a:r>
              <a:rPr lang="en-US" b="1" baseline="-25000" dirty="0">
                <a:solidFill>
                  <a:schemeClr val="accent1">
                    <a:lumMod val="50000"/>
                  </a:schemeClr>
                </a:solidFill>
                <a:latin typeface="NexusSans"/>
              </a:rPr>
              <a:t>1</a:t>
            </a:r>
            <a:r>
              <a:rPr lang="en-US" b="1" dirty="0">
                <a:solidFill>
                  <a:schemeClr val="accent1">
                    <a:lumMod val="50000"/>
                  </a:schemeClr>
                </a:solidFill>
                <a:latin typeface="NexusSans"/>
              </a:rPr>
              <a:t>) when rotated by an angle θ around (</a:t>
            </a:r>
            <a:r>
              <a:rPr lang="en-US" b="1" i="1" dirty="0">
                <a:solidFill>
                  <a:schemeClr val="accent1">
                    <a:lumMod val="50000"/>
                  </a:schemeClr>
                </a:solidFill>
                <a:latin typeface="NexusSans"/>
              </a:rPr>
              <a:t>x</a:t>
            </a:r>
            <a:r>
              <a:rPr lang="en-US" b="1" baseline="-25000" dirty="0">
                <a:solidFill>
                  <a:schemeClr val="accent1">
                    <a:lumMod val="50000"/>
                  </a:schemeClr>
                </a:solidFill>
                <a:latin typeface="NexusSans"/>
              </a:rPr>
              <a:t>0</a:t>
            </a:r>
            <a:r>
              <a:rPr lang="en-US" b="1" dirty="0">
                <a:solidFill>
                  <a:schemeClr val="accent1">
                    <a:lumMod val="50000"/>
                  </a:schemeClr>
                </a:solidFill>
                <a:latin typeface="NexusSans"/>
              </a:rPr>
              <a:t>, </a:t>
            </a:r>
            <a:r>
              <a:rPr lang="en-US" b="1" i="1" dirty="0">
                <a:solidFill>
                  <a:schemeClr val="accent1">
                    <a:lumMod val="50000"/>
                  </a:schemeClr>
                </a:solidFill>
                <a:latin typeface="NexusSans"/>
              </a:rPr>
              <a:t>y</a:t>
            </a:r>
            <a:r>
              <a:rPr lang="en-US" b="1" baseline="-25000" dirty="0">
                <a:solidFill>
                  <a:schemeClr val="accent1">
                    <a:lumMod val="50000"/>
                  </a:schemeClr>
                </a:solidFill>
                <a:latin typeface="NexusSans"/>
              </a:rPr>
              <a:t>0</a:t>
            </a:r>
            <a:r>
              <a:rPr lang="en-US" b="1" dirty="0">
                <a:solidFill>
                  <a:schemeClr val="accent1">
                    <a:lumMod val="50000"/>
                  </a:schemeClr>
                </a:solidFill>
                <a:latin typeface="NexusSans"/>
              </a:rPr>
              <a:t>) become (</a:t>
            </a:r>
            <a:r>
              <a:rPr lang="en-US" b="1" i="1" dirty="0">
                <a:solidFill>
                  <a:schemeClr val="accent1">
                    <a:lumMod val="50000"/>
                  </a:schemeClr>
                </a:solidFill>
                <a:latin typeface="NexusSans"/>
              </a:rPr>
              <a:t>x</a:t>
            </a:r>
            <a:r>
              <a:rPr lang="en-US" b="1" baseline="-25000" dirty="0">
                <a:solidFill>
                  <a:schemeClr val="accent1">
                    <a:lumMod val="50000"/>
                  </a:schemeClr>
                </a:solidFill>
                <a:latin typeface="NexusSans"/>
              </a:rPr>
              <a:t>2</a:t>
            </a:r>
            <a:r>
              <a:rPr lang="en-US" b="1" dirty="0">
                <a:solidFill>
                  <a:schemeClr val="accent1">
                    <a:lumMod val="50000"/>
                  </a:schemeClr>
                </a:solidFill>
                <a:latin typeface="NexusSans"/>
              </a:rPr>
              <a:t>, </a:t>
            </a:r>
            <a:r>
              <a:rPr lang="en-US" b="1" i="1" dirty="0">
                <a:solidFill>
                  <a:schemeClr val="accent1">
                    <a:lumMod val="50000"/>
                  </a:schemeClr>
                </a:solidFill>
                <a:latin typeface="NexusSans"/>
              </a:rPr>
              <a:t>y</a:t>
            </a:r>
            <a:r>
              <a:rPr lang="en-US" b="1" baseline="-25000" dirty="0">
                <a:solidFill>
                  <a:schemeClr val="accent1">
                    <a:lumMod val="50000"/>
                  </a:schemeClr>
                </a:solidFill>
                <a:latin typeface="NexusSans"/>
              </a:rPr>
              <a:t>2</a:t>
            </a:r>
            <a:r>
              <a:rPr lang="en-US" b="1" dirty="0">
                <a:solidFill>
                  <a:schemeClr val="accent1">
                    <a:lumMod val="50000"/>
                  </a:schemeClr>
                </a:solidFill>
                <a:latin typeface="NexusSans"/>
              </a:rPr>
              <a:t>), as shown by the following equation:</a:t>
            </a:r>
          </a:p>
          <a:p>
            <a:endParaRPr lang="en-US" dirty="0">
              <a:solidFill>
                <a:srgbClr val="2E2E2E"/>
              </a:solidFill>
              <a:latin typeface="NexusSans"/>
            </a:endParaRPr>
          </a:p>
          <a:p>
            <a:br>
              <a:rPr lang="en-US" dirty="0">
                <a:solidFill>
                  <a:srgbClr val="2E2E2E"/>
                </a:solidFill>
                <a:latin typeface="NexusSans"/>
              </a:rPr>
            </a:br>
            <a:endParaRPr lang="en-IN" dirty="0"/>
          </a:p>
        </p:txBody>
      </p:sp>
      <p:sp>
        <p:nvSpPr>
          <p:cNvPr id="12" name="Rectangle 11">
            <a:extLst>
              <a:ext uri="{FF2B5EF4-FFF2-40B4-BE49-F238E27FC236}">
                <a16:creationId xmlns:a16="http://schemas.microsoft.com/office/drawing/2014/main" id="{E8202188-4B9D-4A85-A071-1FD65C8220E6}"/>
              </a:ext>
            </a:extLst>
          </p:cNvPr>
          <p:cNvSpPr/>
          <p:nvPr/>
        </p:nvSpPr>
        <p:spPr>
          <a:xfrm>
            <a:off x="251791" y="3201190"/>
            <a:ext cx="6096000" cy="1477328"/>
          </a:xfrm>
          <a:prstGeom prst="rect">
            <a:avLst/>
          </a:prstGeom>
        </p:spPr>
        <p:txBody>
          <a:bodyPr>
            <a:spAutoFit/>
          </a:bodyPr>
          <a:lstStyle/>
          <a:p>
            <a:endParaRPr lang="en-US" dirty="0">
              <a:solidFill>
                <a:srgbClr val="2E2E2E"/>
              </a:solidFill>
              <a:latin typeface="NexusSans"/>
            </a:endParaRPr>
          </a:p>
          <a:p>
            <a:r>
              <a:rPr lang="en-US" b="1" dirty="0">
                <a:solidFill>
                  <a:srgbClr val="C00000"/>
                </a:solidFill>
                <a:latin typeface="NexusSans"/>
              </a:rPr>
              <a:t>x2=cos(θ)*(x1−x0)+sin(θ)*(y1−y0)</a:t>
            </a:r>
          </a:p>
          <a:p>
            <a:r>
              <a:rPr lang="en-US" b="1" dirty="0">
                <a:solidFill>
                  <a:srgbClr val="C00000"/>
                </a:solidFill>
                <a:latin typeface="NexusSans"/>
              </a:rPr>
              <a:t>y2=−sin(θ)*(x1−x0)+cos(θ)*(y1−y0)</a:t>
            </a:r>
          </a:p>
          <a:p>
            <a:br>
              <a:rPr lang="en-US" dirty="0">
                <a:solidFill>
                  <a:srgbClr val="2E2E2E"/>
                </a:solidFill>
                <a:latin typeface="NexusSans"/>
              </a:rPr>
            </a:br>
            <a:endParaRPr lang="en-IN" dirty="0"/>
          </a:p>
        </p:txBody>
      </p:sp>
      <p:sp>
        <p:nvSpPr>
          <p:cNvPr id="13" name="Rectangle 12">
            <a:extLst>
              <a:ext uri="{FF2B5EF4-FFF2-40B4-BE49-F238E27FC236}">
                <a16:creationId xmlns:a16="http://schemas.microsoft.com/office/drawing/2014/main" id="{FBF79B7C-C1C8-4B84-960E-8AE889DA93AF}"/>
              </a:ext>
            </a:extLst>
          </p:cNvPr>
          <p:cNvSpPr/>
          <p:nvPr/>
        </p:nvSpPr>
        <p:spPr>
          <a:xfrm>
            <a:off x="0" y="4349084"/>
            <a:ext cx="6400800" cy="923330"/>
          </a:xfrm>
          <a:prstGeom prst="rect">
            <a:avLst/>
          </a:prstGeom>
        </p:spPr>
        <p:txBody>
          <a:bodyPr wrap="square">
            <a:spAutoFit/>
          </a:bodyPr>
          <a:lstStyle/>
          <a:p>
            <a:r>
              <a:rPr lang="en-US" b="1" dirty="0">
                <a:solidFill>
                  <a:schemeClr val="accent1">
                    <a:lumMod val="50000"/>
                  </a:schemeClr>
                </a:solidFill>
                <a:latin typeface="NexusSans"/>
              </a:rPr>
              <a:t>The coordinates of a point (</a:t>
            </a:r>
            <a:r>
              <a:rPr lang="en-US" b="1" i="1" dirty="0">
                <a:solidFill>
                  <a:schemeClr val="accent1">
                    <a:lumMod val="50000"/>
                  </a:schemeClr>
                </a:solidFill>
                <a:latin typeface="NexusSans"/>
              </a:rPr>
              <a:t>x</a:t>
            </a:r>
            <a:r>
              <a:rPr lang="en-US" b="1" dirty="0">
                <a:solidFill>
                  <a:schemeClr val="accent1">
                    <a:lumMod val="50000"/>
                  </a:schemeClr>
                </a:solidFill>
                <a:latin typeface="NexusSans"/>
              </a:rPr>
              <a:t>, </a:t>
            </a:r>
            <a:r>
              <a:rPr lang="en-US" b="1" i="1" dirty="0">
                <a:solidFill>
                  <a:schemeClr val="accent1">
                    <a:lumMod val="50000"/>
                  </a:schemeClr>
                </a:solidFill>
                <a:latin typeface="NexusSans"/>
              </a:rPr>
              <a:t>y</a:t>
            </a:r>
            <a:r>
              <a:rPr lang="en-US" b="1" dirty="0">
                <a:solidFill>
                  <a:schemeClr val="accent1">
                    <a:lumMod val="50000"/>
                  </a:schemeClr>
                </a:solidFill>
                <a:latin typeface="NexusSans"/>
              </a:rPr>
              <a:t>) when rotated by an angle </a:t>
            </a:r>
            <a:r>
              <a:rPr lang="en-US" b="1" i="1" dirty="0">
                <a:solidFill>
                  <a:schemeClr val="accent1">
                    <a:lumMod val="50000"/>
                  </a:schemeClr>
                </a:solidFill>
                <a:latin typeface="NexusSans"/>
              </a:rPr>
              <a:t>θ</a:t>
            </a:r>
            <a:r>
              <a:rPr lang="en-US" b="1" dirty="0">
                <a:solidFill>
                  <a:schemeClr val="accent1">
                    <a:lumMod val="50000"/>
                  </a:schemeClr>
                </a:solidFill>
                <a:latin typeface="NexusSans"/>
              </a:rPr>
              <a:t> around (</a:t>
            </a:r>
            <a:r>
              <a:rPr lang="en-US" b="1" i="1" dirty="0">
                <a:solidFill>
                  <a:schemeClr val="accent1">
                    <a:lumMod val="50000"/>
                  </a:schemeClr>
                </a:solidFill>
                <a:latin typeface="NexusSans"/>
              </a:rPr>
              <a:t>x</a:t>
            </a:r>
            <a:r>
              <a:rPr lang="en-US" b="1" baseline="-25000" dirty="0">
                <a:solidFill>
                  <a:schemeClr val="accent1">
                    <a:lumMod val="50000"/>
                  </a:schemeClr>
                </a:solidFill>
                <a:latin typeface="NexusSans"/>
              </a:rPr>
              <a:t>0</a:t>
            </a:r>
            <a:r>
              <a:rPr lang="en-US" b="1" dirty="0">
                <a:solidFill>
                  <a:schemeClr val="accent1">
                    <a:lumMod val="50000"/>
                  </a:schemeClr>
                </a:solidFill>
                <a:latin typeface="NexusSans"/>
              </a:rPr>
              <a:t>, </a:t>
            </a:r>
            <a:r>
              <a:rPr lang="en-US" b="1" i="1" dirty="0">
                <a:solidFill>
                  <a:schemeClr val="accent1">
                    <a:lumMod val="50000"/>
                  </a:schemeClr>
                </a:solidFill>
                <a:latin typeface="NexusSans"/>
              </a:rPr>
              <a:t>y</a:t>
            </a:r>
            <a:r>
              <a:rPr lang="en-US" b="1" baseline="-25000" dirty="0">
                <a:solidFill>
                  <a:schemeClr val="accent1">
                    <a:lumMod val="50000"/>
                  </a:schemeClr>
                </a:solidFill>
                <a:latin typeface="NexusSans"/>
              </a:rPr>
              <a:t>0</a:t>
            </a:r>
            <a:r>
              <a:rPr lang="en-US" b="1" dirty="0">
                <a:solidFill>
                  <a:schemeClr val="accent1">
                    <a:lumMod val="50000"/>
                  </a:schemeClr>
                </a:solidFill>
                <a:latin typeface="NexusSans"/>
              </a:rPr>
              <a:t>) become (</a:t>
            </a:r>
            <a:r>
              <a:rPr lang="en-US" b="1" i="1" dirty="0">
                <a:solidFill>
                  <a:schemeClr val="accent1">
                    <a:lumMod val="50000"/>
                  </a:schemeClr>
                </a:solidFill>
                <a:latin typeface="NexusSans"/>
              </a:rPr>
              <a:t>x′</a:t>
            </a:r>
            <a:r>
              <a:rPr lang="en-US" b="1" dirty="0">
                <a:solidFill>
                  <a:schemeClr val="accent1">
                    <a:lumMod val="50000"/>
                  </a:schemeClr>
                </a:solidFill>
                <a:latin typeface="NexusSans"/>
              </a:rPr>
              <a:t>, </a:t>
            </a:r>
            <a:r>
              <a:rPr lang="en-US" b="1" i="1" dirty="0">
                <a:solidFill>
                  <a:schemeClr val="accent1">
                    <a:lumMod val="50000"/>
                  </a:schemeClr>
                </a:solidFill>
                <a:latin typeface="NexusSans"/>
              </a:rPr>
              <a:t>y′</a:t>
            </a:r>
            <a:r>
              <a:rPr lang="en-US" b="1" dirty="0">
                <a:solidFill>
                  <a:schemeClr val="accent1">
                    <a:lumMod val="50000"/>
                  </a:schemeClr>
                </a:solidFill>
                <a:latin typeface="NexusSans"/>
              </a:rPr>
              <a:t>), as shown by the following equations:</a:t>
            </a:r>
            <a:endParaRPr lang="en-IN" b="1" dirty="0">
              <a:solidFill>
                <a:schemeClr val="accent1">
                  <a:lumMod val="50000"/>
                </a:schemeClr>
              </a:solidFill>
            </a:endParaRPr>
          </a:p>
        </p:txBody>
      </p:sp>
      <p:sp>
        <p:nvSpPr>
          <p:cNvPr id="17" name="Rectangle 16">
            <a:extLst>
              <a:ext uri="{FF2B5EF4-FFF2-40B4-BE49-F238E27FC236}">
                <a16:creationId xmlns:a16="http://schemas.microsoft.com/office/drawing/2014/main" id="{504901EF-AC60-4C56-B81D-B8232878010A}"/>
              </a:ext>
            </a:extLst>
          </p:cNvPr>
          <p:cNvSpPr/>
          <p:nvPr/>
        </p:nvSpPr>
        <p:spPr>
          <a:xfrm>
            <a:off x="304800" y="5140182"/>
            <a:ext cx="6096000" cy="1477328"/>
          </a:xfrm>
          <a:prstGeom prst="rect">
            <a:avLst/>
          </a:prstGeom>
        </p:spPr>
        <p:txBody>
          <a:bodyPr>
            <a:spAutoFit/>
          </a:bodyPr>
          <a:lstStyle/>
          <a:p>
            <a:endParaRPr lang="en-US" dirty="0">
              <a:solidFill>
                <a:srgbClr val="2E2E2E"/>
              </a:solidFill>
              <a:latin typeface="NexusSans"/>
            </a:endParaRPr>
          </a:p>
          <a:p>
            <a:r>
              <a:rPr lang="en-US" b="1" dirty="0">
                <a:solidFill>
                  <a:srgbClr val="C00000"/>
                </a:solidFill>
                <a:latin typeface="NexusSans"/>
              </a:rPr>
              <a:t>x′=</a:t>
            </a:r>
            <a:r>
              <a:rPr lang="en-US" b="1" dirty="0" err="1">
                <a:solidFill>
                  <a:srgbClr val="C00000"/>
                </a:solidFill>
                <a:latin typeface="NexusSans"/>
              </a:rPr>
              <a:t>cosθ</a:t>
            </a:r>
            <a:r>
              <a:rPr lang="en-US" b="1" dirty="0">
                <a:solidFill>
                  <a:srgbClr val="C00000"/>
                </a:solidFill>
                <a:latin typeface="NexusSans"/>
              </a:rPr>
              <a:t>(x−x0)+</a:t>
            </a:r>
            <a:r>
              <a:rPr lang="en-US" b="1" dirty="0" err="1">
                <a:solidFill>
                  <a:srgbClr val="C00000"/>
                </a:solidFill>
                <a:latin typeface="NexusSans"/>
              </a:rPr>
              <a:t>sinθ</a:t>
            </a:r>
            <a:r>
              <a:rPr lang="en-US" b="1" dirty="0">
                <a:solidFill>
                  <a:srgbClr val="C00000"/>
                </a:solidFill>
                <a:latin typeface="NexusSans"/>
              </a:rPr>
              <a:t>(y−y0),</a:t>
            </a:r>
          </a:p>
          <a:p>
            <a:r>
              <a:rPr lang="en-US" b="1" dirty="0">
                <a:solidFill>
                  <a:srgbClr val="C00000"/>
                </a:solidFill>
                <a:latin typeface="NexusSans"/>
              </a:rPr>
              <a:t>y′=−</a:t>
            </a:r>
            <a:r>
              <a:rPr lang="en-US" b="1" dirty="0" err="1">
                <a:solidFill>
                  <a:srgbClr val="C00000"/>
                </a:solidFill>
                <a:latin typeface="NexusSans"/>
              </a:rPr>
              <a:t>sinθ</a:t>
            </a:r>
            <a:r>
              <a:rPr lang="en-US" b="1" dirty="0">
                <a:solidFill>
                  <a:srgbClr val="C00000"/>
                </a:solidFill>
                <a:latin typeface="NexusSans"/>
              </a:rPr>
              <a:t>(x−x0)+</a:t>
            </a:r>
            <a:r>
              <a:rPr lang="en-US" b="1" dirty="0" err="1">
                <a:solidFill>
                  <a:srgbClr val="C00000"/>
                </a:solidFill>
                <a:latin typeface="NexusSans"/>
              </a:rPr>
              <a:t>cosθ</a:t>
            </a:r>
            <a:r>
              <a:rPr lang="en-US" b="1" dirty="0">
                <a:solidFill>
                  <a:srgbClr val="C00000"/>
                </a:solidFill>
                <a:latin typeface="NexusSans"/>
              </a:rPr>
              <a:t>(y−y0</a:t>
            </a:r>
            <a:r>
              <a:rPr lang="en-US" dirty="0">
                <a:solidFill>
                  <a:srgbClr val="2E2E2E"/>
                </a:solidFill>
                <a:latin typeface="NexusSans"/>
              </a:rPr>
              <a:t>).</a:t>
            </a:r>
          </a:p>
          <a:p>
            <a:br>
              <a:rPr lang="en-US" dirty="0"/>
            </a:br>
            <a:endParaRPr lang="en-IN" dirty="0"/>
          </a:p>
        </p:txBody>
      </p:sp>
    </p:spTree>
    <p:extLst>
      <p:ext uri="{BB962C8B-B14F-4D97-AF65-F5344CB8AC3E}">
        <p14:creationId xmlns:p14="http://schemas.microsoft.com/office/powerpoint/2010/main" val="373894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09BA3B-5BAF-4372-B553-66F4D98F4237}"/>
              </a:ext>
            </a:extLst>
          </p:cNvPr>
          <p:cNvPicPr>
            <a:picLocks noChangeAspect="1"/>
          </p:cNvPicPr>
          <p:nvPr/>
        </p:nvPicPr>
        <p:blipFill>
          <a:blip r:embed="rId2"/>
          <a:stretch>
            <a:fillRect/>
          </a:stretch>
        </p:blipFill>
        <p:spPr>
          <a:xfrm>
            <a:off x="238844" y="1706522"/>
            <a:ext cx="4876190" cy="4876190"/>
          </a:xfrm>
          <a:prstGeom prst="rect">
            <a:avLst/>
          </a:prstGeom>
        </p:spPr>
      </p:pic>
      <p:pic>
        <p:nvPicPr>
          <p:cNvPr id="5" name="Picture 4">
            <a:extLst>
              <a:ext uri="{FF2B5EF4-FFF2-40B4-BE49-F238E27FC236}">
                <a16:creationId xmlns:a16="http://schemas.microsoft.com/office/drawing/2014/main" id="{ADC50E53-6994-476D-BA62-B3B54DF29273}"/>
              </a:ext>
            </a:extLst>
          </p:cNvPr>
          <p:cNvPicPr>
            <a:picLocks noChangeAspect="1"/>
          </p:cNvPicPr>
          <p:nvPr/>
        </p:nvPicPr>
        <p:blipFill>
          <a:blip r:embed="rId3"/>
          <a:stretch>
            <a:fillRect/>
          </a:stretch>
        </p:blipFill>
        <p:spPr>
          <a:xfrm>
            <a:off x="6454114" y="1706522"/>
            <a:ext cx="4876190" cy="4876190"/>
          </a:xfrm>
          <a:prstGeom prst="rect">
            <a:avLst/>
          </a:prstGeom>
        </p:spPr>
      </p:pic>
      <p:sp>
        <p:nvSpPr>
          <p:cNvPr id="6" name="TextBox 5">
            <a:extLst>
              <a:ext uri="{FF2B5EF4-FFF2-40B4-BE49-F238E27FC236}">
                <a16:creationId xmlns:a16="http://schemas.microsoft.com/office/drawing/2014/main" id="{F3906373-F70E-48B4-A786-DB55288A49BF}"/>
              </a:ext>
            </a:extLst>
          </p:cNvPr>
          <p:cNvSpPr txBox="1"/>
          <p:nvPr/>
        </p:nvSpPr>
        <p:spPr>
          <a:xfrm>
            <a:off x="-1" y="597187"/>
            <a:ext cx="6612835" cy="584775"/>
          </a:xfrm>
          <a:prstGeom prst="rect">
            <a:avLst/>
          </a:prstGeom>
          <a:noFill/>
        </p:spPr>
        <p:txBody>
          <a:bodyPr wrap="square" rtlCol="0">
            <a:spAutoFit/>
          </a:bodyPr>
          <a:lstStyle/>
          <a:p>
            <a:r>
              <a:rPr lang="en-IN" sz="3200" b="1" i="1" dirty="0"/>
              <a:t>RIGHT ROTATION(-90˚rotation)</a:t>
            </a:r>
          </a:p>
        </p:txBody>
      </p:sp>
      <p:sp>
        <p:nvSpPr>
          <p:cNvPr id="7" name="TextBox 6">
            <a:extLst>
              <a:ext uri="{FF2B5EF4-FFF2-40B4-BE49-F238E27FC236}">
                <a16:creationId xmlns:a16="http://schemas.microsoft.com/office/drawing/2014/main" id="{A861BF13-68B5-4E99-8F7D-463FC45F51EE}"/>
              </a:ext>
            </a:extLst>
          </p:cNvPr>
          <p:cNvSpPr txBox="1"/>
          <p:nvPr/>
        </p:nvSpPr>
        <p:spPr>
          <a:xfrm>
            <a:off x="7381463" y="624531"/>
            <a:ext cx="4505434" cy="584775"/>
          </a:xfrm>
          <a:prstGeom prst="rect">
            <a:avLst/>
          </a:prstGeom>
          <a:noFill/>
        </p:spPr>
        <p:txBody>
          <a:bodyPr wrap="square" rtlCol="0">
            <a:spAutoFit/>
          </a:bodyPr>
          <a:lstStyle/>
          <a:p>
            <a:r>
              <a:rPr lang="en-IN" sz="3200" b="1" i="1" dirty="0"/>
              <a:t>180˚ ROTATION</a:t>
            </a:r>
          </a:p>
        </p:txBody>
      </p:sp>
    </p:spTree>
    <p:extLst>
      <p:ext uri="{BB962C8B-B14F-4D97-AF65-F5344CB8AC3E}">
        <p14:creationId xmlns:p14="http://schemas.microsoft.com/office/powerpoint/2010/main" val="218697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4B6B46-EA4C-4B0C-9211-9BD513396CAE}"/>
              </a:ext>
            </a:extLst>
          </p:cNvPr>
          <p:cNvSpPr txBox="1"/>
          <p:nvPr/>
        </p:nvSpPr>
        <p:spPr>
          <a:xfrm>
            <a:off x="1815548" y="172278"/>
            <a:ext cx="9183756" cy="523220"/>
          </a:xfrm>
          <a:prstGeom prst="rect">
            <a:avLst/>
          </a:prstGeom>
          <a:noFill/>
        </p:spPr>
        <p:txBody>
          <a:bodyPr wrap="square" rtlCol="0">
            <a:spAutoFit/>
          </a:bodyPr>
          <a:lstStyle/>
          <a:p>
            <a:r>
              <a:rPr lang="en-IN" sz="2800" b="1" i="1" u="sng" dirty="0">
                <a:effectLst>
                  <a:outerShdw blurRad="38100" dist="38100" dir="2700000" algn="tl">
                    <a:srgbClr val="000000">
                      <a:alpha val="43137"/>
                    </a:srgbClr>
                  </a:outerShdw>
                </a:effectLst>
              </a:rPr>
              <a:t>CONVERTING</a:t>
            </a:r>
            <a:r>
              <a:rPr lang="en-IN" sz="2800" b="1" i="1" dirty="0">
                <a:solidFill>
                  <a:schemeClr val="tx2">
                    <a:lumMod val="60000"/>
                    <a:lumOff val="40000"/>
                  </a:schemeClr>
                </a:solidFill>
              </a:rPr>
              <a:t> </a:t>
            </a:r>
            <a:r>
              <a:rPr lang="en-IN" sz="2800" b="1" i="1" u="sng" dirty="0">
                <a:solidFill>
                  <a:schemeClr val="tx2">
                    <a:lumMod val="60000"/>
                    <a:lumOff val="40000"/>
                  </a:schemeClr>
                </a:solidFill>
                <a:effectLst>
                  <a:outerShdw blurRad="38100" dist="38100" dir="2700000" algn="tl">
                    <a:srgbClr val="000000">
                      <a:alpha val="43137"/>
                    </a:srgbClr>
                  </a:outerShdw>
                </a:effectLst>
              </a:rPr>
              <a:t>GRAYSCALE </a:t>
            </a:r>
            <a:r>
              <a:rPr lang="en-IN" sz="2800" b="1" i="1" u="sng" dirty="0">
                <a:solidFill>
                  <a:schemeClr val="bg2">
                    <a:lumMod val="10000"/>
                  </a:schemeClr>
                </a:solidFill>
                <a:effectLst>
                  <a:outerShdw blurRad="38100" dist="38100" dir="2700000" algn="tl">
                    <a:srgbClr val="000000">
                      <a:alpha val="43137"/>
                    </a:srgbClr>
                  </a:outerShdw>
                </a:effectLst>
              </a:rPr>
              <a:t>TO BINARY IMAGE</a:t>
            </a:r>
            <a:endParaRPr lang="en-IN" sz="2800" b="1" i="1" u="sng" dirty="0">
              <a:effectLst>
                <a:outerShdw blurRad="38100" dist="38100" dir="2700000" algn="tl">
                  <a:srgbClr val="000000">
                    <a:alpha val="43137"/>
                  </a:srgbClr>
                </a:outerShdw>
              </a:effectLst>
            </a:endParaRPr>
          </a:p>
        </p:txBody>
      </p:sp>
      <p:sp>
        <p:nvSpPr>
          <p:cNvPr id="5" name="Arrow: Right 4">
            <a:extLst>
              <a:ext uri="{FF2B5EF4-FFF2-40B4-BE49-F238E27FC236}">
                <a16:creationId xmlns:a16="http://schemas.microsoft.com/office/drawing/2014/main" id="{1FF39771-A0EF-4C49-9F70-060B3E2C93F2}"/>
              </a:ext>
            </a:extLst>
          </p:cNvPr>
          <p:cNvSpPr/>
          <p:nvPr/>
        </p:nvSpPr>
        <p:spPr>
          <a:xfrm>
            <a:off x="5665304" y="2905780"/>
            <a:ext cx="861391"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DC2AD7E-8A70-4951-AB08-08D3F5558D1A}"/>
              </a:ext>
            </a:extLst>
          </p:cNvPr>
          <p:cNvPicPr>
            <a:picLocks noChangeAspect="1"/>
          </p:cNvPicPr>
          <p:nvPr/>
        </p:nvPicPr>
        <p:blipFill>
          <a:blip r:embed="rId2"/>
          <a:stretch>
            <a:fillRect/>
          </a:stretch>
        </p:blipFill>
        <p:spPr>
          <a:xfrm>
            <a:off x="6626086" y="1216496"/>
            <a:ext cx="4876800" cy="4876800"/>
          </a:xfrm>
          <a:prstGeom prst="rect">
            <a:avLst/>
          </a:prstGeom>
        </p:spPr>
      </p:pic>
      <p:pic>
        <p:nvPicPr>
          <p:cNvPr id="6" name="Picture 4">
            <a:extLst>
              <a:ext uri="{FF2B5EF4-FFF2-40B4-BE49-F238E27FC236}">
                <a16:creationId xmlns:a16="http://schemas.microsoft.com/office/drawing/2014/main" id="{F45A8542-0C45-4E1F-B805-1809F6997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17" y="121649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468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DBB8C-B87E-4C1F-9C0D-7D3088A3CA81}"/>
              </a:ext>
            </a:extLst>
          </p:cNvPr>
          <p:cNvSpPr/>
          <p:nvPr/>
        </p:nvSpPr>
        <p:spPr>
          <a:xfrm>
            <a:off x="3286539" y="209587"/>
            <a:ext cx="6453809" cy="461665"/>
          </a:xfrm>
          <a:prstGeom prst="rect">
            <a:avLst/>
          </a:prstGeom>
        </p:spPr>
        <p:txBody>
          <a:bodyPr wrap="square">
            <a:spAutoFit/>
          </a:bodyPr>
          <a:lstStyle/>
          <a:p>
            <a:pPr algn="just" fontAlgn="base"/>
            <a:r>
              <a:rPr lang="en-IN" sz="2400" dirty="0">
                <a:latin typeface="Roboto"/>
              </a:rPr>
              <a:t> </a:t>
            </a:r>
            <a:r>
              <a:rPr lang="en-IN" sz="2400" b="1" dirty="0">
                <a:solidFill>
                  <a:srgbClr val="002060"/>
                </a:solidFill>
                <a:effectLst>
                  <a:outerShdw blurRad="38100" dist="38100" dir="2700000" algn="tl">
                    <a:srgbClr val="000000">
                      <a:alpha val="43137"/>
                    </a:srgbClr>
                  </a:outerShdw>
                </a:effectLst>
                <a:latin typeface="Roboto"/>
              </a:rPr>
              <a:t>WRITING AN IMAGE IN PGM FORMAT</a:t>
            </a:r>
            <a:endParaRPr lang="en-IN" sz="2400" b="1" i="0" dirty="0">
              <a:solidFill>
                <a:srgbClr val="002060"/>
              </a:solidFill>
              <a:effectLst>
                <a:outerShdw blurRad="38100" dist="38100" dir="2700000" algn="tl">
                  <a:srgbClr val="000000">
                    <a:alpha val="43137"/>
                  </a:srgbClr>
                </a:outerShdw>
              </a:effectLst>
              <a:latin typeface="Roboto"/>
            </a:endParaRPr>
          </a:p>
        </p:txBody>
      </p:sp>
      <p:sp>
        <p:nvSpPr>
          <p:cNvPr id="3" name="Rectangle 2">
            <a:extLst>
              <a:ext uri="{FF2B5EF4-FFF2-40B4-BE49-F238E27FC236}">
                <a16:creationId xmlns:a16="http://schemas.microsoft.com/office/drawing/2014/main" id="{715C81F6-FDB5-4432-8D99-35D27D4DC186}"/>
              </a:ext>
            </a:extLst>
          </p:cNvPr>
          <p:cNvSpPr/>
          <p:nvPr/>
        </p:nvSpPr>
        <p:spPr>
          <a:xfrm>
            <a:off x="901148" y="1013288"/>
            <a:ext cx="10827026" cy="1200329"/>
          </a:xfrm>
          <a:prstGeom prst="rect">
            <a:avLst/>
          </a:prstGeom>
        </p:spPr>
        <p:txBody>
          <a:bodyPr wrap="square">
            <a:spAutoFit/>
          </a:bodyPr>
          <a:lstStyle/>
          <a:p>
            <a:r>
              <a:rPr lang="en-US" sz="2400" b="1" dirty="0">
                <a:latin typeface="Roboto"/>
              </a:rPr>
              <a:t>PGM</a:t>
            </a:r>
            <a:r>
              <a:rPr lang="en-US" sz="2400" dirty="0">
                <a:latin typeface="Roboto"/>
              </a:rPr>
              <a:t> stands for </a:t>
            </a:r>
            <a:r>
              <a:rPr lang="en-US" sz="2400" b="1" dirty="0">
                <a:latin typeface="Roboto"/>
              </a:rPr>
              <a:t>Portable Gray Map</a:t>
            </a:r>
            <a:r>
              <a:rPr lang="en-US" sz="2400" dirty="0">
                <a:latin typeface="Roboto"/>
              </a:rPr>
              <a:t>. Saving a 2D array in C as images in PNG, JPG or other formats would need a lot of effort to encode the data in the specified format before writing to a file.</a:t>
            </a:r>
            <a:endParaRPr lang="en-IN" sz="2400" dirty="0"/>
          </a:p>
        </p:txBody>
      </p:sp>
      <p:pic>
        <p:nvPicPr>
          <p:cNvPr id="5" name="Picture 4">
            <a:extLst>
              <a:ext uri="{FF2B5EF4-FFF2-40B4-BE49-F238E27FC236}">
                <a16:creationId xmlns:a16="http://schemas.microsoft.com/office/drawing/2014/main" id="{801CD7B8-F916-430E-BD8A-9DE325A3C046}"/>
              </a:ext>
            </a:extLst>
          </p:cNvPr>
          <p:cNvPicPr>
            <a:picLocks noChangeAspect="1"/>
          </p:cNvPicPr>
          <p:nvPr/>
        </p:nvPicPr>
        <p:blipFill>
          <a:blip r:embed="rId2"/>
          <a:stretch>
            <a:fillRect/>
          </a:stretch>
        </p:blipFill>
        <p:spPr>
          <a:xfrm>
            <a:off x="1775791" y="3019424"/>
            <a:ext cx="8322365" cy="2944053"/>
          </a:xfrm>
          <a:prstGeom prst="rect">
            <a:avLst/>
          </a:prstGeom>
        </p:spPr>
      </p:pic>
    </p:spTree>
    <p:extLst>
      <p:ext uri="{BB962C8B-B14F-4D97-AF65-F5344CB8AC3E}">
        <p14:creationId xmlns:p14="http://schemas.microsoft.com/office/powerpoint/2010/main" val="1598605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3ECAA3-91F3-4D95-AE72-B41CD14AB8C9}"/>
              </a:ext>
            </a:extLst>
          </p:cNvPr>
          <p:cNvSpPr/>
          <p:nvPr/>
        </p:nvSpPr>
        <p:spPr>
          <a:xfrm>
            <a:off x="1548892" y="169830"/>
            <a:ext cx="9521581" cy="584775"/>
          </a:xfrm>
          <a:prstGeom prst="rect">
            <a:avLst/>
          </a:prstGeom>
        </p:spPr>
        <p:txBody>
          <a:bodyPr wrap="none">
            <a:spAutoFit/>
          </a:bodyPr>
          <a:lstStyle/>
          <a:p>
            <a:r>
              <a:rPr lang="en-IN" sz="3200" b="1" i="1" u="sng" dirty="0">
                <a:effectLst>
                  <a:outerShdw blurRad="38100" dist="38100" dir="2700000" algn="tl">
                    <a:srgbClr val="000000">
                      <a:alpha val="43137"/>
                    </a:srgbClr>
                  </a:outerShdw>
                </a:effectLst>
              </a:rPr>
              <a:t>CONVERTING</a:t>
            </a:r>
            <a:r>
              <a:rPr lang="en-IN" sz="3200" b="1" i="1" dirty="0">
                <a:solidFill>
                  <a:schemeClr val="tx2">
                    <a:lumMod val="60000"/>
                    <a:lumOff val="40000"/>
                  </a:schemeClr>
                </a:solidFill>
              </a:rPr>
              <a:t> </a:t>
            </a:r>
            <a:r>
              <a:rPr lang="en-IN" sz="3200" b="1" i="1" u="sng" dirty="0">
                <a:solidFill>
                  <a:schemeClr val="tx2">
                    <a:lumMod val="60000"/>
                    <a:lumOff val="40000"/>
                  </a:schemeClr>
                </a:solidFill>
                <a:effectLst>
                  <a:outerShdw blurRad="38100" dist="38100" dir="2700000" algn="tl">
                    <a:srgbClr val="000000">
                      <a:alpha val="43137"/>
                    </a:srgbClr>
                  </a:outerShdw>
                </a:effectLst>
              </a:rPr>
              <a:t>GRAYSCALE </a:t>
            </a:r>
            <a:r>
              <a:rPr lang="en-IN" sz="3200" b="1" i="1" u="sng" dirty="0">
                <a:solidFill>
                  <a:schemeClr val="bg2">
                    <a:lumMod val="10000"/>
                  </a:schemeClr>
                </a:solidFill>
                <a:effectLst>
                  <a:outerShdw blurRad="38100" dist="38100" dir="2700000" algn="tl">
                    <a:srgbClr val="000000">
                      <a:alpha val="43137"/>
                    </a:srgbClr>
                  </a:outerShdw>
                </a:effectLst>
              </a:rPr>
              <a:t>TO BINARY IMAGE</a:t>
            </a:r>
            <a:endParaRPr lang="en-IN" sz="3200" b="1" i="1" u="sng" dirty="0">
              <a:effectLst>
                <a:outerShdw blurRad="38100" dist="38100" dir="2700000" algn="tl">
                  <a:srgbClr val="000000">
                    <a:alpha val="43137"/>
                  </a:srgbClr>
                </a:outerShdw>
              </a:effectLst>
            </a:endParaRPr>
          </a:p>
        </p:txBody>
      </p:sp>
      <p:graphicFrame>
        <p:nvGraphicFramePr>
          <p:cNvPr id="4" name="Table 3">
            <a:extLst>
              <a:ext uri="{FF2B5EF4-FFF2-40B4-BE49-F238E27FC236}">
                <a16:creationId xmlns:a16="http://schemas.microsoft.com/office/drawing/2014/main" id="{AAEE2483-3897-4C91-8B66-E9D67A87F9BB}"/>
              </a:ext>
            </a:extLst>
          </p:cNvPr>
          <p:cNvGraphicFramePr>
            <a:graphicFrameLocks noGrp="1"/>
          </p:cNvGraphicFramePr>
          <p:nvPr>
            <p:extLst>
              <p:ext uri="{D42A27DB-BD31-4B8C-83A1-F6EECF244321}">
                <p14:modId xmlns:p14="http://schemas.microsoft.com/office/powerpoint/2010/main" val="758308620"/>
              </p:ext>
            </p:extLst>
          </p:nvPr>
        </p:nvGraphicFramePr>
        <p:xfrm>
          <a:off x="407365" y="1537252"/>
          <a:ext cx="11108774" cy="1742250"/>
        </p:xfrm>
        <a:graphic>
          <a:graphicData uri="http://schemas.openxmlformats.org/drawingml/2006/table">
            <a:tbl>
              <a:tblPr/>
              <a:tblGrid>
                <a:gridCol w="11108774">
                  <a:extLst>
                    <a:ext uri="{9D8B030D-6E8A-4147-A177-3AD203B41FA5}">
                      <a16:colId xmlns:a16="http://schemas.microsoft.com/office/drawing/2014/main" val="1653286430"/>
                    </a:ext>
                  </a:extLst>
                </a:gridCol>
              </a:tblGrid>
              <a:tr h="107342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dirty="0">
                          <a:solidFill>
                            <a:srgbClr val="24292E"/>
                          </a:solidFill>
                          <a:effectLst/>
                          <a:latin typeface="SFMono-Regular"/>
                        </a:rPr>
                        <a:t>#</a:t>
                      </a:r>
                      <a:r>
                        <a:rPr lang="en-IN" dirty="0">
                          <a:solidFill>
                            <a:srgbClr val="D73A49"/>
                          </a:solidFill>
                          <a:effectLst/>
                          <a:latin typeface="SFMono-Regular"/>
                        </a:rPr>
                        <a:t>define</a:t>
                      </a:r>
                      <a:r>
                        <a:rPr lang="en-IN" dirty="0">
                          <a:solidFill>
                            <a:srgbClr val="24292E"/>
                          </a:solidFill>
                          <a:effectLst/>
                          <a:latin typeface="SFMono-Regular"/>
                        </a:rPr>
                        <a:t> </a:t>
                      </a:r>
                      <a:r>
                        <a:rPr lang="en-IN" dirty="0">
                          <a:solidFill>
                            <a:srgbClr val="6F42C1"/>
                          </a:solidFill>
                          <a:effectLst/>
                          <a:latin typeface="SFMono-Regular"/>
                        </a:rPr>
                        <a:t>THRESHOLD</a:t>
                      </a:r>
                      <a:r>
                        <a:rPr lang="en-IN" dirty="0">
                          <a:solidFill>
                            <a:srgbClr val="24292E"/>
                          </a:solidFill>
                          <a:effectLst/>
                          <a:latin typeface="SFMono-Regular"/>
                        </a:rPr>
                        <a:t> </a:t>
                      </a:r>
                      <a:r>
                        <a:rPr lang="en-IN" dirty="0">
                          <a:solidFill>
                            <a:srgbClr val="005CC5"/>
                          </a:solidFill>
                          <a:effectLst/>
                          <a:latin typeface="SFMono-Regular"/>
                        </a:rPr>
                        <a:t>128</a:t>
                      </a:r>
                      <a:endParaRPr lang="en-IN" dirty="0">
                        <a:solidFill>
                          <a:srgbClr val="24292E"/>
                        </a:solidFill>
                        <a:effectLst/>
                        <a:latin typeface="SFMono-Regular"/>
                      </a:endParaRPr>
                    </a:p>
                    <a:p>
                      <a:pPr fontAlgn="t"/>
                      <a:endParaRPr lang="en-IN" dirty="0">
                        <a:solidFill>
                          <a:srgbClr val="24292E"/>
                        </a:solidFill>
                        <a:effectLst/>
                        <a:latin typeface="SFMono-Regular"/>
                      </a:endParaRPr>
                    </a:p>
                    <a:p>
                      <a:pPr fontAlgn="t"/>
                      <a:r>
                        <a:rPr lang="en-IN" dirty="0">
                          <a:solidFill>
                            <a:srgbClr val="24292E"/>
                          </a:solidFill>
                          <a:effectLst/>
                          <a:latin typeface="SFMono-Regular"/>
                        </a:rPr>
                        <a:t>#</a:t>
                      </a:r>
                      <a:r>
                        <a:rPr lang="en-IN" dirty="0">
                          <a:solidFill>
                            <a:srgbClr val="D73A49"/>
                          </a:solidFill>
                          <a:effectLst/>
                          <a:latin typeface="SFMono-Regular"/>
                        </a:rPr>
                        <a:t>define</a:t>
                      </a:r>
                      <a:r>
                        <a:rPr lang="en-IN" dirty="0">
                          <a:solidFill>
                            <a:srgbClr val="24292E"/>
                          </a:solidFill>
                          <a:effectLst/>
                          <a:latin typeface="SFMono-Regular"/>
                        </a:rPr>
                        <a:t> </a:t>
                      </a:r>
                      <a:r>
                        <a:rPr lang="en-IN" dirty="0">
                          <a:solidFill>
                            <a:srgbClr val="6F42C1"/>
                          </a:solidFill>
                          <a:effectLst/>
                          <a:latin typeface="SFMono-Regular"/>
                        </a:rPr>
                        <a:t>WHITE</a:t>
                      </a:r>
                      <a:r>
                        <a:rPr lang="en-IN" dirty="0">
                          <a:solidFill>
                            <a:srgbClr val="24292E"/>
                          </a:solidFill>
                          <a:effectLst/>
                          <a:latin typeface="SFMono-Regular"/>
                        </a:rPr>
                        <a:t> </a:t>
                      </a:r>
                      <a:r>
                        <a:rPr lang="en-IN" dirty="0">
                          <a:solidFill>
                            <a:srgbClr val="005CC5"/>
                          </a:solidFill>
                          <a:effectLst/>
                          <a:latin typeface="SFMono-Regular"/>
                        </a:rPr>
                        <a:t>255</a:t>
                      </a:r>
                      <a:endParaRPr lang="en-IN" dirty="0">
                        <a:solidFill>
                          <a:srgbClr val="24292E"/>
                        </a:solidFill>
                        <a:effectLst/>
                        <a:latin typeface="SFMono-Regular"/>
                      </a:endParaRPr>
                    </a:p>
                  </a:txBody>
                  <a:tcPr marL="95250" marR="95250">
                    <a:lnL>
                      <a:noFill/>
                    </a:lnL>
                    <a:lnR>
                      <a:noFill/>
                    </a:lnR>
                    <a:lnB>
                      <a:noFill/>
                    </a:lnB>
                    <a:solidFill>
                      <a:srgbClr val="FFFFFF"/>
                    </a:solidFill>
                  </a:tcPr>
                </a:tc>
                <a:extLst>
                  <a:ext uri="{0D108BD9-81ED-4DB2-BD59-A6C34878D82A}">
                    <a16:rowId xmlns:a16="http://schemas.microsoft.com/office/drawing/2014/main" val="3861351600"/>
                  </a:ext>
                </a:extLst>
              </a:tr>
              <a:tr h="668824">
                <a:tc>
                  <a:txBody>
                    <a:bodyPr/>
                    <a:lstStyle/>
                    <a:p>
                      <a:pPr fontAlgn="t"/>
                      <a:r>
                        <a:rPr lang="en-IN" dirty="0">
                          <a:solidFill>
                            <a:srgbClr val="24292E"/>
                          </a:solidFill>
                          <a:effectLst/>
                          <a:latin typeface="SFMono-Regular"/>
                        </a:rPr>
                        <a:t>#</a:t>
                      </a:r>
                      <a:r>
                        <a:rPr lang="en-IN" dirty="0">
                          <a:solidFill>
                            <a:srgbClr val="D73A49"/>
                          </a:solidFill>
                          <a:effectLst/>
                          <a:latin typeface="SFMono-Regular"/>
                        </a:rPr>
                        <a:t>define</a:t>
                      </a:r>
                      <a:r>
                        <a:rPr lang="en-IN" dirty="0">
                          <a:solidFill>
                            <a:srgbClr val="24292E"/>
                          </a:solidFill>
                          <a:effectLst/>
                          <a:latin typeface="SFMono-Regular"/>
                        </a:rPr>
                        <a:t> </a:t>
                      </a:r>
                      <a:r>
                        <a:rPr lang="en-IN" dirty="0">
                          <a:solidFill>
                            <a:srgbClr val="6F42C1"/>
                          </a:solidFill>
                          <a:effectLst/>
                          <a:latin typeface="SFMono-Regular"/>
                        </a:rPr>
                        <a:t>BLACK</a:t>
                      </a:r>
                      <a:r>
                        <a:rPr lang="en-IN" dirty="0">
                          <a:solidFill>
                            <a:srgbClr val="24292E"/>
                          </a:solidFill>
                          <a:effectLst/>
                          <a:latin typeface="SFMono-Regular"/>
                        </a:rPr>
                        <a:t> </a:t>
                      </a:r>
                      <a:r>
                        <a:rPr lang="en-IN" dirty="0">
                          <a:solidFill>
                            <a:srgbClr val="005CC5"/>
                          </a:solidFill>
                          <a:effectLst/>
                          <a:latin typeface="SFMono-Regular"/>
                        </a:rPr>
                        <a:t>0</a:t>
                      </a:r>
                      <a:endParaRPr lang="en-IN" dirty="0">
                        <a:solidFill>
                          <a:srgbClr val="24292E"/>
                        </a:solidFill>
                        <a:effectLst/>
                        <a:latin typeface="SFMono-Regular"/>
                      </a:endParaRPr>
                    </a:p>
                  </a:txBody>
                  <a:tcPr marL="95250" marR="95250">
                    <a:lnL>
                      <a:noFill/>
                    </a:lnL>
                    <a:lnR>
                      <a:noFill/>
                    </a:lnR>
                    <a:lnT>
                      <a:noFill/>
                    </a:lnT>
                    <a:lnB>
                      <a:noFill/>
                    </a:lnB>
                    <a:solidFill>
                      <a:srgbClr val="FFFFFF"/>
                    </a:solidFill>
                  </a:tcPr>
                </a:tc>
                <a:extLst>
                  <a:ext uri="{0D108BD9-81ED-4DB2-BD59-A6C34878D82A}">
                    <a16:rowId xmlns:a16="http://schemas.microsoft.com/office/drawing/2014/main" val="674612174"/>
                  </a:ext>
                </a:extLst>
              </a:tr>
            </a:tbl>
          </a:graphicData>
        </a:graphic>
      </p:graphicFrame>
      <p:graphicFrame>
        <p:nvGraphicFramePr>
          <p:cNvPr id="5" name="Table 4">
            <a:extLst>
              <a:ext uri="{FF2B5EF4-FFF2-40B4-BE49-F238E27FC236}">
                <a16:creationId xmlns:a16="http://schemas.microsoft.com/office/drawing/2014/main" id="{F2A1A9B9-032A-486F-954C-3F54615BCC5B}"/>
              </a:ext>
            </a:extLst>
          </p:cNvPr>
          <p:cNvGraphicFramePr>
            <a:graphicFrameLocks noGrp="1"/>
          </p:cNvGraphicFramePr>
          <p:nvPr>
            <p:extLst>
              <p:ext uri="{D42A27DB-BD31-4B8C-83A1-F6EECF244321}">
                <p14:modId xmlns:p14="http://schemas.microsoft.com/office/powerpoint/2010/main" val="3022109138"/>
              </p:ext>
            </p:extLst>
          </p:nvPr>
        </p:nvGraphicFramePr>
        <p:xfrm>
          <a:off x="2411896" y="7783238"/>
          <a:ext cx="11436626" cy="7739616"/>
        </p:xfrm>
        <a:graphic>
          <a:graphicData uri="http://schemas.openxmlformats.org/drawingml/2006/table">
            <a:tbl>
              <a:tblPr/>
              <a:tblGrid>
                <a:gridCol w="141109">
                  <a:extLst>
                    <a:ext uri="{9D8B030D-6E8A-4147-A177-3AD203B41FA5}">
                      <a16:colId xmlns:a16="http://schemas.microsoft.com/office/drawing/2014/main" val="2580128429"/>
                    </a:ext>
                  </a:extLst>
                </a:gridCol>
                <a:gridCol w="11295517">
                  <a:extLst>
                    <a:ext uri="{9D8B030D-6E8A-4147-A177-3AD203B41FA5}">
                      <a16:colId xmlns:a16="http://schemas.microsoft.com/office/drawing/2014/main" val="177027771"/>
                    </a:ext>
                  </a:extLst>
                </a:gridCol>
              </a:tblGrid>
              <a:tr h="1450788">
                <a:tc>
                  <a:txBody>
                    <a:bodyPr/>
                    <a:lstStyle/>
                    <a:p>
                      <a:pPr fontAlgn="t"/>
                      <a:r>
                        <a:rPr lang="en-US" sz="800">
                          <a:solidFill>
                            <a:srgbClr val="D73A49"/>
                          </a:solidFill>
                          <a:effectLst/>
                          <a:latin typeface="SFMono-Regular"/>
                        </a:rPr>
                        <a:t>for</a:t>
                      </a:r>
                      <a:r>
                        <a:rPr lang="en-US" sz="800">
                          <a:solidFill>
                            <a:srgbClr val="24292E"/>
                          </a:solidFill>
                          <a:effectLst/>
                          <a:latin typeface="SFMono-Regular"/>
                        </a:rPr>
                        <a:t>(i=</a:t>
                      </a:r>
                      <a:r>
                        <a:rPr lang="en-US" sz="800">
                          <a:solidFill>
                            <a:srgbClr val="005CC5"/>
                          </a:solidFill>
                          <a:effectLst/>
                          <a:latin typeface="SFMono-Regular"/>
                        </a:rPr>
                        <a:t>0</a:t>
                      </a:r>
                      <a:r>
                        <a:rPr lang="en-US" sz="800">
                          <a:solidFill>
                            <a:srgbClr val="24292E"/>
                          </a:solidFill>
                          <a:effectLst/>
                          <a:latin typeface="SFMono-Regular"/>
                        </a:rPr>
                        <a:t>;i&lt;size;i++) </a:t>
                      </a:r>
                      <a:r>
                        <a:rPr lang="en-US" sz="800">
                          <a:solidFill>
                            <a:srgbClr val="6A737D"/>
                          </a:solidFill>
                          <a:effectLst/>
                          <a:latin typeface="SFMono-Regular"/>
                        </a:rPr>
                        <a:t>//store 0(black) and 255(white) values to buffer </a:t>
                      </a:r>
                      <a:endParaRPr lang="en-US" sz="800">
                        <a:solidFill>
                          <a:srgbClr val="24292E"/>
                        </a:solidFill>
                        <a:effectLst/>
                        <a:latin typeface="SFMono-Regular"/>
                      </a:endParaRPr>
                    </a:p>
                  </a:txBody>
                  <a:tcPr marL="43506" marR="43506" marT="20883" marB="20883">
                    <a:lnL>
                      <a:noFill/>
                    </a:lnL>
                    <a:lnR>
                      <a:noFill/>
                    </a:lnR>
                    <a:lnT>
                      <a:noFill/>
                    </a:lnT>
                    <a:lnB>
                      <a:noFill/>
                    </a:lnB>
                    <a:solidFill>
                      <a:srgbClr val="FFFFFF"/>
                    </a:solidFill>
                  </a:tcPr>
                </a:tc>
                <a:tc>
                  <a:txBody>
                    <a:bodyPr/>
                    <a:lstStyle/>
                    <a:p>
                      <a:endParaRPr lang="en-IN" sz="800"/>
                    </a:p>
                  </a:txBody>
                  <a:tcPr marL="41766" marR="41766" marT="20883" marB="20883">
                    <a:lnL>
                      <a:noFill/>
                    </a:lnL>
                  </a:tcPr>
                </a:tc>
                <a:extLst>
                  <a:ext uri="{0D108BD9-81ED-4DB2-BD59-A6C34878D82A}">
                    <a16:rowId xmlns:a16="http://schemas.microsoft.com/office/drawing/2014/main" val="3705606691"/>
                  </a:ext>
                </a:extLst>
              </a:tr>
              <a:tr h="167064">
                <a:tc>
                  <a:txBody>
                    <a:bodyPr/>
                    <a:lstStyle/>
                    <a:p>
                      <a:pPr algn="r" fontAlgn="t"/>
                      <a:endParaRPr lang="en-IN" sz="800">
                        <a:effectLst/>
                        <a:latin typeface="SFMono-Regular"/>
                      </a:endParaRPr>
                    </a:p>
                  </a:txBody>
                  <a:tcPr marL="43506" marR="43506" marT="20883" marB="20883">
                    <a:lnL>
                      <a:noFill/>
                    </a:lnL>
                    <a:lnR>
                      <a:noFill/>
                    </a:lnR>
                    <a:lnT>
                      <a:noFill/>
                    </a:lnT>
                    <a:lnB>
                      <a:noFill/>
                    </a:lnB>
                    <a:solidFill>
                      <a:srgbClr val="FFFFFF"/>
                    </a:solidFill>
                  </a:tcPr>
                </a:tc>
                <a:tc>
                  <a:txBody>
                    <a:bodyPr/>
                    <a:lstStyle/>
                    <a:p>
                      <a:pPr fontAlgn="t"/>
                      <a:r>
                        <a:rPr lang="en-IN" sz="800">
                          <a:solidFill>
                            <a:srgbClr val="24292E"/>
                          </a:solidFill>
                          <a:effectLst/>
                          <a:latin typeface="SFMono-Regular"/>
                        </a:rPr>
                        <a:t>{</a:t>
                      </a:r>
                    </a:p>
                  </a:txBody>
                  <a:tcPr marL="43506" marR="43506" marT="20883" marB="20883">
                    <a:lnL>
                      <a:noFill/>
                    </a:lnL>
                    <a:lnR>
                      <a:noFill/>
                    </a:lnR>
                    <a:lnB>
                      <a:noFill/>
                    </a:lnB>
                    <a:solidFill>
                      <a:srgbClr val="FFFFFF"/>
                    </a:solidFill>
                  </a:tcPr>
                </a:tc>
                <a:extLst>
                  <a:ext uri="{0D108BD9-81ED-4DB2-BD59-A6C34878D82A}">
                    <a16:rowId xmlns:a16="http://schemas.microsoft.com/office/drawing/2014/main" val="1677622317"/>
                  </a:ext>
                </a:extLst>
              </a:tr>
              <a:tr h="292362">
                <a:tc>
                  <a:txBody>
                    <a:bodyPr/>
                    <a:lstStyle/>
                    <a:p>
                      <a:pPr algn="r" fontAlgn="t"/>
                      <a:endParaRPr lang="en-IN" sz="800">
                        <a:effectLst/>
                        <a:latin typeface="SFMono-Regular"/>
                      </a:endParaRPr>
                    </a:p>
                  </a:txBody>
                  <a:tcPr marL="43506" marR="43506" marT="20883" marB="20883">
                    <a:lnL>
                      <a:noFill/>
                    </a:lnL>
                    <a:lnR>
                      <a:noFill/>
                    </a:lnR>
                    <a:lnT>
                      <a:noFill/>
                    </a:lnT>
                    <a:lnB>
                      <a:noFill/>
                    </a:lnB>
                    <a:solidFill>
                      <a:srgbClr val="FFFFFF"/>
                    </a:solidFill>
                  </a:tcPr>
                </a:tc>
                <a:tc>
                  <a:txBody>
                    <a:bodyPr/>
                    <a:lstStyle/>
                    <a:p>
                      <a:pPr fontAlgn="t"/>
                      <a:r>
                        <a:rPr lang="en-US" sz="800">
                          <a:solidFill>
                            <a:srgbClr val="24292E"/>
                          </a:solidFill>
                          <a:effectLst/>
                          <a:latin typeface="SFMono-Regular"/>
                        </a:rPr>
                        <a:t>buffer[i] = (buffer[i] &gt; THRESHOLD) ? WHITE : BLACK;</a:t>
                      </a:r>
                    </a:p>
                  </a:txBody>
                  <a:tcPr marL="43506" marR="43506" marT="20883" marB="20883">
                    <a:lnL>
                      <a:noFill/>
                    </a:lnL>
                    <a:lnR>
                      <a:noFill/>
                    </a:lnR>
                    <a:lnT>
                      <a:noFill/>
                    </a:lnT>
                    <a:lnB>
                      <a:noFill/>
                    </a:lnB>
                    <a:solidFill>
                      <a:srgbClr val="FFFFFF"/>
                    </a:solidFill>
                  </a:tcPr>
                </a:tc>
                <a:extLst>
                  <a:ext uri="{0D108BD9-81ED-4DB2-BD59-A6C34878D82A}">
                    <a16:rowId xmlns:a16="http://schemas.microsoft.com/office/drawing/2014/main" val="3758171614"/>
                  </a:ext>
                </a:extLst>
              </a:tr>
              <a:tr h="167064">
                <a:tc>
                  <a:txBody>
                    <a:bodyPr/>
                    <a:lstStyle/>
                    <a:p>
                      <a:pPr algn="r" fontAlgn="t"/>
                      <a:endParaRPr lang="en-IN" sz="800">
                        <a:effectLst/>
                        <a:latin typeface="SFMono-Regular"/>
                      </a:endParaRPr>
                    </a:p>
                  </a:txBody>
                  <a:tcPr marL="43506" marR="43506" marT="20883" marB="20883">
                    <a:lnL>
                      <a:noFill/>
                    </a:lnL>
                    <a:lnR>
                      <a:noFill/>
                    </a:lnR>
                    <a:lnT>
                      <a:noFill/>
                    </a:lnT>
                    <a:lnB>
                      <a:noFill/>
                    </a:lnB>
                    <a:solidFill>
                      <a:srgbClr val="FFFFFF"/>
                    </a:solidFill>
                  </a:tcPr>
                </a:tc>
                <a:tc>
                  <a:txBody>
                    <a:bodyPr/>
                    <a:lstStyle/>
                    <a:p>
                      <a:pPr fontAlgn="t"/>
                      <a:r>
                        <a:rPr lang="en-IN" sz="800" dirty="0">
                          <a:solidFill>
                            <a:srgbClr val="24292E"/>
                          </a:solidFill>
                          <a:effectLst/>
                          <a:latin typeface="SFMono-Regular"/>
                        </a:rPr>
                        <a:t>}</a:t>
                      </a:r>
                    </a:p>
                  </a:txBody>
                  <a:tcPr marL="43506" marR="43506" marT="20883" marB="20883">
                    <a:lnL>
                      <a:noFill/>
                    </a:lnL>
                    <a:lnR>
                      <a:noFill/>
                    </a:lnR>
                    <a:lnT>
                      <a:noFill/>
                    </a:lnT>
                    <a:lnB>
                      <a:noFill/>
                    </a:lnB>
                    <a:solidFill>
                      <a:srgbClr val="FFFFFF"/>
                    </a:solidFill>
                  </a:tcPr>
                </a:tc>
                <a:extLst>
                  <a:ext uri="{0D108BD9-81ED-4DB2-BD59-A6C34878D82A}">
                    <a16:rowId xmlns:a16="http://schemas.microsoft.com/office/drawing/2014/main" val="696018404"/>
                  </a:ext>
                </a:extLst>
              </a:tr>
            </a:tbl>
          </a:graphicData>
        </a:graphic>
      </p:graphicFrame>
      <p:graphicFrame>
        <p:nvGraphicFramePr>
          <p:cNvPr id="8" name="Table 7">
            <a:extLst>
              <a:ext uri="{FF2B5EF4-FFF2-40B4-BE49-F238E27FC236}">
                <a16:creationId xmlns:a16="http://schemas.microsoft.com/office/drawing/2014/main" id="{378E5856-4E54-4D81-AE0C-44F336382B90}"/>
              </a:ext>
            </a:extLst>
          </p:cNvPr>
          <p:cNvGraphicFramePr>
            <a:graphicFrameLocks noGrp="1"/>
          </p:cNvGraphicFramePr>
          <p:nvPr>
            <p:extLst>
              <p:ext uri="{D42A27DB-BD31-4B8C-83A1-F6EECF244321}">
                <p14:modId xmlns:p14="http://schemas.microsoft.com/office/powerpoint/2010/main" val="840609845"/>
              </p:ext>
            </p:extLst>
          </p:nvPr>
        </p:nvGraphicFramePr>
        <p:xfrm>
          <a:off x="407365" y="3102961"/>
          <a:ext cx="11108774" cy="2748022"/>
        </p:xfrm>
        <a:graphic>
          <a:graphicData uri="http://schemas.openxmlformats.org/drawingml/2006/table">
            <a:tbl>
              <a:tblPr/>
              <a:tblGrid>
                <a:gridCol w="11108774">
                  <a:extLst>
                    <a:ext uri="{9D8B030D-6E8A-4147-A177-3AD203B41FA5}">
                      <a16:colId xmlns:a16="http://schemas.microsoft.com/office/drawing/2014/main" val="1084142708"/>
                    </a:ext>
                  </a:extLst>
                </a:gridCol>
              </a:tblGrid>
              <a:tr h="1692196">
                <a:tc>
                  <a:txBody>
                    <a:bodyPr/>
                    <a:lstStyle/>
                    <a:p>
                      <a:pPr fontAlgn="t"/>
                      <a:endParaRPr lang="en-IN" sz="2800" dirty="0">
                        <a:solidFill>
                          <a:srgbClr val="24292E"/>
                        </a:solidFill>
                        <a:effectLst/>
                        <a:latin typeface="SFMono-Regular"/>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2800" dirty="0">
                          <a:solidFill>
                            <a:srgbClr val="D73A49"/>
                          </a:solidFill>
                          <a:latin typeface="SFMono-Regular"/>
                        </a:rPr>
                        <a:t>for</a:t>
                      </a:r>
                      <a:r>
                        <a:rPr lang="en-US" sz="2800" dirty="0">
                          <a:solidFill>
                            <a:srgbClr val="24292E"/>
                          </a:solidFill>
                          <a:latin typeface="SFMono-Regular"/>
                        </a:rPr>
                        <a:t>(</a:t>
                      </a:r>
                      <a:r>
                        <a:rPr lang="en-US" sz="2800" dirty="0" err="1">
                          <a:solidFill>
                            <a:srgbClr val="24292E"/>
                          </a:solidFill>
                          <a:latin typeface="SFMono-Regular"/>
                        </a:rPr>
                        <a:t>i</a:t>
                      </a:r>
                      <a:r>
                        <a:rPr lang="en-US" sz="2800" dirty="0">
                          <a:solidFill>
                            <a:srgbClr val="24292E"/>
                          </a:solidFill>
                          <a:latin typeface="SFMono-Regular"/>
                        </a:rPr>
                        <a:t>=</a:t>
                      </a:r>
                      <a:r>
                        <a:rPr lang="en-US" sz="2800" dirty="0">
                          <a:solidFill>
                            <a:srgbClr val="005CC5"/>
                          </a:solidFill>
                          <a:latin typeface="SFMono-Regular"/>
                        </a:rPr>
                        <a:t>0</a:t>
                      </a:r>
                      <a:r>
                        <a:rPr lang="en-US" sz="2800" dirty="0">
                          <a:solidFill>
                            <a:srgbClr val="24292E"/>
                          </a:solidFill>
                          <a:latin typeface="SFMono-Regular"/>
                        </a:rPr>
                        <a:t>;i&lt;</a:t>
                      </a:r>
                      <a:r>
                        <a:rPr lang="en-US" sz="2800" dirty="0" err="1">
                          <a:solidFill>
                            <a:srgbClr val="24292E"/>
                          </a:solidFill>
                          <a:latin typeface="SFMono-Regular"/>
                        </a:rPr>
                        <a:t>size;i</a:t>
                      </a:r>
                      <a:r>
                        <a:rPr lang="en-US" sz="2800" dirty="0">
                          <a:solidFill>
                            <a:srgbClr val="24292E"/>
                          </a:solidFill>
                          <a:latin typeface="SFMono-Regular"/>
                        </a:rPr>
                        <a:t>++) </a:t>
                      </a:r>
                      <a:r>
                        <a:rPr lang="en-US" sz="2800" dirty="0">
                          <a:solidFill>
                            <a:srgbClr val="6A737D"/>
                          </a:solidFill>
                          <a:latin typeface="SFMono-Regular"/>
                        </a:rPr>
                        <a:t>//store 0(black) and 255(white) values to buffer </a:t>
                      </a:r>
                      <a:endParaRPr lang="en-US" sz="2800" dirty="0">
                        <a:solidFill>
                          <a:srgbClr val="24292E"/>
                        </a:solidFill>
                        <a:latin typeface="SFMono-Regular"/>
                      </a:endParaRPr>
                    </a:p>
                    <a:p>
                      <a:pPr fontAlgn="t"/>
                      <a:endParaRPr lang="en-IN" sz="2800" dirty="0">
                        <a:solidFill>
                          <a:srgbClr val="24292E"/>
                        </a:solidFill>
                        <a:effectLst/>
                        <a:latin typeface="SFMono-Regular"/>
                      </a:endParaRPr>
                    </a:p>
                    <a:p>
                      <a:pPr fontAlgn="t"/>
                      <a:r>
                        <a:rPr lang="en-IN" sz="2800" dirty="0">
                          <a:solidFill>
                            <a:srgbClr val="24292E"/>
                          </a:solidFill>
                          <a:effectLst/>
                          <a:latin typeface="SFMono-Regular"/>
                        </a:rPr>
                        <a:t>{</a:t>
                      </a:r>
                    </a:p>
                  </a:txBody>
                  <a:tcPr marL="43506" marR="43506" marT="20883" marB="20883">
                    <a:lnL>
                      <a:noFill/>
                    </a:lnL>
                    <a:lnR>
                      <a:noFill/>
                    </a:lnR>
                    <a:lnB>
                      <a:noFill/>
                    </a:lnB>
                    <a:solidFill>
                      <a:srgbClr val="FFFFFF"/>
                    </a:solidFill>
                  </a:tcPr>
                </a:tc>
                <a:extLst>
                  <a:ext uri="{0D108BD9-81ED-4DB2-BD59-A6C34878D82A}">
                    <a16:rowId xmlns:a16="http://schemas.microsoft.com/office/drawing/2014/main" val="3648181472"/>
                  </a:ext>
                </a:extLst>
              </a:tr>
              <a:tr h="530890">
                <a:tc>
                  <a:txBody>
                    <a:bodyPr/>
                    <a:lstStyle/>
                    <a:p>
                      <a:pPr fontAlgn="t"/>
                      <a:r>
                        <a:rPr lang="en-US" sz="2800" dirty="0">
                          <a:solidFill>
                            <a:srgbClr val="24292E"/>
                          </a:solidFill>
                          <a:effectLst/>
                          <a:latin typeface="SFMono-Regular"/>
                        </a:rPr>
                        <a:t>buffer[</a:t>
                      </a:r>
                      <a:r>
                        <a:rPr lang="en-US" sz="2800" dirty="0" err="1">
                          <a:solidFill>
                            <a:srgbClr val="24292E"/>
                          </a:solidFill>
                          <a:effectLst/>
                          <a:latin typeface="SFMono-Regular"/>
                        </a:rPr>
                        <a:t>i</a:t>
                      </a:r>
                      <a:r>
                        <a:rPr lang="en-US" sz="2800" dirty="0">
                          <a:solidFill>
                            <a:srgbClr val="24292E"/>
                          </a:solidFill>
                          <a:effectLst/>
                          <a:latin typeface="SFMono-Regular"/>
                        </a:rPr>
                        <a:t>] = (buffer[</a:t>
                      </a:r>
                      <a:r>
                        <a:rPr lang="en-US" sz="2800" dirty="0" err="1">
                          <a:solidFill>
                            <a:srgbClr val="24292E"/>
                          </a:solidFill>
                          <a:effectLst/>
                          <a:latin typeface="SFMono-Regular"/>
                        </a:rPr>
                        <a:t>i</a:t>
                      </a:r>
                      <a:r>
                        <a:rPr lang="en-US" sz="2800" dirty="0">
                          <a:solidFill>
                            <a:srgbClr val="24292E"/>
                          </a:solidFill>
                          <a:effectLst/>
                          <a:latin typeface="SFMono-Regular"/>
                        </a:rPr>
                        <a:t>] &gt; THRESHOLD) ? WHITE : BLACK;</a:t>
                      </a:r>
                    </a:p>
                  </a:txBody>
                  <a:tcPr marL="43506" marR="43506" marT="20883" marB="20883">
                    <a:lnL>
                      <a:noFill/>
                    </a:lnL>
                    <a:lnR>
                      <a:noFill/>
                    </a:lnR>
                    <a:lnT>
                      <a:noFill/>
                    </a:lnT>
                    <a:lnB>
                      <a:noFill/>
                    </a:lnB>
                    <a:solidFill>
                      <a:srgbClr val="FFFFFF"/>
                    </a:solidFill>
                  </a:tcPr>
                </a:tc>
                <a:extLst>
                  <a:ext uri="{0D108BD9-81ED-4DB2-BD59-A6C34878D82A}">
                    <a16:rowId xmlns:a16="http://schemas.microsoft.com/office/drawing/2014/main" val="2281640866"/>
                  </a:ext>
                </a:extLst>
              </a:tr>
              <a:tr h="364431">
                <a:tc>
                  <a:txBody>
                    <a:bodyPr/>
                    <a:lstStyle/>
                    <a:p>
                      <a:pPr fontAlgn="t"/>
                      <a:r>
                        <a:rPr lang="en-IN" sz="2800" dirty="0">
                          <a:solidFill>
                            <a:srgbClr val="24292E"/>
                          </a:solidFill>
                          <a:effectLst/>
                          <a:latin typeface="SFMono-Regular"/>
                        </a:rPr>
                        <a:t>}</a:t>
                      </a:r>
                    </a:p>
                  </a:txBody>
                  <a:tcPr marL="43506" marR="43506" marT="20883" marB="20883">
                    <a:lnL>
                      <a:noFill/>
                    </a:lnL>
                    <a:lnR>
                      <a:noFill/>
                    </a:lnR>
                    <a:lnT>
                      <a:noFill/>
                    </a:lnT>
                    <a:lnB>
                      <a:noFill/>
                    </a:lnB>
                    <a:solidFill>
                      <a:srgbClr val="FFFFFF"/>
                    </a:solidFill>
                  </a:tcPr>
                </a:tc>
                <a:extLst>
                  <a:ext uri="{0D108BD9-81ED-4DB2-BD59-A6C34878D82A}">
                    <a16:rowId xmlns:a16="http://schemas.microsoft.com/office/drawing/2014/main" val="2075898319"/>
                  </a:ext>
                </a:extLst>
              </a:tr>
            </a:tbl>
          </a:graphicData>
        </a:graphic>
      </p:graphicFrame>
    </p:spTree>
    <p:extLst>
      <p:ext uri="{BB962C8B-B14F-4D97-AF65-F5344CB8AC3E}">
        <p14:creationId xmlns:p14="http://schemas.microsoft.com/office/powerpoint/2010/main" val="2199712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BD88A4-43EA-4B35-8B3A-2877225C3430}"/>
              </a:ext>
            </a:extLst>
          </p:cNvPr>
          <p:cNvSpPr txBox="1"/>
          <p:nvPr/>
        </p:nvSpPr>
        <p:spPr>
          <a:xfrm>
            <a:off x="2955234" y="251790"/>
            <a:ext cx="7739270" cy="646331"/>
          </a:xfrm>
          <a:prstGeom prst="rect">
            <a:avLst/>
          </a:prstGeom>
          <a:noFill/>
        </p:spPr>
        <p:txBody>
          <a:bodyPr wrap="square" rtlCol="0">
            <a:spAutoFit/>
          </a:bodyPr>
          <a:lstStyle/>
          <a:p>
            <a:r>
              <a:rPr lang="en-IN" sz="3600" b="1" i="1" dirty="0">
                <a:solidFill>
                  <a:srgbClr val="0000CC"/>
                </a:solidFill>
                <a:effectLst>
                  <a:outerShdw blurRad="38100" dist="38100" dir="2700000" algn="tl">
                    <a:srgbClr val="000000">
                      <a:alpha val="43137"/>
                    </a:srgbClr>
                  </a:outerShdw>
                </a:effectLst>
              </a:rPr>
              <a:t>BRIGHTENING THE IMAGE</a:t>
            </a:r>
          </a:p>
        </p:txBody>
      </p:sp>
      <p:pic>
        <p:nvPicPr>
          <p:cNvPr id="4" name="Picture 3">
            <a:extLst>
              <a:ext uri="{FF2B5EF4-FFF2-40B4-BE49-F238E27FC236}">
                <a16:creationId xmlns:a16="http://schemas.microsoft.com/office/drawing/2014/main" id="{AE102A2C-09AC-47CD-9579-E3AC7F02AFDE}"/>
              </a:ext>
            </a:extLst>
          </p:cNvPr>
          <p:cNvPicPr>
            <a:picLocks noChangeAspect="1"/>
          </p:cNvPicPr>
          <p:nvPr/>
        </p:nvPicPr>
        <p:blipFill>
          <a:blip r:embed="rId2"/>
          <a:stretch>
            <a:fillRect/>
          </a:stretch>
        </p:blipFill>
        <p:spPr>
          <a:xfrm>
            <a:off x="6480313" y="1729410"/>
            <a:ext cx="4876800" cy="4876800"/>
          </a:xfrm>
          <a:prstGeom prst="rect">
            <a:avLst/>
          </a:prstGeom>
        </p:spPr>
      </p:pic>
      <p:pic>
        <p:nvPicPr>
          <p:cNvPr id="6" name="Picture 5">
            <a:extLst>
              <a:ext uri="{FF2B5EF4-FFF2-40B4-BE49-F238E27FC236}">
                <a16:creationId xmlns:a16="http://schemas.microsoft.com/office/drawing/2014/main" id="{C0345956-372C-4FA7-ABB2-806B8B664263}"/>
              </a:ext>
            </a:extLst>
          </p:cNvPr>
          <p:cNvPicPr>
            <a:picLocks noChangeAspect="1"/>
          </p:cNvPicPr>
          <p:nvPr/>
        </p:nvPicPr>
        <p:blipFill>
          <a:blip r:embed="rId3"/>
          <a:stretch>
            <a:fillRect/>
          </a:stretch>
        </p:blipFill>
        <p:spPr>
          <a:xfrm>
            <a:off x="357809" y="1729410"/>
            <a:ext cx="4876800" cy="4876800"/>
          </a:xfrm>
          <a:prstGeom prst="rect">
            <a:avLst/>
          </a:prstGeom>
        </p:spPr>
      </p:pic>
      <p:sp>
        <p:nvSpPr>
          <p:cNvPr id="7" name="Arrow: Right 6">
            <a:extLst>
              <a:ext uri="{FF2B5EF4-FFF2-40B4-BE49-F238E27FC236}">
                <a16:creationId xmlns:a16="http://schemas.microsoft.com/office/drawing/2014/main" id="{9A94035B-6F23-4161-A7C8-40967F8553D2}"/>
              </a:ext>
            </a:extLst>
          </p:cNvPr>
          <p:cNvSpPr/>
          <p:nvPr/>
        </p:nvSpPr>
        <p:spPr>
          <a:xfrm>
            <a:off x="5685183" y="3299791"/>
            <a:ext cx="675860" cy="397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5E767A7-1642-4122-80B8-57C7CDBA4F45}"/>
              </a:ext>
            </a:extLst>
          </p:cNvPr>
          <p:cNvSpPr txBox="1"/>
          <p:nvPr/>
        </p:nvSpPr>
        <p:spPr>
          <a:xfrm>
            <a:off x="344557" y="880112"/>
            <a:ext cx="9780104" cy="369332"/>
          </a:xfrm>
          <a:prstGeom prst="rect">
            <a:avLst/>
          </a:prstGeom>
          <a:noFill/>
        </p:spPr>
        <p:txBody>
          <a:bodyPr wrap="square" rtlCol="0">
            <a:spAutoFit/>
          </a:bodyPr>
          <a:lstStyle/>
          <a:p>
            <a:r>
              <a:rPr lang="en-IN" b="1" dirty="0"/>
              <a:t>IMAGE HAS BEEN BRIGHTENED WITH BRIGHTNESS FACTOR 25.</a:t>
            </a:r>
          </a:p>
        </p:txBody>
      </p:sp>
      <p:sp>
        <p:nvSpPr>
          <p:cNvPr id="9" name="TextBox 8">
            <a:extLst>
              <a:ext uri="{FF2B5EF4-FFF2-40B4-BE49-F238E27FC236}">
                <a16:creationId xmlns:a16="http://schemas.microsoft.com/office/drawing/2014/main" id="{1ED4CC1D-BDC9-4BBC-AD84-E312D67F7F88}"/>
              </a:ext>
            </a:extLst>
          </p:cNvPr>
          <p:cNvSpPr txBox="1"/>
          <p:nvPr/>
        </p:nvSpPr>
        <p:spPr>
          <a:xfrm>
            <a:off x="357809" y="1249444"/>
            <a:ext cx="4876800" cy="369332"/>
          </a:xfrm>
          <a:prstGeom prst="rect">
            <a:avLst/>
          </a:prstGeom>
          <a:noFill/>
        </p:spPr>
        <p:txBody>
          <a:bodyPr wrap="square" rtlCol="0">
            <a:spAutoFit/>
          </a:bodyPr>
          <a:lstStyle/>
          <a:p>
            <a:r>
              <a:rPr lang="en-IN" b="1" i="1" u="sng" dirty="0"/>
              <a:t>PROGRAM OUTPUT</a:t>
            </a:r>
          </a:p>
        </p:txBody>
      </p:sp>
    </p:spTree>
    <p:extLst>
      <p:ext uri="{BB962C8B-B14F-4D97-AF65-F5344CB8AC3E}">
        <p14:creationId xmlns:p14="http://schemas.microsoft.com/office/powerpoint/2010/main" val="2867958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98B5F4-0F50-47F7-8400-5BF22D7343D7}"/>
              </a:ext>
            </a:extLst>
          </p:cNvPr>
          <p:cNvSpPr/>
          <p:nvPr/>
        </p:nvSpPr>
        <p:spPr>
          <a:xfrm>
            <a:off x="2581608" y="116821"/>
            <a:ext cx="6575644" cy="646331"/>
          </a:xfrm>
          <a:prstGeom prst="rect">
            <a:avLst/>
          </a:prstGeom>
        </p:spPr>
        <p:txBody>
          <a:bodyPr wrap="square">
            <a:spAutoFit/>
          </a:bodyPr>
          <a:lstStyle/>
          <a:p>
            <a:r>
              <a:rPr lang="en-IN" sz="3600" b="1" i="1" dirty="0">
                <a:solidFill>
                  <a:srgbClr val="0000CC"/>
                </a:solidFill>
                <a:effectLst>
                  <a:outerShdw blurRad="38100" dist="38100" dir="2700000" algn="tl">
                    <a:srgbClr val="000000">
                      <a:alpha val="43137"/>
                    </a:srgbClr>
                  </a:outerShdw>
                </a:effectLst>
              </a:rPr>
              <a:t>BRIGHTENING THE IMAGE</a:t>
            </a:r>
          </a:p>
        </p:txBody>
      </p:sp>
      <p:graphicFrame>
        <p:nvGraphicFramePr>
          <p:cNvPr id="4" name="Table 3">
            <a:extLst>
              <a:ext uri="{FF2B5EF4-FFF2-40B4-BE49-F238E27FC236}">
                <a16:creationId xmlns:a16="http://schemas.microsoft.com/office/drawing/2014/main" id="{8E491C57-BA80-48E1-A192-56FDB532B7B0}"/>
              </a:ext>
            </a:extLst>
          </p:cNvPr>
          <p:cNvGraphicFramePr>
            <a:graphicFrameLocks noGrp="1"/>
          </p:cNvGraphicFramePr>
          <p:nvPr>
            <p:extLst>
              <p:ext uri="{D42A27DB-BD31-4B8C-83A1-F6EECF244321}">
                <p14:modId xmlns:p14="http://schemas.microsoft.com/office/powerpoint/2010/main" val="3479430775"/>
              </p:ext>
            </p:extLst>
          </p:nvPr>
        </p:nvGraphicFramePr>
        <p:xfrm>
          <a:off x="723588" y="2687971"/>
          <a:ext cx="10958896" cy="2716136"/>
        </p:xfrm>
        <a:graphic>
          <a:graphicData uri="http://schemas.openxmlformats.org/drawingml/2006/table">
            <a:tbl>
              <a:tblPr/>
              <a:tblGrid>
                <a:gridCol w="10958896">
                  <a:extLst>
                    <a:ext uri="{9D8B030D-6E8A-4147-A177-3AD203B41FA5}">
                      <a16:colId xmlns:a16="http://schemas.microsoft.com/office/drawing/2014/main" val="4286079493"/>
                    </a:ext>
                  </a:extLst>
                </a:gridCol>
              </a:tblGrid>
              <a:tr h="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800" dirty="0">
                          <a:solidFill>
                            <a:srgbClr val="D73A49"/>
                          </a:solidFill>
                          <a:effectLst/>
                          <a:latin typeface="SFMono-Regular"/>
                        </a:rPr>
                        <a:t>for</a:t>
                      </a:r>
                      <a:r>
                        <a:rPr lang="en-US" sz="2800" dirty="0">
                          <a:solidFill>
                            <a:srgbClr val="24292E"/>
                          </a:solidFill>
                          <a:effectLst/>
                          <a:latin typeface="SFMono-Regular"/>
                        </a:rPr>
                        <a:t>(</a:t>
                      </a:r>
                      <a:r>
                        <a:rPr lang="en-US" sz="2800" dirty="0" err="1">
                          <a:solidFill>
                            <a:srgbClr val="24292E"/>
                          </a:solidFill>
                          <a:effectLst/>
                          <a:latin typeface="SFMono-Regular"/>
                        </a:rPr>
                        <a:t>i</a:t>
                      </a:r>
                      <a:r>
                        <a:rPr lang="en-US" sz="2800" dirty="0">
                          <a:solidFill>
                            <a:srgbClr val="24292E"/>
                          </a:solidFill>
                          <a:effectLst/>
                          <a:latin typeface="SFMono-Regular"/>
                        </a:rPr>
                        <a:t>=</a:t>
                      </a:r>
                      <a:r>
                        <a:rPr lang="en-US" sz="2800" dirty="0">
                          <a:solidFill>
                            <a:srgbClr val="005CC5"/>
                          </a:solidFill>
                          <a:effectLst/>
                          <a:latin typeface="SFMono-Regular"/>
                        </a:rPr>
                        <a:t>0</a:t>
                      </a:r>
                      <a:r>
                        <a:rPr lang="en-US" sz="2800" dirty="0">
                          <a:solidFill>
                            <a:srgbClr val="24292E"/>
                          </a:solidFill>
                          <a:effectLst/>
                          <a:latin typeface="SFMono-Regular"/>
                        </a:rPr>
                        <a:t>;i&lt;</a:t>
                      </a:r>
                      <a:r>
                        <a:rPr lang="en-US" sz="2800" dirty="0" err="1">
                          <a:solidFill>
                            <a:srgbClr val="24292E"/>
                          </a:solidFill>
                          <a:effectLst/>
                          <a:latin typeface="SFMono-Regular"/>
                        </a:rPr>
                        <a:t>size;i</a:t>
                      </a:r>
                      <a:r>
                        <a:rPr lang="en-US" sz="2800" dirty="0">
                          <a:solidFill>
                            <a:srgbClr val="24292E"/>
                          </a:solidFill>
                          <a:effectLst/>
                          <a:latin typeface="SFMono-Regular"/>
                        </a:rPr>
                        <a:t>++) </a:t>
                      </a:r>
                      <a:r>
                        <a:rPr lang="en-US" sz="2800" dirty="0">
                          <a:solidFill>
                            <a:srgbClr val="6A737D"/>
                          </a:solidFill>
                          <a:effectLst/>
                          <a:latin typeface="SFMono-Regular"/>
                        </a:rPr>
                        <a:t>//increasing pixel values to get image bright</a:t>
                      </a:r>
                      <a:endParaRPr lang="en-US" sz="2800" dirty="0">
                        <a:solidFill>
                          <a:srgbClr val="24292E"/>
                        </a:solidFill>
                        <a:effectLst/>
                        <a:latin typeface="SFMono-Regular"/>
                      </a:endParaRPr>
                    </a:p>
                    <a:p>
                      <a:pPr fontAlgn="t"/>
                      <a:endParaRPr lang="en-IN" sz="2800" dirty="0">
                        <a:solidFill>
                          <a:srgbClr val="24292E"/>
                        </a:solidFill>
                        <a:effectLst/>
                        <a:latin typeface="SFMono-Regular"/>
                      </a:endParaRPr>
                    </a:p>
                    <a:p>
                      <a:pPr fontAlgn="t"/>
                      <a:r>
                        <a:rPr lang="en-IN" sz="2800" dirty="0">
                          <a:solidFill>
                            <a:srgbClr val="24292E"/>
                          </a:solidFill>
                          <a:effectLst/>
                          <a:latin typeface="SFMono-Regular"/>
                        </a:rPr>
                        <a:t>{</a:t>
                      </a:r>
                    </a:p>
                  </a:txBody>
                  <a:tcPr marL="40578" marR="40578" marT="19477" marB="19477">
                    <a:lnL>
                      <a:noFill/>
                    </a:lnL>
                    <a:lnR>
                      <a:noFill/>
                    </a:lnR>
                    <a:lnB>
                      <a:noFill/>
                    </a:lnB>
                    <a:solidFill>
                      <a:srgbClr val="FFFFFF"/>
                    </a:solidFill>
                  </a:tcPr>
                </a:tc>
                <a:extLst>
                  <a:ext uri="{0D108BD9-81ED-4DB2-BD59-A6C34878D82A}">
                    <a16:rowId xmlns:a16="http://schemas.microsoft.com/office/drawing/2014/main" val="3202311021"/>
                  </a:ext>
                </a:extLst>
              </a:tr>
              <a:tr h="194588">
                <a:tc>
                  <a:txBody>
                    <a:bodyPr/>
                    <a:lstStyle/>
                    <a:p>
                      <a:pPr fontAlgn="t"/>
                      <a:r>
                        <a:rPr lang="en-US" sz="2800">
                          <a:solidFill>
                            <a:srgbClr val="24292E"/>
                          </a:solidFill>
                          <a:effectLst/>
                          <a:latin typeface="SFMono-Regular"/>
                        </a:rPr>
                        <a:t>temp = buffer[i] + BRIGHTNESS_FACTOR;</a:t>
                      </a:r>
                    </a:p>
                  </a:txBody>
                  <a:tcPr marL="40578" marR="40578" marT="19477" marB="19477">
                    <a:lnL>
                      <a:noFill/>
                    </a:lnL>
                    <a:lnR>
                      <a:noFill/>
                    </a:lnR>
                    <a:lnT>
                      <a:noFill/>
                    </a:lnT>
                    <a:lnB>
                      <a:noFill/>
                    </a:lnB>
                    <a:solidFill>
                      <a:srgbClr val="FFFFFF"/>
                    </a:solidFill>
                  </a:tcPr>
                </a:tc>
                <a:extLst>
                  <a:ext uri="{0D108BD9-81ED-4DB2-BD59-A6C34878D82A}">
                    <a16:rowId xmlns:a16="http://schemas.microsoft.com/office/drawing/2014/main" val="1672967"/>
                  </a:ext>
                </a:extLst>
              </a:tr>
              <a:tr h="220510">
                <a:tc>
                  <a:txBody>
                    <a:bodyPr/>
                    <a:lstStyle/>
                    <a:p>
                      <a:pPr fontAlgn="t"/>
                      <a:r>
                        <a:rPr lang="en-US" sz="2800" dirty="0">
                          <a:solidFill>
                            <a:srgbClr val="24292E"/>
                          </a:solidFill>
                          <a:effectLst/>
                          <a:latin typeface="SFMono-Regular"/>
                        </a:rPr>
                        <a:t>buffer[</a:t>
                      </a:r>
                      <a:r>
                        <a:rPr lang="en-US" sz="2800" dirty="0" err="1">
                          <a:solidFill>
                            <a:srgbClr val="24292E"/>
                          </a:solidFill>
                          <a:effectLst/>
                          <a:latin typeface="SFMono-Regular"/>
                        </a:rPr>
                        <a:t>i</a:t>
                      </a:r>
                      <a:r>
                        <a:rPr lang="en-US" sz="2800" dirty="0">
                          <a:solidFill>
                            <a:srgbClr val="24292E"/>
                          </a:solidFill>
                          <a:effectLst/>
                          <a:latin typeface="SFMono-Regular"/>
                        </a:rPr>
                        <a:t>] = (temp &gt; MAX_COLOR) ? MAX_COLOR : temp;</a:t>
                      </a:r>
                    </a:p>
                  </a:txBody>
                  <a:tcPr marL="40578" marR="40578" marT="19477" marB="19477">
                    <a:lnL>
                      <a:noFill/>
                    </a:lnL>
                    <a:lnR>
                      <a:noFill/>
                    </a:lnR>
                    <a:lnT>
                      <a:noFill/>
                    </a:lnT>
                    <a:lnB>
                      <a:noFill/>
                    </a:lnB>
                    <a:solidFill>
                      <a:srgbClr val="FFFFFF"/>
                    </a:solidFill>
                  </a:tcPr>
                </a:tc>
                <a:extLst>
                  <a:ext uri="{0D108BD9-81ED-4DB2-BD59-A6C34878D82A}">
                    <a16:rowId xmlns:a16="http://schemas.microsoft.com/office/drawing/2014/main" val="2966441878"/>
                  </a:ext>
                </a:extLst>
              </a:tr>
              <a:tr h="194588">
                <a:tc>
                  <a:txBody>
                    <a:bodyPr/>
                    <a:lstStyle/>
                    <a:p>
                      <a:pPr fontAlgn="t"/>
                      <a:r>
                        <a:rPr lang="en-IN" sz="2800" dirty="0">
                          <a:solidFill>
                            <a:srgbClr val="24292E"/>
                          </a:solidFill>
                          <a:effectLst/>
                          <a:latin typeface="SFMono-Regular"/>
                        </a:rPr>
                        <a:t>}</a:t>
                      </a:r>
                    </a:p>
                  </a:txBody>
                  <a:tcPr marL="40578" marR="40578" marT="19477" marB="19477">
                    <a:lnL>
                      <a:noFill/>
                    </a:lnL>
                    <a:lnR>
                      <a:noFill/>
                    </a:lnR>
                    <a:lnT>
                      <a:noFill/>
                    </a:lnT>
                    <a:lnB>
                      <a:noFill/>
                    </a:lnB>
                    <a:solidFill>
                      <a:srgbClr val="FFFFFF"/>
                    </a:solidFill>
                  </a:tcPr>
                </a:tc>
                <a:extLst>
                  <a:ext uri="{0D108BD9-81ED-4DB2-BD59-A6C34878D82A}">
                    <a16:rowId xmlns:a16="http://schemas.microsoft.com/office/drawing/2014/main" val="913909132"/>
                  </a:ext>
                </a:extLst>
              </a:tr>
            </a:tbl>
          </a:graphicData>
        </a:graphic>
      </p:graphicFrame>
      <p:sp>
        <p:nvSpPr>
          <p:cNvPr id="6" name="Rectangle 1">
            <a:extLst>
              <a:ext uri="{FF2B5EF4-FFF2-40B4-BE49-F238E27FC236}">
                <a16:creationId xmlns:a16="http://schemas.microsoft.com/office/drawing/2014/main" id="{D0D239CF-9258-40DA-BCF2-38099ADA811C}"/>
              </a:ext>
            </a:extLst>
          </p:cNvPr>
          <p:cNvSpPr>
            <a:spLocks noChangeArrowheads="1"/>
          </p:cNvSpPr>
          <p:nvPr/>
        </p:nvSpPr>
        <p:spPr bwMode="auto">
          <a:xfrm>
            <a:off x="4359275" y="1797735"/>
            <a:ext cx="268485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3056E8BE-33EB-4364-8A5A-DDA8279AECB4}"/>
              </a:ext>
            </a:extLst>
          </p:cNvPr>
          <p:cNvSpPr/>
          <p:nvPr/>
        </p:nvSpPr>
        <p:spPr>
          <a:xfrm>
            <a:off x="723587" y="1932915"/>
            <a:ext cx="9716949" cy="523220"/>
          </a:xfrm>
          <a:prstGeom prst="rect">
            <a:avLst/>
          </a:prstGeom>
        </p:spPr>
        <p:txBody>
          <a:bodyPr wrap="square">
            <a:spAutoFit/>
          </a:bodyPr>
          <a:lstStyle/>
          <a:p>
            <a:pPr fontAlgn="t"/>
            <a:r>
              <a:rPr lang="en-IN" sz="2800" dirty="0">
                <a:solidFill>
                  <a:srgbClr val="24292E"/>
                </a:solidFill>
                <a:latin typeface="SFMono-Regular"/>
              </a:rPr>
              <a:t>#</a:t>
            </a:r>
            <a:r>
              <a:rPr lang="en-IN" sz="2800" dirty="0">
                <a:solidFill>
                  <a:srgbClr val="D73A49"/>
                </a:solidFill>
                <a:latin typeface="SFMono-Regular"/>
              </a:rPr>
              <a:t>define</a:t>
            </a:r>
            <a:r>
              <a:rPr lang="en-IN" sz="2800" dirty="0">
                <a:solidFill>
                  <a:srgbClr val="24292E"/>
                </a:solidFill>
                <a:latin typeface="SFMono-Regular"/>
              </a:rPr>
              <a:t> </a:t>
            </a:r>
            <a:r>
              <a:rPr lang="en-IN" sz="2800" dirty="0">
                <a:solidFill>
                  <a:srgbClr val="6F42C1"/>
                </a:solidFill>
                <a:latin typeface="SFMono-Regular"/>
              </a:rPr>
              <a:t>BRIGHTNESS_FACTOR</a:t>
            </a:r>
            <a:r>
              <a:rPr lang="en-IN" sz="2800" dirty="0">
                <a:solidFill>
                  <a:srgbClr val="24292E"/>
                </a:solidFill>
                <a:latin typeface="SFMono-Regular"/>
              </a:rPr>
              <a:t> </a:t>
            </a:r>
            <a:r>
              <a:rPr lang="en-IN" sz="2800" dirty="0">
                <a:solidFill>
                  <a:srgbClr val="005CC5"/>
                </a:solidFill>
                <a:latin typeface="SFMono-Regular"/>
              </a:rPr>
              <a:t>25</a:t>
            </a:r>
            <a:endParaRPr lang="en-IN" sz="2800" dirty="0">
              <a:solidFill>
                <a:srgbClr val="24292E"/>
              </a:solidFill>
              <a:latin typeface="SFMono-Regular"/>
            </a:endParaRPr>
          </a:p>
        </p:txBody>
      </p:sp>
      <p:sp>
        <p:nvSpPr>
          <p:cNvPr id="8" name="Rectangle 7">
            <a:extLst>
              <a:ext uri="{FF2B5EF4-FFF2-40B4-BE49-F238E27FC236}">
                <a16:creationId xmlns:a16="http://schemas.microsoft.com/office/drawing/2014/main" id="{059799EE-54C3-4D68-9610-72436FCE1AC5}"/>
              </a:ext>
            </a:extLst>
          </p:cNvPr>
          <p:cNvSpPr/>
          <p:nvPr/>
        </p:nvSpPr>
        <p:spPr>
          <a:xfrm>
            <a:off x="723588" y="1483893"/>
            <a:ext cx="9580472" cy="523220"/>
          </a:xfrm>
          <a:prstGeom prst="rect">
            <a:avLst/>
          </a:prstGeom>
        </p:spPr>
        <p:txBody>
          <a:bodyPr wrap="square">
            <a:spAutoFit/>
          </a:bodyPr>
          <a:lstStyle/>
          <a:p>
            <a:pPr fontAlgn="t"/>
            <a:r>
              <a:rPr lang="en-IN" sz="2800" dirty="0">
                <a:solidFill>
                  <a:srgbClr val="24292E"/>
                </a:solidFill>
                <a:latin typeface="SFMono-Regular"/>
              </a:rPr>
              <a:t>#</a:t>
            </a:r>
            <a:r>
              <a:rPr lang="en-IN" sz="2800" dirty="0">
                <a:solidFill>
                  <a:srgbClr val="D73A49"/>
                </a:solidFill>
                <a:latin typeface="SFMono-Regular"/>
              </a:rPr>
              <a:t>define</a:t>
            </a:r>
            <a:r>
              <a:rPr lang="en-IN" sz="2800" dirty="0">
                <a:solidFill>
                  <a:srgbClr val="24292E"/>
                </a:solidFill>
                <a:latin typeface="SFMono-Regular"/>
              </a:rPr>
              <a:t> </a:t>
            </a:r>
            <a:r>
              <a:rPr lang="en-IN" sz="2800" dirty="0">
                <a:solidFill>
                  <a:srgbClr val="6F42C1"/>
                </a:solidFill>
                <a:latin typeface="SFMono-Regular"/>
              </a:rPr>
              <a:t>MAX_COLOR</a:t>
            </a:r>
            <a:r>
              <a:rPr lang="en-IN" sz="2800" dirty="0">
                <a:solidFill>
                  <a:srgbClr val="24292E"/>
                </a:solidFill>
                <a:latin typeface="SFMono-Regular"/>
              </a:rPr>
              <a:t> </a:t>
            </a:r>
            <a:r>
              <a:rPr lang="en-IN" sz="2800" dirty="0">
                <a:solidFill>
                  <a:srgbClr val="005CC5"/>
                </a:solidFill>
                <a:latin typeface="SFMono-Regular"/>
              </a:rPr>
              <a:t>255</a:t>
            </a:r>
            <a:endParaRPr lang="en-IN" sz="2800" dirty="0">
              <a:solidFill>
                <a:srgbClr val="24292E"/>
              </a:solidFill>
              <a:latin typeface="SFMono-Regular"/>
            </a:endParaRPr>
          </a:p>
        </p:txBody>
      </p:sp>
    </p:spTree>
    <p:extLst>
      <p:ext uri="{BB962C8B-B14F-4D97-AF65-F5344CB8AC3E}">
        <p14:creationId xmlns:p14="http://schemas.microsoft.com/office/powerpoint/2010/main" val="2441686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638403-057A-4C8A-86AB-C90BAC178876}"/>
              </a:ext>
            </a:extLst>
          </p:cNvPr>
          <p:cNvSpPr txBox="1"/>
          <p:nvPr/>
        </p:nvSpPr>
        <p:spPr>
          <a:xfrm>
            <a:off x="3207026" y="185529"/>
            <a:ext cx="8362122" cy="646331"/>
          </a:xfrm>
          <a:prstGeom prst="rect">
            <a:avLst/>
          </a:prstGeom>
          <a:noFill/>
        </p:spPr>
        <p:txBody>
          <a:bodyPr wrap="square" rtlCol="0">
            <a:spAutoFit/>
          </a:bodyPr>
          <a:lstStyle/>
          <a:p>
            <a:r>
              <a:rPr lang="en-IN" sz="3600" b="1" i="1" dirty="0">
                <a:solidFill>
                  <a:srgbClr val="0000CC"/>
                </a:solidFill>
                <a:effectLst>
                  <a:outerShdw blurRad="38100" dist="38100" dir="2700000" algn="tl">
                    <a:srgbClr val="000000">
                      <a:alpha val="43137"/>
                    </a:srgbClr>
                  </a:outerShdw>
                </a:effectLst>
              </a:rPr>
              <a:t>DARKENING THE IMAGE</a:t>
            </a:r>
          </a:p>
        </p:txBody>
      </p:sp>
      <p:pic>
        <p:nvPicPr>
          <p:cNvPr id="4" name="Picture 3">
            <a:extLst>
              <a:ext uri="{FF2B5EF4-FFF2-40B4-BE49-F238E27FC236}">
                <a16:creationId xmlns:a16="http://schemas.microsoft.com/office/drawing/2014/main" id="{184B6D97-4102-4A46-824C-20DC3026C38D}"/>
              </a:ext>
            </a:extLst>
          </p:cNvPr>
          <p:cNvPicPr>
            <a:picLocks noChangeAspect="1"/>
          </p:cNvPicPr>
          <p:nvPr/>
        </p:nvPicPr>
        <p:blipFill>
          <a:blip r:embed="rId2"/>
          <a:stretch>
            <a:fillRect/>
          </a:stretch>
        </p:blipFill>
        <p:spPr>
          <a:xfrm>
            <a:off x="331306" y="1600200"/>
            <a:ext cx="4876800" cy="4876800"/>
          </a:xfrm>
          <a:prstGeom prst="rect">
            <a:avLst/>
          </a:prstGeom>
        </p:spPr>
      </p:pic>
      <p:pic>
        <p:nvPicPr>
          <p:cNvPr id="6" name="Picture 5">
            <a:extLst>
              <a:ext uri="{FF2B5EF4-FFF2-40B4-BE49-F238E27FC236}">
                <a16:creationId xmlns:a16="http://schemas.microsoft.com/office/drawing/2014/main" id="{0917F109-E683-4038-B551-F7C0027150A8}"/>
              </a:ext>
            </a:extLst>
          </p:cNvPr>
          <p:cNvPicPr>
            <a:picLocks noChangeAspect="1"/>
          </p:cNvPicPr>
          <p:nvPr/>
        </p:nvPicPr>
        <p:blipFill>
          <a:blip r:embed="rId3"/>
          <a:stretch>
            <a:fillRect/>
          </a:stretch>
        </p:blipFill>
        <p:spPr>
          <a:xfrm>
            <a:off x="6692348" y="1600200"/>
            <a:ext cx="4876800" cy="4876800"/>
          </a:xfrm>
          <a:prstGeom prst="rect">
            <a:avLst/>
          </a:prstGeom>
        </p:spPr>
      </p:pic>
      <p:sp>
        <p:nvSpPr>
          <p:cNvPr id="7" name="Arrow: Right 6">
            <a:extLst>
              <a:ext uri="{FF2B5EF4-FFF2-40B4-BE49-F238E27FC236}">
                <a16:creationId xmlns:a16="http://schemas.microsoft.com/office/drawing/2014/main" id="{658FE999-DA39-4447-8125-4DAB92E2EAB2}"/>
              </a:ext>
            </a:extLst>
          </p:cNvPr>
          <p:cNvSpPr/>
          <p:nvPr/>
        </p:nvSpPr>
        <p:spPr>
          <a:xfrm>
            <a:off x="5552662" y="3220279"/>
            <a:ext cx="887895" cy="490330"/>
          </a:xfrm>
          <a:prstGeom prst="rightArrow">
            <a:avLst>
              <a:gd name="adj1" fmla="val 50000"/>
              <a:gd name="adj2" fmla="val 608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14A705E-32E3-4EFA-BDC1-F246009232C2}"/>
              </a:ext>
            </a:extLst>
          </p:cNvPr>
          <p:cNvSpPr txBox="1"/>
          <p:nvPr/>
        </p:nvSpPr>
        <p:spPr>
          <a:xfrm>
            <a:off x="331306" y="846698"/>
            <a:ext cx="5035824" cy="369332"/>
          </a:xfrm>
          <a:prstGeom prst="rect">
            <a:avLst/>
          </a:prstGeom>
          <a:noFill/>
        </p:spPr>
        <p:txBody>
          <a:bodyPr wrap="square" rtlCol="0">
            <a:spAutoFit/>
          </a:bodyPr>
          <a:lstStyle/>
          <a:p>
            <a:r>
              <a:rPr lang="en-IN" b="1" i="1" u="sng" dirty="0"/>
              <a:t>PROGRAM OUTPUT</a:t>
            </a:r>
          </a:p>
        </p:txBody>
      </p:sp>
    </p:spTree>
    <p:extLst>
      <p:ext uri="{BB962C8B-B14F-4D97-AF65-F5344CB8AC3E}">
        <p14:creationId xmlns:p14="http://schemas.microsoft.com/office/powerpoint/2010/main" val="1464128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025BE8-1465-4A30-8326-68EB42F9B59A}"/>
              </a:ext>
            </a:extLst>
          </p:cNvPr>
          <p:cNvSpPr txBox="1"/>
          <p:nvPr/>
        </p:nvSpPr>
        <p:spPr>
          <a:xfrm>
            <a:off x="3604592" y="145774"/>
            <a:ext cx="9117496" cy="584775"/>
          </a:xfrm>
          <a:prstGeom prst="rect">
            <a:avLst/>
          </a:prstGeom>
          <a:noFill/>
        </p:spPr>
        <p:txBody>
          <a:bodyPr wrap="square" rtlCol="0">
            <a:spAutoFit/>
          </a:bodyPr>
          <a:lstStyle/>
          <a:p>
            <a:r>
              <a:rPr lang="en-IN" sz="3200" b="1" i="1" dirty="0">
                <a:solidFill>
                  <a:srgbClr val="0000CC"/>
                </a:solidFill>
                <a:effectLst>
                  <a:outerShdw blurRad="38100" dist="38100" dir="2700000" algn="tl">
                    <a:srgbClr val="000000">
                      <a:alpha val="43137"/>
                    </a:srgbClr>
                  </a:outerShdw>
                </a:effectLst>
              </a:rPr>
              <a:t>BLURRING THE IMAGE</a:t>
            </a:r>
          </a:p>
        </p:txBody>
      </p:sp>
      <p:sp>
        <p:nvSpPr>
          <p:cNvPr id="3" name="Rectangle 2">
            <a:extLst>
              <a:ext uri="{FF2B5EF4-FFF2-40B4-BE49-F238E27FC236}">
                <a16:creationId xmlns:a16="http://schemas.microsoft.com/office/drawing/2014/main" id="{AA1A9269-136E-4B69-A814-98FE86045219}"/>
              </a:ext>
            </a:extLst>
          </p:cNvPr>
          <p:cNvSpPr/>
          <p:nvPr/>
        </p:nvSpPr>
        <p:spPr>
          <a:xfrm>
            <a:off x="503220" y="651141"/>
            <a:ext cx="6615914" cy="769441"/>
          </a:xfrm>
          <a:prstGeom prst="rect">
            <a:avLst/>
          </a:prstGeom>
        </p:spPr>
        <p:txBody>
          <a:bodyPr wrap="none">
            <a:spAutoFit/>
          </a:bodyPr>
          <a:lstStyle/>
          <a:p>
            <a:pPr algn="just" fontAlgn="base"/>
            <a:r>
              <a:rPr lang="en-IN" sz="4400" b="1" dirty="0">
                <a:solidFill>
                  <a:srgbClr val="FF0000"/>
                </a:solidFill>
                <a:latin typeface="Kristen ITC" panose="03050502040202030202" pitchFamily="66" charset="0"/>
              </a:rPr>
              <a:t>What is Image Blurring?</a:t>
            </a:r>
            <a:endParaRPr lang="en-IN" sz="4400" b="0" i="0" dirty="0">
              <a:effectLst/>
              <a:latin typeface="Kristen ITC" panose="03050502040202030202" pitchFamily="66" charset="0"/>
            </a:endParaRPr>
          </a:p>
        </p:txBody>
      </p:sp>
      <p:sp>
        <p:nvSpPr>
          <p:cNvPr id="4" name="Rectangle 3">
            <a:extLst>
              <a:ext uri="{FF2B5EF4-FFF2-40B4-BE49-F238E27FC236}">
                <a16:creationId xmlns:a16="http://schemas.microsoft.com/office/drawing/2014/main" id="{2C1CB40B-6E50-44B8-AA4F-22753E4E3C7C}"/>
              </a:ext>
            </a:extLst>
          </p:cNvPr>
          <p:cNvSpPr/>
          <p:nvPr/>
        </p:nvSpPr>
        <p:spPr>
          <a:xfrm>
            <a:off x="503220" y="1425907"/>
            <a:ext cx="6096000" cy="4801314"/>
          </a:xfrm>
          <a:prstGeom prst="rect">
            <a:avLst/>
          </a:prstGeom>
        </p:spPr>
        <p:txBody>
          <a:bodyPr>
            <a:spAutoFit/>
          </a:bodyPr>
          <a:lstStyle/>
          <a:p>
            <a:r>
              <a:rPr lang="en-US" b="1" dirty="0">
                <a:solidFill>
                  <a:schemeClr val="tx1">
                    <a:lumMod val="95000"/>
                    <a:lumOff val="5000"/>
                  </a:schemeClr>
                </a:solidFill>
                <a:latin typeface="Algerian" panose="04020705040A02060702" pitchFamily="82" charset="0"/>
              </a:rPr>
              <a:t>What is convolution in 2D</a:t>
            </a:r>
            <a:r>
              <a:rPr lang="en-US" b="1" dirty="0">
                <a:solidFill>
                  <a:srgbClr val="002060"/>
                </a:solidFill>
                <a:latin typeface="Algerian" panose="04020705040A02060702" pitchFamily="82" charset="0"/>
              </a:rPr>
              <a:t>?</a:t>
            </a:r>
            <a:br>
              <a:rPr lang="en-US" dirty="0">
                <a:solidFill>
                  <a:srgbClr val="002060"/>
                </a:solidFill>
                <a:latin typeface="Algerian" panose="04020705040A02060702" pitchFamily="82" charset="0"/>
              </a:rPr>
            </a:br>
            <a:r>
              <a:rPr lang="en-US" b="1" dirty="0">
                <a:solidFill>
                  <a:srgbClr val="002060"/>
                </a:solidFill>
                <a:latin typeface="Eras Demi ITC" panose="020B0805030504020804" pitchFamily="34" charset="0"/>
              </a:rPr>
              <a:t>Image is denoted as matrix inside computer. An image contains a lot of features like edge, contrast etc. In image processing features have to be extracted from the image for further study of image.</a:t>
            </a:r>
            <a:br>
              <a:rPr lang="en-US" b="1" dirty="0">
                <a:solidFill>
                  <a:srgbClr val="002060"/>
                </a:solidFill>
                <a:latin typeface="Eras Demi ITC" panose="020B0805030504020804" pitchFamily="34" charset="0"/>
              </a:rPr>
            </a:br>
            <a:r>
              <a:rPr lang="en-US" b="1" dirty="0">
                <a:solidFill>
                  <a:srgbClr val="002060"/>
                </a:solidFill>
                <a:latin typeface="Eras Demi ITC" panose="020B0805030504020804" pitchFamily="34" charset="0"/>
              </a:rPr>
              <a:t>Convolution is a fundamental operation on images in which a mathematical operation is applied to each pixel to get the desired result.</a:t>
            </a:r>
            <a:br>
              <a:rPr lang="en-US" b="1" dirty="0">
                <a:solidFill>
                  <a:srgbClr val="002060"/>
                </a:solidFill>
                <a:latin typeface="Eras Demi ITC" panose="020B0805030504020804" pitchFamily="34" charset="0"/>
              </a:rPr>
            </a:br>
            <a:r>
              <a:rPr lang="en-US" b="1" dirty="0">
                <a:solidFill>
                  <a:srgbClr val="002060"/>
                </a:solidFill>
                <a:latin typeface="Eras Demi ITC" panose="020B0805030504020804" pitchFamily="34" charset="0"/>
              </a:rPr>
              <a:t>For this purpose, another matrix called as kernel is used which is smaller in size of image. This is also called filter. This filter is applied on each pixel of the image and new value obtained is the value of that pixel. The image obtained is called filtered image.</a:t>
            </a:r>
            <a:br>
              <a:rPr lang="en-US" b="1" dirty="0">
                <a:solidFill>
                  <a:srgbClr val="002060"/>
                </a:solidFill>
                <a:latin typeface="Eras Demi ITC" panose="020B0805030504020804" pitchFamily="34" charset="0"/>
              </a:rPr>
            </a:br>
            <a:r>
              <a:rPr lang="en-US" b="1" dirty="0">
                <a:solidFill>
                  <a:srgbClr val="002060"/>
                </a:solidFill>
                <a:latin typeface="Eras Demi ITC" panose="020B0805030504020804" pitchFamily="34" charset="0"/>
              </a:rPr>
              <a:t>In kernel each cell contain some value, that kernel is kept above the pixel and corresponding values are multiplied and then summed up this value obtained is new the value of pixel.</a:t>
            </a:r>
            <a:endParaRPr lang="en-IN" b="1" dirty="0">
              <a:solidFill>
                <a:srgbClr val="002060"/>
              </a:solidFill>
              <a:latin typeface="Eras Demi ITC" panose="020B0805030504020804" pitchFamily="34" charset="0"/>
            </a:endParaRPr>
          </a:p>
        </p:txBody>
      </p:sp>
      <p:sp>
        <p:nvSpPr>
          <p:cNvPr id="5" name="AutoShape 2">
            <a:extLst>
              <a:ext uri="{FF2B5EF4-FFF2-40B4-BE49-F238E27FC236}">
                <a16:creationId xmlns:a16="http://schemas.microsoft.com/office/drawing/2014/main" id="{0438D752-4D0E-409E-8A5D-DE8B921792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8AE42D7D-A968-45C6-87B5-8C1A36C85B73}"/>
              </a:ext>
            </a:extLst>
          </p:cNvPr>
          <p:cNvPicPr>
            <a:picLocks noChangeAspect="1"/>
          </p:cNvPicPr>
          <p:nvPr/>
        </p:nvPicPr>
        <p:blipFill>
          <a:blip r:embed="rId2"/>
          <a:stretch>
            <a:fillRect/>
          </a:stretch>
        </p:blipFill>
        <p:spPr>
          <a:xfrm>
            <a:off x="6599220" y="2145968"/>
            <a:ext cx="5406058" cy="3286125"/>
          </a:xfrm>
          <a:prstGeom prst="rect">
            <a:avLst/>
          </a:prstGeom>
        </p:spPr>
      </p:pic>
    </p:spTree>
    <p:extLst>
      <p:ext uri="{BB962C8B-B14F-4D97-AF65-F5344CB8AC3E}">
        <p14:creationId xmlns:p14="http://schemas.microsoft.com/office/powerpoint/2010/main" val="1018243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472622-7688-4074-B8E8-CDF29DF76D1B}"/>
              </a:ext>
            </a:extLst>
          </p:cNvPr>
          <p:cNvSpPr txBox="1"/>
          <p:nvPr/>
        </p:nvSpPr>
        <p:spPr>
          <a:xfrm>
            <a:off x="397565" y="1259821"/>
            <a:ext cx="5897217" cy="369332"/>
          </a:xfrm>
          <a:prstGeom prst="rect">
            <a:avLst/>
          </a:prstGeom>
          <a:noFill/>
        </p:spPr>
        <p:txBody>
          <a:bodyPr wrap="square" rtlCol="0">
            <a:spAutoFit/>
          </a:bodyPr>
          <a:lstStyle/>
          <a:p>
            <a:r>
              <a:rPr lang="en-IN" b="1" i="1" u="sng" dirty="0"/>
              <a:t>PROGRAM OUTPUT</a:t>
            </a:r>
          </a:p>
        </p:txBody>
      </p:sp>
      <p:pic>
        <p:nvPicPr>
          <p:cNvPr id="1026" name="Picture 2">
            <a:extLst>
              <a:ext uri="{FF2B5EF4-FFF2-40B4-BE49-F238E27FC236}">
                <a16:creationId xmlns:a16="http://schemas.microsoft.com/office/drawing/2014/main" id="{47B201BD-708B-4838-9759-27F621D58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35" y="1868556"/>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D3C5B81-47BD-472C-A01C-A00F43474C47}"/>
              </a:ext>
            </a:extLst>
          </p:cNvPr>
          <p:cNvPicPr>
            <a:picLocks noChangeAspect="1"/>
          </p:cNvPicPr>
          <p:nvPr/>
        </p:nvPicPr>
        <p:blipFill>
          <a:blip r:embed="rId3"/>
          <a:stretch>
            <a:fillRect/>
          </a:stretch>
        </p:blipFill>
        <p:spPr>
          <a:xfrm>
            <a:off x="6705601" y="1868555"/>
            <a:ext cx="4704522" cy="4876800"/>
          </a:xfrm>
          <a:prstGeom prst="rect">
            <a:avLst/>
          </a:prstGeom>
        </p:spPr>
      </p:pic>
      <p:sp>
        <p:nvSpPr>
          <p:cNvPr id="5" name="Arrow: Right 4">
            <a:extLst>
              <a:ext uri="{FF2B5EF4-FFF2-40B4-BE49-F238E27FC236}">
                <a16:creationId xmlns:a16="http://schemas.microsoft.com/office/drawing/2014/main" id="{0435FC0C-844B-4002-A314-0AEDC73F4E13}"/>
              </a:ext>
            </a:extLst>
          </p:cNvPr>
          <p:cNvSpPr/>
          <p:nvPr/>
        </p:nvSpPr>
        <p:spPr>
          <a:xfrm>
            <a:off x="5420139" y="3982277"/>
            <a:ext cx="1073426" cy="6493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FA17E32-A634-4A18-9B43-A1D98B46F587}"/>
              </a:ext>
            </a:extLst>
          </p:cNvPr>
          <p:cNvSpPr/>
          <p:nvPr/>
        </p:nvSpPr>
        <p:spPr>
          <a:xfrm>
            <a:off x="212035" y="864"/>
            <a:ext cx="11767930" cy="1384995"/>
          </a:xfrm>
          <a:prstGeom prst="rect">
            <a:avLst/>
          </a:prstGeom>
        </p:spPr>
        <p:txBody>
          <a:bodyPr wrap="square">
            <a:spAutoFit/>
          </a:bodyPr>
          <a:lstStyle/>
          <a:p>
            <a:r>
              <a:rPr lang="en-US" sz="1400" b="1" dirty="0">
                <a:solidFill>
                  <a:srgbClr val="FF0000"/>
                </a:solidFill>
                <a:latin typeface="Roboto"/>
              </a:rPr>
              <a:t>What is Blurring?</a:t>
            </a:r>
            <a:br>
              <a:rPr lang="en-US" sz="1400" b="1" dirty="0"/>
            </a:br>
            <a:r>
              <a:rPr lang="en-US" sz="1400" b="1" dirty="0">
                <a:latin typeface="Roboto"/>
              </a:rPr>
              <a:t>If a blurred image is observed carefully then a common thing to notice is that image is smooth meaning edges are not observed. A filter used for blurring is also called low pass filter, because it allows low frequency to enter and stop high frequency. Here frequency means the change of pixel value. Around edge pixel value changes rapidly as blur image is smooth so high frequency should be filtered out.</a:t>
            </a:r>
            <a:br>
              <a:rPr lang="en-US" sz="1400" b="1" dirty="0"/>
            </a:br>
            <a:r>
              <a:rPr lang="en-US" sz="1400" b="1" dirty="0">
                <a:latin typeface="Roboto"/>
              </a:rPr>
              <a:t>For blur purpose a filter with every call having value 1 is used because to blur image a pixel value should be close to neighbor value.</a:t>
            </a:r>
            <a:br>
              <a:rPr lang="en-US" sz="1400" b="1" dirty="0"/>
            </a:br>
            <a:endParaRPr lang="en-IN" sz="1400" b="1" dirty="0"/>
          </a:p>
        </p:txBody>
      </p:sp>
    </p:spTree>
    <p:extLst>
      <p:ext uri="{BB962C8B-B14F-4D97-AF65-F5344CB8AC3E}">
        <p14:creationId xmlns:p14="http://schemas.microsoft.com/office/powerpoint/2010/main" val="2217835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BEB43A-A25F-47B0-9445-F00CD714DEA8}"/>
              </a:ext>
            </a:extLst>
          </p:cNvPr>
          <p:cNvSpPr/>
          <p:nvPr/>
        </p:nvSpPr>
        <p:spPr>
          <a:xfrm>
            <a:off x="3056590" y="0"/>
            <a:ext cx="6577740" cy="646331"/>
          </a:xfrm>
          <a:prstGeom prst="rect">
            <a:avLst/>
          </a:prstGeom>
        </p:spPr>
        <p:txBody>
          <a:bodyPr wrap="square">
            <a:spAutoFit/>
          </a:bodyPr>
          <a:lstStyle/>
          <a:p>
            <a:r>
              <a:rPr lang="en-IN" sz="3600" b="1" i="1" dirty="0">
                <a:solidFill>
                  <a:srgbClr val="0000CC"/>
                </a:solidFill>
                <a:effectLst>
                  <a:outerShdw blurRad="38100" dist="38100" dir="2700000" algn="tl">
                    <a:srgbClr val="000000">
                      <a:alpha val="43137"/>
                    </a:srgbClr>
                  </a:outerShdw>
                </a:effectLst>
              </a:rPr>
              <a:t>BLURRING THE IMAGE</a:t>
            </a:r>
          </a:p>
        </p:txBody>
      </p:sp>
      <p:graphicFrame>
        <p:nvGraphicFramePr>
          <p:cNvPr id="4" name="Table 3">
            <a:extLst>
              <a:ext uri="{FF2B5EF4-FFF2-40B4-BE49-F238E27FC236}">
                <a16:creationId xmlns:a16="http://schemas.microsoft.com/office/drawing/2014/main" id="{C0696C9F-5286-42C0-B93E-4CDC1F2DAB2A}"/>
              </a:ext>
            </a:extLst>
          </p:cNvPr>
          <p:cNvGraphicFramePr>
            <a:graphicFrameLocks noGrp="1"/>
          </p:cNvGraphicFramePr>
          <p:nvPr>
            <p:extLst>
              <p:ext uri="{D42A27DB-BD31-4B8C-83A1-F6EECF244321}">
                <p14:modId xmlns:p14="http://schemas.microsoft.com/office/powerpoint/2010/main" val="1549055385"/>
              </p:ext>
            </p:extLst>
          </p:nvPr>
        </p:nvGraphicFramePr>
        <p:xfrm>
          <a:off x="420618" y="941456"/>
          <a:ext cx="10220878" cy="5425120"/>
        </p:xfrm>
        <a:graphic>
          <a:graphicData uri="http://schemas.openxmlformats.org/drawingml/2006/table">
            <a:tbl>
              <a:tblPr/>
              <a:tblGrid>
                <a:gridCol w="10220878">
                  <a:extLst>
                    <a:ext uri="{9D8B030D-6E8A-4147-A177-3AD203B41FA5}">
                      <a16:colId xmlns:a16="http://schemas.microsoft.com/office/drawing/2014/main" val="1866735389"/>
                    </a:ext>
                  </a:extLst>
                </a:gridCol>
              </a:tblGrid>
              <a:tr h="68637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dirty="0">
                          <a:solidFill>
                            <a:srgbClr val="D73A49"/>
                          </a:solidFill>
                          <a:effectLst/>
                          <a:latin typeface="SFMono-Regular"/>
                        </a:rPr>
                        <a:t>for</a:t>
                      </a:r>
                      <a:r>
                        <a:rPr lang="en-US" sz="1800" dirty="0">
                          <a:solidFill>
                            <a:srgbClr val="24292E"/>
                          </a:solidFill>
                          <a:effectLst/>
                          <a:latin typeface="SFMono-Regular"/>
                        </a:rPr>
                        <a:t>(x=</a:t>
                      </a:r>
                      <a:r>
                        <a:rPr lang="en-US" sz="1800" dirty="0">
                          <a:solidFill>
                            <a:srgbClr val="005CC5"/>
                          </a:solidFill>
                          <a:effectLst/>
                          <a:latin typeface="SFMono-Regular"/>
                        </a:rPr>
                        <a:t>1</a:t>
                      </a:r>
                      <a:r>
                        <a:rPr lang="en-US" sz="1800" dirty="0">
                          <a:solidFill>
                            <a:srgbClr val="24292E"/>
                          </a:solidFill>
                          <a:effectLst/>
                          <a:latin typeface="SFMono-Regular"/>
                        </a:rPr>
                        <a:t>;x&lt;height-</a:t>
                      </a:r>
                      <a:r>
                        <a:rPr lang="en-US" sz="1800" dirty="0">
                          <a:solidFill>
                            <a:srgbClr val="005CC5"/>
                          </a:solidFill>
                          <a:effectLst/>
                          <a:latin typeface="SFMono-Regular"/>
                        </a:rPr>
                        <a:t>1</a:t>
                      </a:r>
                      <a:r>
                        <a:rPr lang="en-US" sz="1800" dirty="0">
                          <a:solidFill>
                            <a:srgbClr val="24292E"/>
                          </a:solidFill>
                          <a:effectLst/>
                          <a:latin typeface="SFMono-Regular"/>
                        </a:rPr>
                        <a:t>;x++)</a:t>
                      </a:r>
                    </a:p>
                    <a:p>
                      <a:pPr fontAlgn="t"/>
                      <a:endParaRPr lang="en-IN" sz="1800" dirty="0">
                        <a:solidFill>
                          <a:srgbClr val="24292E"/>
                        </a:solidFill>
                        <a:effectLst/>
                        <a:latin typeface="SFMono-Regular"/>
                      </a:endParaRPr>
                    </a:p>
                    <a:p>
                      <a:pPr fontAlgn="t"/>
                      <a:r>
                        <a:rPr lang="en-IN" sz="1800" dirty="0">
                          <a:solidFill>
                            <a:srgbClr val="24292E"/>
                          </a:solidFill>
                          <a:effectLst/>
                          <a:latin typeface="SFMono-Regular"/>
                        </a:rPr>
                        <a:t>{ </a:t>
                      </a:r>
                    </a:p>
                  </a:txBody>
                  <a:tcPr marL="31730" marR="31730" marT="15230" marB="15230">
                    <a:lnL>
                      <a:noFill/>
                    </a:lnL>
                    <a:lnR>
                      <a:noFill/>
                    </a:lnR>
                    <a:lnB>
                      <a:noFill/>
                    </a:lnB>
                    <a:solidFill>
                      <a:srgbClr val="FFFFFF"/>
                    </a:solidFill>
                  </a:tcPr>
                </a:tc>
                <a:extLst>
                  <a:ext uri="{0D108BD9-81ED-4DB2-BD59-A6C34878D82A}">
                    <a16:rowId xmlns:a16="http://schemas.microsoft.com/office/drawing/2014/main" val="2536958489"/>
                  </a:ext>
                </a:extLst>
              </a:tr>
              <a:tr h="245124">
                <a:tc>
                  <a:txBody>
                    <a:bodyPr/>
                    <a:lstStyle/>
                    <a:p>
                      <a:pPr fontAlgn="t"/>
                      <a:r>
                        <a:rPr lang="en-IN" sz="1800" dirty="0">
                          <a:solidFill>
                            <a:srgbClr val="D73A49"/>
                          </a:solidFill>
                          <a:effectLst/>
                          <a:latin typeface="SFMono-Regular"/>
                        </a:rPr>
                        <a:t>for</a:t>
                      </a:r>
                      <a:r>
                        <a:rPr lang="en-IN" sz="1800" dirty="0">
                          <a:solidFill>
                            <a:srgbClr val="24292E"/>
                          </a:solidFill>
                          <a:effectLst/>
                          <a:latin typeface="SFMono-Regular"/>
                        </a:rPr>
                        <a:t>(y=</a:t>
                      </a:r>
                      <a:r>
                        <a:rPr lang="en-IN" sz="1800" dirty="0">
                          <a:solidFill>
                            <a:srgbClr val="005CC5"/>
                          </a:solidFill>
                          <a:effectLst/>
                          <a:latin typeface="SFMono-Regular"/>
                        </a:rPr>
                        <a:t>1</a:t>
                      </a:r>
                      <a:r>
                        <a:rPr lang="en-IN" sz="1800" dirty="0">
                          <a:solidFill>
                            <a:srgbClr val="24292E"/>
                          </a:solidFill>
                          <a:effectLst/>
                          <a:latin typeface="SFMono-Regular"/>
                        </a:rPr>
                        <a:t>;y&lt;width-</a:t>
                      </a:r>
                      <a:r>
                        <a:rPr lang="en-IN" sz="1800" dirty="0">
                          <a:solidFill>
                            <a:srgbClr val="005CC5"/>
                          </a:solidFill>
                          <a:effectLst/>
                          <a:latin typeface="SFMono-Regular"/>
                        </a:rPr>
                        <a:t>1</a:t>
                      </a:r>
                      <a:r>
                        <a:rPr lang="en-IN" sz="1800" dirty="0">
                          <a:solidFill>
                            <a:srgbClr val="24292E"/>
                          </a:solidFill>
                          <a:effectLst/>
                          <a:latin typeface="SFMono-Regular"/>
                        </a:rPr>
                        <a:t>;y++)</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3163222007"/>
                  </a:ext>
                </a:extLst>
              </a:tr>
              <a:tr h="245124">
                <a:tc>
                  <a:txBody>
                    <a:bodyPr/>
                    <a:lstStyle/>
                    <a:p>
                      <a:pPr fontAlgn="t"/>
                      <a:r>
                        <a:rPr lang="en-IN" sz="1800" dirty="0">
                          <a:solidFill>
                            <a:srgbClr val="24292E"/>
                          </a:solidFill>
                          <a:effectLst/>
                          <a:latin typeface="SFMono-Regular"/>
                        </a:rPr>
                        <a:t>{</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3289868813"/>
                  </a:ext>
                </a:extLst>
              </a:tr>
              <a:tr h="245124">
                <a:tc>
                  <a:txBody>
                    <a:bodyPr/>
                    <a:lstStyle/>
                    <a:p>
                      <a:pPr fontAlgn="t"/>
                      <a:r>
                        <a:rPr lang="en-IN" sz="1800" dirty="0">
                          <a:solidFill>
                            <a:srgbClr val="D73A49"/>
                          </a:solidFill>
                          <a:effectLst/>
                          <a:latin typeface="SFMono-Regular"/>
                        </a:rPr>
                        <a:t>float</a:t>
                      </a:r>
                      <a:r>
                        <a:rPr lang="en-IN" sz="1800" dirty="0">
                          <a:solidFill>
                            <a:srgbClr val="24292E"/>
                          </a:solidFill>
                          <a:effectLst/>
                          <a:latin typeface="SFMono-Regular"/>
                        </a:rPr>
                        <a:t> sum0= </a:t>
                      </a:r>
                      <a:r>
                        <a:rPr lang="en-IN" sz="1800" dirty="0">
                          <a:solidFill>
                            <a:srgbClr val="005CC5"/>
                          </a:solidFill>
                          <a:effectLst/>
                          <a:latin typeface="SFMono-Regular"/>
                        </a:rPr>
                        <a:t>0.0</a:t>
                      </a:r>
                      <a:r>
                        <a:rPr lang="en-IN" sz="1800" dirty="0">
                          <a:solidFill>
                            <a:srgbClr val="24292E"/>
                          </a:solidFill>
                          <a:effectLst/>
                          <a:latin typeface="SFMono-Regular"/>
                        </a:rPr>
                        <a:t>;</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2793970421"/>
                  </a:ext>
                </a:extLst>
              </a:tr>
              <a:tr h="245124">
                <a:tc>
                  <a:txBody>
                    <a:bodyPr/>
                    <a:lstStyle/>
                    <a:p>
                      <a:pPr fontAlgn="t"/>
                      <a:r>
                        <a:rPr lang="en-IN" sz="1800" dirty="0">
                          <a:solidFill>
                            <a:srgbClr val="D73A49"/>
                          </a:solidFill>
                          <a:effectLst/>
                          <a:latin typeface="SFMono-Regular"/>
                        </a:rPr>
                        <a:t>float</a:t>
                      </a:r>
                      <a:r>
                        <a:rPr lang="en-IN" sz="1800" dirty="0">
                          <a:solidFill>
                            <a:srgbClr val="24292E"/>
                          </a:solidFill>
                          <a:effectLst/>
                          <a:latin typeface="SFMono-Regular"/>
                        </a:rPr>
                        <a:t> sum1= </a:t>
                      </a:r>
                      <a:r>
                        <a:rPr lang="en-IN" sz="1800" dirty="0">
                          <a:solidFill>
                            <a:srgbClr val="005CC5"/>
                          </a:solidFill>
                          <a:effectLst/>
                          <a:latin typeface="SFMono-Regular"/>
                        </a:rPr>
                        <a:t>0.0</a:t>
                      </a:r>
                      <a:r>
                        <a:rPr lang="en-IN" sz="1800" dirty="0">
                          <a:solidFill>
                            <a:srgbClr val="24292E"/>
                          </a:solidFill>
                          <a:effectLst/>
                          <a:latin typeface="SFMono-Regular"/>
                        </a:rPr>
                        <a:t>;</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35640389"/>
                  </a:ext>
                </a:extLst>
              </a:tr>
              <a:tr h="245124">
                <a:tc>
                  <a:txBody>
                    <a:bodyPr/>
                    <a:lstStyle/>
                    <a:p>
                      <a:pPr fontAlgn="t"/>
                      <a:r>
                        <a:rPr lang="en-IN" sz="1800" dirty="0">
                          <a:solidFill>
                            <a:srgbClr val="D73A49"/>
                          </a:solidFill>
                          <a:effectLst/>
                          <a:latin typeface="SFMono-Regular"/>
                        </a:rPr>
                        <a:t>float</a:t>
                      </a:r>
                      <a:r>
                        <a:rPr lang="en-IN" sz="1800" dirty="0">
                          <a:solidFill>
                            <a:srgbClr val="24292E"/>
                          </a:solidFill>
                          <a:effectLst/>
                          <a:latin typeface="SFMono-Regular"/>
                        </a:rPr>
                        <a:t> sum2= </a:t>
                      </a:r>
                      <a:r>
                        <a:rPr lang="en-IN" sz="1800" dirty="0">
                          <a:solidFill>
                            <a:srgbClr val="005CC5"/>
                          </a:solidFill>
                          <a:effectLst/>
                          <a:latin typeface="SFMono-Regular"/>
                        </a:rPr>
                        <a:t>0.0</a:t>
                      </a:r>
                      <a:r>
                        <a:rPr lang="en-IN" sz="1800" dirty="0">
                          <a:solidFill>
                            <a:srgbClr val="24292E"/>
                          </a:solidFill>
                          <a:effectLst/>
                          <a:latin typeface="SFMono-Regular"/>
                        </a:rPr>
                        <a:t>;</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128385736"/>
                  </a:ext>
                </a:extLst>
              </a:tr>
              <a:tr h="245124">
                <a:tc>
                  <a:txBody>
                    <a:bodyPr/>
                    <a:lstStyle/>
                    <a:p>
                      <a:pPr fontAlgn="t"/>
                      <a:r>
                        <a:rPr lang="nn-NO" sz="1800" dirty="0">
                          <a:solidFill>
                            <a:srgbClr val="D73A49"/>
                          </a:solidFill>
                          <a:effectLst/>
                          <a:latin typeface="SFMono-Regular"/>
                        </a:rPr>
                        <a:t>for</a:t>
                      </a:r>
                      <a:r>
                        <a:rPr lang="nn-NO" sz="1800" dirty="0">
                          <a:solidFill>
                            <a:srgbClr val="24292E"/>
                          </a:solidFill>
                          <a:effectLst/>
                          <a:latin typeface="SFMono-Regular"/>
                        </a:rPr>
                        <a:t>(i=-</a:t>
                      </a:r>
                      <a:r>
                        <a:rPr lang="nn-NO" sz="1800" dirty="0">
                          <a:solidFill>
                            <a:srgbClr val="005CC5"/>
                          </a:solidFill>
                          <a:effectLst/>
                          <a:latin typeface="SFMono-Regular"/>
                        </a:rPr>
                        <a:t>1</a:t>
                      </a:r>
                      <a:r>
                        <a:rPr lang="nn-NO" sz="1800" dirty="0">
                          <a:solidFill>
                            <a:srgbClr val="24292E"/>
                          </a:solidFill>
                          <a:effectLst/>
                          <a:latin typeface="SFMono-Regular"/>
                        </a:rPr>
                        <a:t>;i&lt;=</a:t>
                      </a:r>
                      <a:r>
                        <a:rPr lang="nn-NO" sz="1800" dirty="0">
                          <a:solidFill>
                            <a:srgbClr val="005CC5"/>
                          </a:solidFill>
                          <a:effectLst/>
                          <a:latin typeface="SFMono-Regular"/>
                        </a:rPr>
                        <a:t>1</a:t>
                      </a:r>
                      <a:r>
                        <a:rPr lang="nn-NO" sz="1800" dirty="0">
                          <a:solidFill>
                            <a:srgbClr val="24292E"/>
                          </a:solidFill>
                          <a:effectLst/>
                          <a:latin typeface="SFMono-Regular"/>
                        </a:rPr>
                        <a:t>;++i)</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1477598705"/>
                  </a:ext>
                </a:extLst>
              </a:tr>
              <a:tr h="245124">
                <a:tc>
                  <a:txBody>
                    <a:bodyPr/>
                    <a:lstStyle/>
                    <a:p>
                      <a:pPr fontAlgn="t"/>
                      <a:r>
                        <a:rPr lang="en-IN" sz="1800" dirty="0">
                          <a:solidFill>
                            <a:srgbClr val="24292E"/>
                          </a:solidFill>
                          <a:effectLst/>
                          <a:latin typeface="SFMono-Regular"/>
                        </a:rPr>
                        <a:t>{</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3711350561"/>
                  </a:ext>
                </a:extLst>
              </a:tr>
              <a:tr h="245124">
                <a:tc>
                  <a:txBody>
                    <a:bodyPr/>
                    <a:lstStyle/>
                    <a:p>
                      <a:pPr fontAlgn="t"/>
                      <a:r>
                        <a:rPr lang="en-IN" sz="1800" dirty="0">
                          <a:solidFill>
                            <a:srgbClr val="D73A49"/>
                          </a:solidFill>
                          <a:effectLst/>
                          <a:latin typeface="SFMono-Regular"/>
                        </a:rPr>
                        <a:t>for</a:t>
                      </a:r>
                      <a:r>
                        <a:rPr lang="en-IN" sz="1800" dirty="0">
                          <a:solidFill>
                            <a:srgbClr val="24292E"/>
                          </a:solidFill>
                          <a:effectLst/>
                          <a:latin typeface="SFMono-Regular"/>
                        </a:rPr>
                        <a:t>(j=-</a:t>
                      </a:r>
                      <a:r>
                        <a:rPr lang="en-IN" sz="1800" dirty="0">
                          <a:solidFill>
                            <a:srgbClr val="005CC5"/>
                          </a:solidFill>
                          <a:effectLst/>
                          <a:latin typeface="SFMono-Regular"/>
                        </a:rPr>
                        <a:t>1</a:t>
                      </a:r>
                      <a:r>
                        <a:rPr lang="en-IN" sz="1800" dirty="0">
                          <a:solidFill>
                            <a:srgbClr val="24292E"/>
                          </a:solidFill>
                          <a:effectLst/>
                          <a:latin typeface="SFMono-Regular"/>
                        </a:rPr>
                        <a:t>;j&lt;=</a:t>
                      </a:r>
                      <a:r>
                        <a:rPr lang="en-IN" sz="1800" dirty="0">
                          <a:solidFill>
                            <a:srgbClr val="005CC5"/>
                          </a:solidFill>
                          <a:effectLst/>
                          <a:latin typeface="SFMono-Regular"/>
                        </a:rPr>
                        <a:t>1</a:t>
                      </a:r>
                      <a:r>
                        <a:rPr lang="en-IN" sz="1800" dirty="0">
                          <a:solidFill>
                            <a:srgbClr val="24292E"/>
                          </a:solidFill>
                          <a:effectLst/>
                          <a:latin typeface="SFMono-Regular"/>
                        </a:rPr>
                        <a:t>;++j)</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1758572387"/>
                  </a:ext>
                </a:extLst>
              </a:tr>
              <a:tr h="245124">
                <a:tc>
                  <a:txBody>
                    <a:bodyPr/>
                    <a:lstStyle/>
                    <a:p>
                      <a:pPr fontAlgn="t"/>
                      <a:r>
                        <a:rPr lang="en-IN" sz="1800" dirty="0">
                          <a:solidFill>
                            <a:srgbClr val="24292E"/>
                          </a:solidFill>
                          <a:effectLst/>
                          <a:latin typeface="SFMono-Regular"/>
                        </a:rPr>
                        <a:t>{ </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3083754182"/>
                  </a:ext>
                </a:extLst>
              </a:tr>
              <a:tr h="245124">
                <a:tc>
                  <a:txBody>
                    <a:bodyPr/>
                    <a:lstStyle/>
                    <a:p>
                      <a:pPr fontAlgn="t"/>
                      <a:r>
                        <a:rPr lang="en-US" sz="1800" dirty="0">
                          <a:solidFill>
                            <a:srgbClr val="6A737D"/>
                          </a:solidFill>
                          <a:effectLst/>
                          <a:latin typeface="SFMono-Regular"/>
                        </a:rPr>
                        <a:t>// matrix multiplication with kernel with every color plane</a:t>
                      </a:r>
                      <a:endParaRPr lang="en-US" sz="1800" dirty="0">
                        <a:solidFill>
                          <a:srgbClr val="24292E"/>
                        </a:solidFill>
                        <a:effectLst/>
                        <a:latin typeface="SFMono-Regular"/>
                      </a:endParaRP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2245966426"/>
                  </a:ext>
                </a:extLst>
              </a:tr>
              <a:tr h="245124">
                <a:tc>
                  <a:txBody>
                    <a:bodyPr/>
                    <a:lstStyle/>
                    <a:p>
                      <a:pPr fontAlgn="t"/>
                      <a:r>
                        <a:rPr lang="da-DK" sz="1800" dirty="0">
                          <a:solidFill>
                            <a:srgbClr val="24292E"/>
                          </a:solidFill>
                          <a:effectLst/>
                          <a:latin typeface="SFMono-Regular"/>
                        </a:rPr>
                        <a:t>sum0=sum0+(</a:t>
                      </a:r>
                      <a:r>
                        <a:rPr lang="da-DK" sz="1800" dirty="0">
                          <a:solidFill>
                            <a:srgbClr val="D73A49"/>
                          </a:solidFill>
                          <a:effectLst/>
                          <a:latin typeface="SFMono-Regular"/>
                        </a:rPr>
                        <a:t>float</a:t>
                      </a:r>
                      <a:r>
                        <a:rPr lang="da-DK" sz="1800" dirty="0">
                          <a:solidFill>
                            <a:srgbClr val="24292E"/>
                          </a:solidFill>
                          <a:effectLst/>
                          <a:latin typeface="SFMono-Regular"/>
                        </a:rPr>
                        <a:t>)kernel[i+</a:t>
                      </a:r>
                      <a:r>
                        <a:rPr lang="da-DK" sz="1800" dirty="0">
                          <a:solidFill>
                            <a:srgbClr val="005CC5"/>
                          </a:solidFill>
                          <a:effectLst/>
                          <a:latin typeface="SFMono-Regular"/>
                        </a:rPr>
                        <a:t>1</a:t>
                      </a:r>
                      <a:r>
                        <a:rPr lang="da-DK" sz="1800" dirty="0">
                          <a:solidFill>
                            <a:srgbClr val="24292E"/>
                          </a:solidFill>
                          <a:effectLst/>
                          <a:latin typeface="SFMono-Regular"/>
                        </a:rPr>
                        <a:t>][j+</a:t>
                      </a:r>
                      <a:r>
                        <a:rPr lang="da-DK" sz="1800" dirty="0">
                          <a:solidFill>
                            <a:srgbClr val="005CC5"/>
                          </a:solidFill>
                          <a:effectLst/>
                          <a:latin typeface="SFMono-Regular"/>
                        </a:rPr>
                        <a:t>1</a:t>
                      </a:r>
                      <a:r>
                        <a:rPr lang="da-DK" sz="1800" dirty="0">
                          <a:solidFill>
                            <a:srgbClr val="24292E"/>
                          </a:solidFill>
                          <a:effectLst/>
                          <a:latin typeface="SFMono-Regular"/>
                        </a:rPr>
                        <a:t>]*buffer[(x+i)*width+(y+j)][</a:t>
                      </a:r>
                      <a:r>
                        <a:rPr lang="da-DK" sz="1800" dirty="0">
                          <a:solidFill>
                            <a:srgbClr val="005CC5"/>
                          </a:solidFill>
                          <a:effectLst/>
                          <a:latin typeface="SFMono-Regular"/>
                        </a:rPr>
                        <a:t>0</a:t>
                      </a:r>
                      <a:r>
                        <a:rPr lang="da-DK" sz="1800" dirty="0">
                          <a:solidFill>
                            <a:srgbClr val="24292E"/>
                          </a:solidFill>
                          <a:effectLst/>
                          <a:latin typeface="SFMono-Regular"/>
                        </a:rPr>
                        <a:t>];</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1899524039"/>
                  </a:ext>
                </a:extLst>
              </a:tr>
              <a:tr h="245124">
                <a:tc>
                  <a:txBody>
                    <a:bodyPr/>
                    <a:lstStyle/>
                    <a:p>
                      <a:pPr fontAlgn="t"/>
                      <a:r>
                        <a:rPr lang="da-DK" sz="1800" dirty="0">
                          <a:solidFill>
                            <a:srgbClr val="24292E"/>
                          </a:solidFill>
                          <a:effectLst/>
                          <a:latin typeface="SFMono-Regular"/>
                        </a:rPr>
                        <a:t>sum1=sum1+(</a:t>
                      </a:r>
                      <a:r>
                        <a:rPr lang="da-DK" sz="1800" dirty="0">
                          <a:solidFill>
                            <a:srgbClr val="D73A49"/>
                          </a:solidFill>
                          <a:effectLst/>
                          <a:latin typeface="SFMono-Regular"/>
                        </a:rPr>
                        <a:t>float</a:t>
                      </a:r>
                      <a:r>
                        <a:rPr lang="da-DK" sz="1800" dirty="0">
                          <a:solidFill>
                            <a:srgbClr val="24292E"/>
                          </a:solidFill>
                          <a:effectLst/>
                          <a:latin typeface="SFMono-Regular"/>
                        </a:rPr>
                        <a:t>)kernel[i+</a:t>
                      </a:r>
                      <a:r>
                        <a:rPr lang="da-DK" sz="1800" dirty="0">
                          <a:solidFill>
                            <a:srgbClr val="005CC5"/>
                          </a:solidFill>
                          <a:effectLst/>
                          <a:latin typeface="SFMono-Regular"/>
                        </a:rPr>
                        <a:t>1</a:t>
                      </a:r>
                      <a:r>
                        <a:rPr lang="da-DK" sz="1800" dirty="0">
                          <a:solidFill>
                            <a:srgbClr val="24292E"/>
                          </a:solidFill>
                          <a:effectLst/>
                          <a:latin typeface="SFMono-Regular"/>
                        </a:rPr>
                        <a:t>][j+</a:t>
                      </a:r>
                      <a:r>
                        <a:rPr lang="da-DK" sz="1800" dirty="0">
                          <a:solidFill>
                            <a:srgbClr val="005CC5"/>
                          </a:solidFill>
                          <a:effectLst/>
                          <a:latin typeface="SFMono-Regular"/>
                        </a:rPr>
                        <a:t>1</a:t>
                      </a:r>
                      <a:r>
                        <a:rPr lang="da-DK" sz="1800" dirty="0">
                          <a:solidFill>
                            <a:srgbClr val="24292E"/>
                          </a:solidFill>
                          <a:effectLst/>
                          <a:latin typeface="SFMono-Regular"/>
                        </a:rPr>
                        <a:t>]*buffer[(x+i)*width+(y+j)][</a:t>
                      </a:r>
                      <a:r>
                        <a:rPr lang="da-DK" sz="1800" dirty="0">
                          <a:solidFill>
                            <a:srgbClr val="005CC5"/>
                          </a:solidFill>
                          <a:effectLst/>
                          <a:latin typeface="SFMono-Regular"/>
                        </a:rPr>
                        <a:t>1</a:t>
                      </a:r>
                      <a:r>
                        <a:rPr lang="da-DK" sz="1800" dirty="0">
                          <a:solidFill>
                            <a:srgbClr val="24292E"/>
                          </a:solidFill>
                          <a:effectLst/>
                          <a:latin typeface="SFMono-Regular"/>
                        </a:rPr>
                        <a:t>];</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2888394345"/>
                  </a:ext>
                </a:extLst>
              </a:tr>
              <a:tr h="245124">
                <a:tc>
                  <a:txBody>
                    <a:bodyPr/>
                    <a:lstStyle/>
                    <a:p>
                      <a:pPr fontAlgn="t"/>
                      <a:r>
                        <a:rPr lang="da-DK" sz="1800" dirty="0">
                          <a:solidFill>
                            <a:srgbClr val="24292E"/>
                          </a:solidFill>
                          <a:effectLst/>
                          <a:latin typeface="SFMono-Regular"/>
                        </a:rPr>
                        <a:t>sum2=sum2+(</a:t>
                      </a:r>
                      <a:r>
                        <a:rPr lang="da-DK" sz="1800" dirty="0">
                          <a:solidFill>
                            <a:srgbClr val="D73A49"/>
                          </a:solidFill>
                          <a:effectLst/>
                          <a:latin typeface="SFMono-Regular"/>
                        </a:rPr>
                        <a:t>float</a:t>
                      </a:r>
                      <a:r>
                        <a:rPr lang="da-DK" sz="1800" dirty="0">
                          <a:solidFill>
                            <a:srgbClr val="24292E"/>
                          </a:solidFill>
                          <a:effectLst/>
                          <a:latin typeface="SFMono-Regular"/>
                        </a:rPr>
                        <a:t>)kernel[i+</a:t>
                      </a:r>
                      <a:r>
                        <a:rPr lang="da-DK" sz="1800" dirty="0">
                          <a:solidFill>
                            <a:srgbClr val="005CC5"/>
                          </a:solidFill>
                          <a:effectLst/>
                          <a:latin typeface="SFMono-Regular"/>
                        </a:rPr>
                        <a:t>1</a:t>
                      </a:r>
                      <a:r>
                        <a:rPr lang="da-DK" sz="1800" dirty="0">
                          <a:solidFill>
                            <a:srgbClr val="24292E"/>
                          </a:solidFill>
                          <a:effectLst/>
                          <a:latin typeface="SFMono-Regular"/>
                        </a:rPr>
                        <a:t>][j+</a:t>
                      </a:r>
                      <a:r>
                        <a:rPr lang="da-DK" sz="1800" dirty="0">
                          <a:solidFill>
                            <a:srgbClr val="005CC5"/>
                          </a:solidFill>
                          <a:effectLst/>
                          <a:latin typeface="SFMono-Regular"/>
                        </a:rPr>
                        <a:t>1</a:t>
                      </a:r>
                      <a:r>
                        <a:rPr lang="da-DK" sz="1800" dirty="0">
                          <a:solidFill>
                            <a:srgbClr val="24292E"/>
                          </a:solidFill>
                          <a:effectLst/>
                          <a:latin typeface="SFMono-Regular"/>
                        </a:rPr>
                        <a:t>]*buffer[(x+i)*width+(y+j)][</a:t>
                      </a:r>
                      <a:r>
                        <a:rPr lang="da-DK" sz="1800" dirty="0">
                          <a:solidFill>
                            <a:srgbClr val="005CC5"/>
                          </a:solidFill>
                          <a:effectLst/>
                          <a:latin typeface="SFMono-Regular"/>
                        </a:rPr>
                        <a:t>2</a:t>
                      </a:r>
                      <a:r>
                        <a:rPr lang="da-DK" sz="1800" dirty="0">
                          <a:solidFill>
                            <a:srgbClr val="24292E"/>
                          </a:solidFill>
                          <a:effectLst/>
                          <a:latin typeface="SFMono-Regular"/>
                        </a:rPr>
                        <a:t>];</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2241097297"/>
                  </a:ext>
                </a:extLst>
              </a:tr>
              <a:tr h="245124">
                <a:tc>
                  <a:txBody>
                    <a:bodyPr/>
                    <a:lstStyle/>
                    <a:p>
                      <a:pPr fontAlgn="t"/>
                      <a:r>
                        <a:rPr lang="en-IN" sz="1800" dirty="0">
                          <a:solidFill>
                            <a:srgbClr val="24292E"/>
                          </a:solidFill>
                          <a:effectLst/>
                          <a:latin typeface="SFMono-Regular"/>
                        </a:rPr>
                        <a:t>}</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3694308498"/>
                  </a:ext>
                </a:extLst>
              </a:tr>
              <a:tr h="245124">
                <a:tc>
                  <a:txBody>
                    <a:bodyPr/>
                    <a:lstStyle/>
                    <a:p>
                      <a:pPr fontAlgn="t"/>
                      <a:r>
                        <a:rPr lang="en-IN" sz="1800" dirty="0">
                          <a:solidFill>
                            <a:srgbClr val="24292E"/>
                          </a:solidFill>
                          <a:effectLst/>
                          <a:latin typeface="SFMono-Regular"/>
                        </a:rPr>
                        <a:t>}</a:t>
                      </a:r>
                    </a:p>
                  </a:txBody>
                  <a:tcPr marL="31730" marR="31730" marT="15230" marB="15230">
                    <a:lnL>
                      <a:noFill/>
                    </a:lnL>
                    <a:lnR>
                      <a:noFill/>
                    </a:lnR>
                    <a:lnT>
                      <a:noFill/>
                    </a:lnT>
                    <a:lnB>
                      <a:noFill/>
                    </a:lnB>
                    <a:solidFill>
                      <a:srgbClr val="FFFFFF"/>
                    </a:solidFill>
                  </a:tcPr>
                </a:tc>
                <a:extLst>
                  <a:ext uri="{0D108BD9-81ED-4DB2-BD59-A6C34878D82A}">
                    <a16:rowId xmlns:a16="http://schemas.microsoft.com/office/drawing/2014/main" val="1825942437"/>
                  </a:ext>
                </a:extLst>
              </a:tr>
            </a:tbl>
          </a:graphicData>
        </a:graphic>
      </p:graphicFrame>
    </p:spTree>
    <p:extLst>
      <p:ext uri="{BB962C8B-B14F-4D97-AF65-F5344CB8AC3E}">
        <p14:creationId xmlns:p14="http://schemas.microsoft.com/office/powerpoint/2010/main" val="2839275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E77CA8-F783-4E98-BE7F-94D09013E956}"/>
              </a:ext>
            </a:extLst>
          </p:cNvPr>
          <p:cNvSpPr txBox="1"/>
          <p:nvPr/>
        </p:nvSpPr>
        <p:spPr>
          <a:xfrm>
            <a:off x="3101009" y="212034"/>
            <a:ext cx="8242852" cy="646331"/>
          </a:xfrm>
          <a:prstGeom prst="rect">
            <a:avLst/>
          </a:prstGeom>
          <a:noFill/>
        </p:spPr>
        <p:txBody>
          <a:bodyPr wrap="square" rtlCol="0">
            <a:spAutoFit/>
          </a:bodyPr>
          <a:lstStyle/>
          <a:p>
            <a:r>
              <a:rPr lang="en-IN" sz="3600" b="1" i="1" dirty="0">
                <a:solidFill>
                  <a:srgbClr val="0000CC"/>
                </a:solidFill>
                <a:effectLst>
                  <a:outerShdw blurRad="38100" dist="38100" dir="2700000" algn="tl">
                    <a:srgbClr val="000000">
                      <a:alpha val="43137"/>
                    </a:srgbClr>
                  </a:outerShdw>
                </a:effectLst>
              </a:rPr>
              <a:t>CROPPING THE IMAGE</a:t>
            </a:r>
          </a:p>
        </p:txBody>
      </p:sp>
      <p:sp>
        <p:nvSpPr>
          <p:cNvPr id="5" name="Rectangle 4">
            <a:extLst>
              <a:ext uri="{FF2B5EF4-FFF2-40B4-BE49-F238E27FC236}">
                <a16:creationId xmlns:a16="http://schemas.microsoft.com/office/drawing/2014/main" id="{8961C858-FD26-4B69-8C58-F46CE1C6CFAE}"/>
              </a:ext>
            </a:extLst>
          </p:cNvPr>
          <p:cNvSpPr/>
          <p:nvPr/>
        </p:nvSpPr>
        <p:spPr>
          <a:xfrm>
            <a:off x="212034" y="1074509"/>
            <a:ext cx="11489635" cy="2308324"/>
          </a:xfrm>
          <a:prstGeom prst="rect">
            <a:avLst/>
          </a:prstGeom>
        </p:spPr>
        <p:txBody>
          <a:bodyPr wrap="square">
            <a:spAutoFit/>
          </a:bodyPr>
          <a:lstStyle/>
          <a:p>
            <a:r>
              <a:rPr lang="en-US" b="1" dirty="0">
                <a:solidFill>
                  <a:srgbClr val="222222"/>
                </a:solidFill>
                <a:latin typeface="Arial" panose="020B0604020202020204" pitchFamily="34" charset="0"/>
              </a:rPr>
              <a:t>Cropping is the removal of unwanted outer areas from a photographic or illustrated image. The process usually consists of the removal of some of the peripheral areas of an image to remove extraneous trash from the picture, to improve its </a:t>
            </a:r>
            <a:r>
              <a:rPr lang="en-US" b="1" dirty="0">
                <a:solidFill>
                  <a:srgbClr val="0B0080"/>
                </a:solidFill>
                <a:latin typeface="Arial" panose="020B0604020202020204" pitchFamily="34" charset="0"/>
              </a:rPr>
              <a:t>framing</a:t>
            </a:r>
            <a:r>
              <a:rPr lang="en-US" b="1" dirty="0">
                <a:solidFill>
                  <a:srgbClr val="222222"/>
                </a:solidFill>
                <a:latin typeface="Arial" panose="020B0604020202020204" pitchFamily="34" charset="0"/>
              </a:rPr>
              <a:t>, to change the </a:t>
            </a:r>
            <a:r>
              <a:rPr lang="en-US" b="1" dirty="0">
                <a:solidFill>
                  <a:srgbClr val="0B0080"/>
                </a:solidFill>
                <a:latin typeface="Arial" panose="020B0604020202020204" pitchFamily="34" charset="0"/>
              </a:rPr>
              <a:t>aspect ratio</a:t>
            </a:r>
            <a:r>
              <a:rPr lang="en-US" b="1" dirty="0">
                <a:solidFill>
                  <a:srgbClr val="222222"/>
                </a:solidFill>
                <a:latin typeface="Arial" panose="020B0604020202020204" pitchFamily="34" charset="0"/>
              </a:rPr>
              <a:t>, or to accentuate or isolate the subject matter from its background. Depending on the application, this can be performed on a physical photograph, artwork, or film footage, or it can be achieved </a:t>
            </a:r>
            <a:r>
              <a:rPr lang="en-US" b="1" dirty="0">
                <a:solidFill>
                  <a:srgbClr val="0B0080"/>
                </a:solidFill>
                <a:latin typeface="Arial" panose="020B0604020202020204" pitchFamily="34" charset="0"/>
              </a:rPr>
              <a:t>digitally</a:t>
            </a:r>
            <a:r>
              <a:rPr lang="en-US" b="1" dirty="0">
                <a:solidFill>
                  <a:srgbClr val="222222"/>
                </a:solidFill>
                <a:latin typeface="Arial" panose="020B0604020202020204" pitchFamily="34" charset="0"/>
              </a:rPr>
              <a:t> by using </a:t>
            </a:r>
            <a:r>
              <a:rPr lang="en-US" b="1" dirty="0">
                <a:solidFill>
                  <a:srgbClr val="0B0080"/>
                </a:solidFill>
                <a:latin typeface="Arial" panose="020B0604020202020204" pitchFamily="34" charset="0"/>
              </a:rPr>
              <a:t>image editing</a:t>
            </a:r>
            <a:r>
              <a:rPr lang="en-US" b="1" dirty="0">
                <a:solidFill>
                  <a:srgbClr val="222222"/>
                </a:solidFill>
                <a:latin typeface="Arial" panose="020B0604020202020204" pitchFamily="34" charset="0"/>
              </a:rPr>
              <a:t> </a:t>
            </a:r>
            <a:r>
              <a:rPr lang="en-US" b="1" dirty="0" err="1">
                <a:solidFill>
                  <a:srgbClr val="0B0080"/>
                </a:solidFill>
                <a:latin typeface="Arial" panose="020B0604020202020204" pitchFamily="34" charset="0"/>
              </a:rPr>
              <a:t>software</a:t>
            </a:r>
            <a:r>
              <a:rPr lang="en-US" b="1" dirty="0" err="1">
                <a:solidFill>
                  <a:srgbClr val="222222"/>
                </a:solidFill>
                <a:latin typeface="Arial" panose="020B0604020202020204" pitchFamily="34" charset="0"/>
              </a:rPr>
              <a:t>The</a:t>
            </a:r>
            <a:r>
              <a:rPr lang="en-US" b="1" dirty="0">
                <a:solidFill>
                  <a:srgbClr val="222222"/>
                </a:solidFill>
                <a:latin typeface="Arial" panose="020B0604020202020204" pitchFamily="34" charset="0"/>
              </a:rPr>
              <a:t> process of cropping is common to the </a:t>
            </a:r>
            <a:r>
              <a:rPr lang="en-US" b="1" dirty="0">
                <a:solidFill>
                  <a:srgbClr val="0B0080"/>
                </a:solidFill>
                <a:latin typeface="Arial" panose="020B0604020202020204" pitchFamily="34" charset="0"/>
              </a:rPr>
              <a:t>photographic</a:t>
            </a:r>
            <a:r>
              <a:rPr lang="en-US" b="1" dirty="0">
                <a:solidFill>
                  <a:srgbClr val="222222"/>
                </a:solidFill>
                <a:latin typeface="Arial" panose="020B0604020202020204" pitchFamily="34" charset="0"/>
              </a:rPr>
              <a:t>, </a:t>
            </a:r>
            <a:r>
              <a:rPr lang="en-US" b="1" dirty="0">
                <a:solidFill>
                  <a:srgbClr val="0B0080"/>
                </a:solidFill>
                <a:latin typeface="Arial" panose="020B0604020202020204" pitchFamily="34" charset="0"/>
              </a:rPr>
              <a:t>film</a:t>
            </a:r>
            <a:r>
              <a:rPr lang="en-US" b="1" dirty="0">
                <a:solidFill>
                  <a:srgbClr val="222222"/>
                </a:solidFill>
                <a:latin typeface="Arial" panose="020B0604020202020204" pitchFamily="34" charset="0"/>
              </a:rPr>
              <a:t> processing, </a:t>
            </a:r>
            <a:r>
              <a:rPr lang="en-US" b="1" dirty="0">
                <a:solidFill>
                  <a:srgbClr val="0B0080"/>
                </a:solidFill>
                <a:latin typeface="Arial" panose="020B0604020202020204" pitchFamily="34" charset="0"/>
              </a:rPr>
              <a:t>broadcasting</a:t>
            </a:r>
            <a:r>
              <a:rPr lang="en-US" b="1" dirty="0">
                <a:solidFill>
                  <a:srgbClr val="222222"/>
                </a:solidFill>
                <a:latin typeface="Arial" panose="020B0604020202020204" pitchFamily="34" charset="0"/>
              </a:rPr>
              <a:t>, </a:t>
            </a:r>
            <a:r>
              <a:rPr lang="en-US" b="1" dirty="0">
                <a:solidFill>
                  <a:srgbClr val="0B0080"/>
                </a:solidFill>
                <a:latin typeface="Arial" panose="020B0604020202020204" pitchFamily="34" charset="0"/>
              </a:rPr>
              <a:t>graphic design</a:t>
            </a:r>
            <a:r>
              <a:rPr lang="en-US" b="1" dirty="0">
                <a:solidFill>
                  <a:srgbClr val="222222"/>
                </a:solidFill>
                <a:latin typeface="Arial" panose="020B0604020202020204" pitchFamily="34" charset="0"/>
              </a:rPr>
              <a:t>, and </a:t>
            </a:r>
            <a:r>
              <a:rPr lang="en-US" b="1" dirty="0">
                <a:solidFill>
                  <a:srgbClr val="0B0080"/>
                </a:solidFill>
                <a:latin typeface="Arial" panose="020B0604020202020204" pitchFamily="34" charset="0"/>
              </a:rPr>
              <a:t>printing</a:t>
            </a:r>
            <a:r>
              <a:rPr lang="en-US" b="1" dirty="0">
                <a:solidFill>
                  <a:srgbClr val="222222"/>
                </a:solidFill>
                <a:latin typeface="Arial" panose="020B0604020202020204" pitchFamily="34" charset="0"/>
              </a:rPr>
              <a:t> businesses.</a:t>
            </a:r>
          </a:p>
          <a:p>
            <a:r>
              <a:rPr lang="en-US" b="1" dirty="0">
                <a:solidFill>
                  <a:srgbClr val="222222"/>
                </a:solidFill>
                <a:latin typeface="Arial" panose="020B0604020202020204" pitchFamily="34" charset="0"/>
              </a:rPr>
              <a:t>In the program input is the height and width of the image to crop and the output is the cropped image.</a:t>
            </a:r>
            <a:endParaRPr lang="en-IN" b="1" dirty="0"/>
          </a:p>
        </p:txBody>
      </p:sp>
      <p:sp>
        <p:nvSpPr>
          <p:cNvPr id="6" name="AutoShape 2">
            <a:extLst>
              <a:ext uri="{FF2B5EF4-FFF2-40B4-BE49-F238E27FC236}">
                <a16:creationId xmlns:a16="http://schemas.microsoft.com/office/drawing/2014/main" id="{71EB45ED-5445-45C4-8374-B6024B576E7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3768F791-60A1-4874-B3D3-66FFC806A39D}"/>
              </a:ext>
            </a:extLst>
          </p:cNvPr>
          <p:cNvPicPr>
            <a:picLocks noChangeAspect="1"/>
          </p:cNvPicPr>
          <p:nvPr/>
        </p:nvPicPr>
        <p:blipFill>
          <a:blip r:embed="rId2"/>
          <a:stretch>
            <a:fillRect/>
          </a:stretch>
        </p:blipFill>
        <p:spPr>
          <a:xfrm>
            <a:off x="450574" y="3598977"/>
            <a:ext cx="3048000" cy="3057525"/>
          </a:xfrm>
          <a:prstGeom prst="rect">
            <a:avLst/>
          </a:prstGeom>
        </p:spPr>
      </p:pic>
      <p:pic>
        <p:nvPicPr>
          <p:cNvPr id="9" name="Picture 8">
            <a:extLst>
              <a:ext uri="{FF2B5EF4-FFF2-40B4-BE49-F238E27FC236}">
                <a16:creationId xmlns:a16="http://schemas.microsoft.com/office/drawing/2014/main" id="{0B4B4865-57DE-4F1E-9AE7-1A0E7918C3B1}"/>
              </a:ext>
            </a:extLst>
          </p:cNvPr>
          <p:cNvPicPr>
            <a:picLocks noChangeAspect="1"/>
          </p:cNvPicPr>
          <p:nvPr/>
        </p:nvPicPr>
        <p:blipFill>
          <a:blip r:embed="rId3"/>
          <a:stretch>
            <a:fillRect/>
          </a:stretch>
        </p:blipFill>
        <p:spPr>
          <a:xfrm>
            <a:off x="6746626" y="3598977"/>
            <a:ext cx="2781688" cy="1762371"/>
          </a:xfrm>
          <a:prstGeom prst="rect">
            <a:avLst/>
          </a:prstGeom>
        </p:spPr>
      </p:pic>
      <p:sp>
        <p:nvSpPr>
          <p:cNvPr id="10" name="TextBox 9">
            <a:extLst>
              <a:ext uri="{FF2B5EF4-FFF2-40B4-BE49-F238E27FC236}">
                <a16:creationId xmlns:a16="http://schemas.microsoft.com/office/drawing/2014/main" id="{ECA8AC0A-7F47-4821-8AC0-FDFEB110B373}"/>
              </a:ext>
            </a:extLst>
          </p:cNvPr>
          <p:cNvSpPr txBox="1"/>
          <p:nvPr/>
        </p:nvSpPr>
        <p:spPr>
          <a:xfrm>
            <a:off x="6746626" y="5590744"/>
            <a:ext cx="2781688" cy="369332"/>
          </a:xfrm>
          <a:prstGeom prst="rect">
            <a:avLst/>
          </a:prstGeom>
          <a:noFill/>
        </p:spPr>
        <p:txBody>
          <a:bodyPr wrap="square" rtlCol="0">
            <a:spAutoFit/>
          </a:bodyPr>
          <a:lstStyle/>
          <a:p>
            <a:r>
              <a:rPr lang="en-IN" b="1" dirty="0"/>
              <a:t>CROPPED IMAGE</a:t>
            </a:r>
          </a:p>
        </p:txBody>
      </p:sp>
    </p:spTree>
    <p:extLst>
      <p:ext uri="{BB962C8B-B14F-4D97-AF65-F5344CB8AC3E}">
        <p14:creationId xmlns:p14="http://schemas.microsoft.com/office/powerpoint/2010/main" val="3150555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C4A40D-1832-4337-B9FD-C096EE0B1630}"/>
              </a:ext>
            </a:extLst>
          </p:cNvPr>
          <p:cNvSpPr>
            <a:spLocks noChangeArrowheads="1"/>
          </p:cNvSpPr>
          <p:nvPr/>
        </p:nvSpPr>
        <p:spPr bwMode="auto">
          <a:xfrm>
            <a:off x="119271" y="28075"/>
            <a:ext cx="11661912"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B91AF"/>
                </a:solidFill>
                <a:effectLst/>
                <a:latin typeface="inherit"/>
              </a:rPr>
              <a:t>int</a:t>
            </a:r>
            <a:r>
              <a:rPr kumimoji="0" lang="en-US" altLang="en-US" b="1" i="0" u="none" strike="noStrike" cap="none" normalizeH="0" baseline="0" dirty="0">
                <a:ln>
                  <a:noFill/>
                </a:ln>
                <a:solidFill>
                  <a:srgbClr val="242729"/>
                </a:solidFill>
                <a:effectLst/>
                <a:latin typeface="inherit"/>
              </a:rPr>
              <a:t> temp, y1, y2, x1, x2, wide, high;                                                                       </a:t>
            </a:r>
            <a:r>
              <a:rPr kumimoji="0" lang="en-US" altLang="en-US" sz="2800" b="1" i="0" u="none" strike="noStrike" cap="none" normalizeH="0" baseline="0" dirty="0">
                <a:ln>
                  <a:noFill/>
                </a:ln>
                <a:solidFill>
                  <a:srgbClr val="C00000"/>
                </a:solidFill>
                <a:effectLst/>
                <a:latin typeface="inherit"/>
              </a:rPr>
              <a:t>CROPPING 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242729"/>
                </a:solidFill>
                <a:effectLst/>
                <a:latin typeface="inherit"/>
              </a:rPr>
              <a:t>printf</a:t>
            </a:r>
            <a:r>
              <a:rPr kumimoji="0" lang="en-US" altLang="en-US" b="1" i="0" u="none" strike="noStrike" cap="none" normalizeH="0" baseline="0" dirty="0">
                <a:ln>
                  <a:noFill/>
                </a:ln>
                <a:solidFill>
                  <a:srgbClr val="242729"/>
                </a:solidFill>
                <a:effectLst/>
                <a:latin typeface="inherit"/>
              </a:rPr>
              <a:t>("Please Enter x1 y1 x2 y2");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242729"/>
                </a:solidFill>
                <a:effectLst/>
                <a:latin typeface="inherit"/>
              </a:rPr>
              <a:t>scanf</a:t>
            </a:r>
            <a:r>
              <a:rPr kumimoji="0" lang="en-US" altLang="en-US" b="1" i="0" u="none" strike="noStrike" cap="none" normalizeH="0" baseline="0" dirty="0">
                <a:ln>
                  <a:noFill/>
                </a:ln>
                <a:solidFill>
                  <a:srgbClr val="242729"/>
                </a:solidFill>
                <a:effectLst/>
                <a:latin typeface="inherit"/>
              </a:rPr>
              <a:t>("%</a:t>
            </a:r>
            <a:r>
              <a:rPr kumimoji="0" lang="en-US" altLang="en-US" b="1" i="0" u="none" strike="noStrike" cap="none" normalizeH="0" baseline="0" dirty="0" err="1">
                <a:ln>
                  <a:noFill/>
                </a:ln>
                <a:solidFill>
                  <a:srgbClr val="242729"/>
                </a:solidFill>
                <a:effectLst/>
                <a:latin typeface="inherit"/>
              </a:rPr>
              <a:t>i</a:t>
            </a:r>
            <a:r>
              <a:rPr kumimoji="0" lang="en-US" altLang="en-US" b="1" i="0" u="none" strike="noStrike" cap="none" normalizeH="0" baseline="0" dirty="0">
                <a:ln>
                  <a:noFill/>
                </a:ln>
                <a:solidFill>
                  <a:srgbClr val="242729"/>
                </a:solidFill>
                <a:effectLst/>
                <a:latin typeface="inherit"/>
              </a:rPr>
              <a:t> %</a:t>
            </a:r>
            <a:r>
              <a:rPr kumimoji="0" lang="en-US" altLang="en-US" b="1" i="0" u="none" strike="noStrike" cap="none" normalizeH="0" baseline="0" dirty="0" err="1">
                <a:ln>
                  <a:noFill/>
                </a:ln>
                <a:solidFill>
                  <a:srgbClr val="242729"/>
                </a:solidFill>
                <a:effectLst/>
                <a:latin typeface="inherit"/>
              </a:rPr>
              <a:t>i</a:t>
            </a:r>
            <a:r>
              <a:rPr kumimoji="0" lang="en-US" altLang="en-US" b="1" i="0" u="none" strike="noStrike" cap="none" normalizeH="0" baseline="0" dirty="0">
                <a:ln>
                  <a:noFill/>
                </a:ln>
                <a:solidFill>
                  <a:srgbClr val="242729"/>
                </a:solidFill>
                <a:effectLst/>
                <a:latin typeface="inherit"/>
              </a:rPr>
              <a:t> %</a:t>
            </a:r>
            <a:r>
              <a:rPr kumimoji="0" lang="en-US" altLang="en-US" b="1" i="0" u="none" strike="noStrike" cap="none" normalizeH="0" baseline="0" dirty="0" err="1">
                <a:ln>
                  <a:noFill/>
                </a:ln>
                <a:solidFill>
                  <a:srgbClr val="242729"/>
                </a:solidFill>
                <a:effectLst/>
                <a:latin typeface="inherit"/>
              </a:rPr>
              <a:t>i</a:t>
            </a:r>
            <a:r>
              <a:rPr kumimoji="0" lang="en-US" altLang="en-US" b="1" i="0" u="none" strike="noStrike" cap="none" normalizeH="0" baseline="0" dirty="0">
                <a:ln>
                  <a:noFill/>
                </a:ln>
                <a:solidFill>
                  <a:srgbClr val="242729"/>
                </a:solidFill>
                <a:effectLst/>
                <a:latin typeface="inherit"/>
              </a:rPr>
              <a:t> %</a:t>
            </a:r>
            <a:r>
              <a:rPr kumimoji="0" lang="en-US" altLang="en-US" b="1" i="0" u="none" strike="noStrike" cap="none" normalizeH="0" baseline="0" dirty="0" err="1">
                <a:ln>
                  <a:noFill/>
                </a:ln>
                <a:solidFill>
                  <a:srgbClr val="242729"/>
                </a:solidFill>
                <a:effectLst/>
                <a:latin typeface="inherit"/>
              </a:rPr>
              <a:t>i</a:t>
            </a:r>
            <a:r>
              <a:rPr kumimoji="0" lang="en-US" altLang="en-US" b="1" i="0" u="none" strike="noStrike" cap="none" normalizeH="0" baseline="0" dirty="0">
                <a:ln>
                  <a:noFill/>
                </a:ln>
                <a:solidFill>
                  <a:srgbClr val="242729"/>
                </a:solidFill>
                <a:effectLst/>
                <a:latin typeface="inherit"/>
              </a:rPr>
              <a:t>", &amp;x1, &amp;y1, &amp;x2, &amp;y2);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if(y1&gt; y2)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 temp = y1;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y1 = y2;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y2 = temp;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if(x1&gt; x2)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 temp = x1;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x1 = x2;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x2 = temp;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wide = x2-x1+1;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high = y2-y1+1;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242729"/>
                </a:solidFill>
                <a:effectLst/>
                <a:latin typeface="inherit"/>
              </a:rPr>
              <a:t>fprintf</a:t>
            </a:r>
            <a:r>
              <a:rPr kumimoji="0" lang="en-US" altLang="en-US" b="1" i="0" u="none" strike="noStrike" cap="none" normalizeH="0" baseline="0" dirty="0">
                <a:ln>
                  <a:noFill/>
                </a:ln>
                <a:solidFill>
                  <a:srgbClr val="242729"/>
                </a:solidFill>
                <a:effectLst/>
                <a:latin typeface="inherit"/>
              </a:rPr>
              <a:t>(outstream, "%2s\</a:t>
            </a:r>
            <a:r>
              <a:rPr kumimoji="0" lang="en-US" altLang="en-US" b="1" i="0" u="none" strike="noStrike" cap="none" normalizeH="0" baseline="0" dirty="0" err="1">
                <a:ln>
                  <a:noFill/>
                </a:ln>
                <a:solidFill>
                  <a:srgbClr val="242729"/>
                </a:solidFill>
                <a:effectLst/>
                <a:latin typeface="inherit"/>
              </a:rPr>
              <a:t>n%i</a:t>
            </a:r>
            <a:r>
              <a:rPr kumimoji="0" lang="en-US" altLang="en-US" b="1" i="0" u="none" strike="noStrike" cap="none" normalizeH="0" baseline="0" dirty="0">
                <a:ln>
                  <a:noFill/>
                </a:ln>
                <a:solidFill>
                  <a:srgbClr val="242729"/>
                </a:solidFill>
                <a:effectLst/>
                <a:latin typeface="inherit"/>
              </a:rPr>
              <a:t> %</a:t>
            </a:r>
            <a:r>
              <a:rPr kumimoji="0" lang="en-US" altLang="en-US" b="1" i="0" u="none" strike="noStrike" cap="none" normalizeH="0" baseline="0" dirty="0" err="1">
                <a:ln>
                  <a:noFill/>
                </a:ln>
                <a:solidFill>
                  <a:srgbClr val="242729"/>
                </a:solidFill>
                <a:effectLst/>
                <a:latin typeface="inherit"/>
              </a:rPr>
              <a:t>i</a:t>
            </a:r>
            <a:r>
              <a:rPr kumimoji="0" lang="en-US" altLang="en-US" b="1" i="0" u="none" strike="noStrike" cap="none" normalizeH="0" baseline="0" dirty="0">
                <a:ln>
                  <a:noFill/>
                </a:ln>
                <a:solidFill>
                  <a:srgbClr val="242729"/>
                </a:solidFill>
                <a:effectLst/>
                <a:latin typeface="inherit"/>
              </a:rPr>
              <a:t>\</a:t>
            </a:r>
            <a:r>
              <a:rPr kumimoji="0" lang="en-US" altLang="en-US" b="1" i="0" u="none" strike="noStrike" cap="none" normalizeH="0" baseline="0" dirty="0" err="1">
                <a:ln>
                  <a:noFill/>
                </a:ln>
                <a:solidFill>
                  <a:srgbClr val="242729"/>
                </a:solidFill>
                <a:effectLst/>
                <a:latin typeface="inherit"/>
              </a:rPr>
              <a:t>n%i</a:t>
            </a:r>
            <a:r>
              <a:rPr kumimoji="0" lang="en-US" altLang="en-US" b="1" i="0" u="none" strike="noStrike" cap="none" normalizeH="0" baseline="0" dirty="0">
                <a:ln>
                  <a:noFill/>
                </a:ln>
                <a:solidFill>
                  <a:srgbClr val="242729"/>
                </a:solidFill>
                <a:effectLst/>
                <a:latin typeface="inherit"/>
              </a:rPr>
              <a:t>\n", header-&gt;filetype, wide, </a:t>
            </a:r>
            <a:r>
              <a:rPr kumimoji="0" lang="en-US" altLang="en-US" b="1" i="0" u="none" strike="noStrike" cap="none" normalizeH="0" baseline="0" dirty="0" err="1">
                <a:ln>
                  <a:noFill/>
                </a:ln>
                <a:solidFill>
                  <a:srgbClr val="242729"/>
                </a:solidFill>
                <a:effectLst/>
                <a:latin typeface="inherit"/>
              </a:rPr>
              <a:t>high,header</a:t>
            </a:r>
            <a:r>
              <a:rPr kumimoji="0" lang="en-US" altLang="en-US" b="1" i="0" u="none" strike="noStrike" cap="none" normalizeH="0" baseline="0" dirty="0">
                <a:ln>
                  <a:noFill/>
                </a:ln>
                <a:solidFill>
                  <a:srgbClr val="242729"/>
                </a:solidFill>
                <a:effectLst/>
                <a:latin typeface="inherit"/>
              </a:rPr>
              <a:t>-&gt;</a:t>
            </a:r>
            <a:r>
              <a:rPr kumimoji="0" lang="en-US" altLang="en-US" b="1" i="0" u="none" strike="noStrike" cap="none" normalizeH="0" baseline="0" dirty="0" err="1">
                <a:ln>
                  <a:noFill/>
                </a:ln>
                <a:solidFill>
                  <a:srgbClr val="242729"/>
                </a:solidFill>
                <a:effectLst/>
                <a:latin typeface="inherit"/>
              </a:rPr>
              <a:t>maxgray</a:t>
            </a:r>
            <a:r>
              <a:rPr kumimoji="0" lang="en-US" altLang="en-US" b="1" i="0" u="none" strike="noStrike" cap="none" normalizeH="0" baseline="0" dirty="0">
                <a:ln>
                  <a:noFill/>
                </a:ln>
                <a:solidFill>
                  <a:srgbClr val="242729"/>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pixel image[header-&gt;height][header-&gt;width];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pixel *pix = malloc((wide*high) *</a:t>
            </a:r>
            <a:r>
              <a:rPr kumimoji="0" lang="en-US" altLang="en-US" b="1" i="0" u="none" strike="noStrike" cap="none" normalizeH="0" baseline="0" dirty="0" err="1">
                <a:ln>
                  <a:noFill/>
                </a:ln>
                <a:solidFill>
                  <a:srgbClr val="242729"/>
                </a:solidFill>
                <a:effectLst/>
                <a:latin typeface="inherit"/>
              </a:rPr>
              <a:t>sizeof</a:t>
            </a:r>
            <a:r>
              <a:rPr kumimoji="0" lang="en-US" altLang="en-US" b="1" i="0" u="none" strike="noStrike" cap="none" normalizeH="0" baseline="0" dirty="0">
                <a:ln>
                  <a:noFill/>
                </a:ln>
                <a:solidFill>
                  <a:srgbClr val="242729"/>
                </a:solidFill>
                <a:effectLst/>
                <a:latin typeface="inherit"/>
              </a:rPr>
              <a:t>(char));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B91AF"/>
                </a:solidFill>
                <a:effectLst/>
                <a:latin typeface="inherit"/>
              </a:rPr>
              <a:t>int</a:t>
            </a:r>
            <a:r>
              <a:rPr kumimoji="0" lang="en-US" altLang="en-US" b="1" i="0" u="none" strike="noStrike" cap="none" normalizeH="0" baseline="0" dirty="0">
                <a:ln>
                  <a:noFill/>
                </a:ln>
                <a:solidFill>
                  <a:srgbClr val="242729"/>
                </a:solidFill>
                <a:effectLst/>
                <a:latin typeface="inherit"/>
              </a:rPr>
              <a:t> a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for(</a:t>
            </a:r>
            <a:r>
              <a:rPr kumimoji="0" lang="en-US" altLang="en-US" b="1" i="0" u="none" strike="noStrike" cap="none" normalizeH="0" baseline="0" dirty="0">
                <a:ln>
                  <a:noFill/>
                </a:ln>
                <a:solidFill>
                  <a:srgbClr val="2B91AF"/>
                </a:solidFill>
                <a:effectLst/>
                <a:latin typeface="inherit"/>
              </a:rPr>
              <a:t>int</a:t>
            </a:r>
            <a:r>
              <a:rPr kumimoji="0" lang="en-US" altLang="en-US" b="1" i="0" u="none" strike="noStrike" cap="none" normalizeH="0" baseline="0" dirty="0">
                <a:ln>
                  <a:noFill/>
                </a:ln>
                <a:solidFill>
                  <a:srgbClr val="242729"/>
                </a:solidFill>
                <a:effectLst/>
                <a:latin typeface="inherit"/>
              </a:rPr>
              <a:t> b= 0; b&lt;header-&gt;height;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 for(</a:t>
            </a:r>
            <a:r>
              <a:rPr kumimoji="0" lang="en-US" altLang="en-US" b="1" i="0" u="none" strike="noStrike" cap="none" normalizeH="0" baseline="0" dirty="0">
                <a:ln>
                  <a:noFill/>
                </a:ln>
                <a:solidFill>
                  <a:srgbClr val="2B91AF"/>
                </a:solidFill>
                <a:effectLst/>
                <a:latin typeface="inherit"/>
              </a:rPr>
              <a:t>int</a:t>
            </a:r>
            <a:r>
              <a:rPr kumimoji="0" lang="en-US" altLang="en-US" b="1" i="0" u="none" strike="noStrike" cap="none" normalizeH="0" baseline="0" dirty="0">
                <a:ln>
                  <a:noFill/>
                </a:ln>
                <a:solidFill>
                  <a:srgbClr val="242729"/>
                </a:solidFill>
                <a:effectLst/>
                <a:latin typeface="inherit"/>
              </a:rPr>
              <a:t> c=0; c&lt;header-&gt;width;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 image[b][c] = header-&gt;p[a]; ++a; } } </a:t>
            </a:r>
            <a:r>
              <a:rPr kumimoji="0" lang="en-US" altLang="en-US" b="1" i="0" u="none" strike="noStrike" cap="none" normalizeH="0" baseline="0" dirty="0">
                <a:ln>
                  <a:noFill/>
                </a:ln>
                <a:solidFill>
                  <a:srgbClr val="2B91AF"/>
                </a:solidFill>
                <a:effectLst/>
                <a:latin typeface="inherit"/>
              </a:rPr>
              <a:t>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2B91AF"/>
                </a:solidFill>
                <a:effectLst/>
                <a:latin typeface="inherit"/>
              </a:rPr>
              <a:t>nt</a:t>
            </a:r>
            <a:r>
              <a:rPr kumimoji="0" lang="en-US" altLang="en-US" b="1" i="0" u="none" strike="noStrike" cap="none" normalizeH="0" baseline="0" dirty="0">
                <a:ln>
                  <a:noFill/>
                </a:ln>
                <a:solidFill>
                  <a:srgbClr val="242729"/>
                </a:solidFill>
                <a:effectLst/>
                <a:latin typeface="inherit"/>
              </a:rPr>
              <a:t> k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for(</a:t>
            </a:r>
            <a:r>
              <a:rPr kumimoji="0" lang="en-US" altLang="en-US" b="1" i="0" u="none" strike="noStrike" cap="none" normalizeH="0" baseline="0" dirty="0">
                <a:ln>
                  <a:noFill/>
                </a:ln>
                <a:solidFill>
                  <a:srgbClr val="2B91AF"/>
                </a:solidFill>
                <a:effectLst/>
                <a:latin typeface="inherit"/>
              </a:rPr>
              <a:t>int</a:t>
            </a:r>
            <a:r>
              <a:rPr kumimoji="0" lang="en-US" altLang="en-US" b="1" i="0" u="none" strike="noStrike" cap="none" normalizeH="0" baseline="0" dirty="0">
                <a:ln>
                  <a:noFill/>
                </a:ln>
                <a:solidFill>
                  <a:srgbClr val="242729"/>
                </a:solidFill>
                <a:effectLst/>
                <a:latin typeface="inherit"/>
              </a:rPr>
              <a:t> </a:t>
            </a:r>
            <a:r>
              <a:rPr kumimoji="0" lang="en-US" altLang="en-US" b="1" i="0" u="none" strike="noStrike" cap="none" normalizeH="0" baseline="0" dirty="0" err="1">
                <a:ln>
                  <a:noFill/>
                </a:ln>
                <a:solidFill>
                  <a:srgbClr val="242729"/>
                </a:solidFill>
                <a:effectLst/>
                <a:latin typeface="inherit"/>
              </a:rPr>
              <a:t>i</a:t>
            </a:r>
            <a:r>
              <a:rPr kumimoji="0" lang="en-US" altLang="en-US" b="1" i="0" u="none" strike="noStrike" cap="none" normalizeH="0" baseline="0" dirty="0">
                <a:ln>
                  <a:noFill/>
                </a:ln>
                <a:solidFill>
                  <a:srgbClr val="242729"/>
                </a:solidFill>
                <a:effectLst/>
                <a:latin typeface="inherit"/>
              </a:rPr>
              <a:t> = 0; </a:t>
            </a:r>
            <a:r>
              <a:rPr kumimoji="0" lang="en-US" altLang="en-US" b="1" i="0" u="none" strike="noStrike" cap="none" normalizeH="0" baseline="0" dirty="0" err="1">
                <a:ln>
                  <a:noFill/>
                </a:ln>
                <a:solidFill>
                  <a:srgbClr val="242729"/>
                </a:solidFill>
                <a:effectLst/>
                <a:latin typeface="inherit"/>
              </a:rPr>
              <a:t>i</a:t>
            </a:r>
            <a:r>
              <a:rPr kumimoji="0" lang="en-US" altLang="en-US" b="1" i="0" u="none" strike="noStrike" cap="none" normalizeH="0" baseline="0" dirty="0">
                <a:ln>
                  <a:noFill/>
                </a:ln>
                <a:solidFill>
                  <a:srgbClr val="242729"/>
                </a:solidFill>
                <a:effectLst/>
                <a:latin typeface="inherit"/>
              </a:rPr>
              <a:t>&lt; high; ++</a:t>
            </a:r>
            <a:r>
              <a:rPr kumimoji="0" lang="en-US" altLang="en-US" b="1" i="0" u="none" strike="noStrike" cap="none" normalizeH="0" baseline="0" dirty="0" err="1">
                <a:ln>
                  <a:noFill/>
                </a:ln>
                <a:solidFill>
                  <a:srgbClr val="242729"/>
                </a:solidFill>
                <a:effectLst/>
                <a:latin typeface="inherit"/>
              </a:rPr>
              <a:t>i</a:t>
            </a:r>
            <a:r>
              <a:rPr kumimoji="0" lang="en-US" altLang="en-US" b="1" i="0" u="none" strike="noStrike" cap="none" normalizeH="0" baseline="0" dirty="0">
                <a:ln>
                  <a:noFill/>
                </a:ln>
                <a:solidFill>
                  <a:srgbClr val="242729"/>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 for(</a:t>
            </a:r>
            <a:r>
              <a:rPr kumimoji="0" lang="en-US" altLang="en-US" b="1" i="0" u="none" strike="noStrike" cap="none" normalizeH="0" baseline="0" dirty="0">
                <a:ln>
                  <a:noFill/>
                </a:ln>
                <a:solidFill>
                  <a:srgbClr val="2B91AF"/>
                </a:solidFill>
                <a:effectLst/>
                <a:latin typeface="inherit"/>
              </a:rPr>
              <a:t>int</a:t>
            </a:r>
            <a:r>
              <a:rPr kumimoji="0" lang="en-US" altLang="en-US" b="1" i="0" u="none" strike="noStrike" cap="none" normalizeH="0" baseline="0" dirty="0">
                <a:ln>
                  <a:noFill/>
                </a:ln>
                <a:solidFill>
                  <a:srgbClr val="242729"/>
                </a:solidFill>
                <a:effectLst/>
                <a:latin typeface="inherit"/>
              </a:rPr>
              <a:t> j = 0; j&lt;wide; ++j)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729"/>
                </a:solidFill>
                <a:effectLst/>
                <a:latin typeface="inherit"/>
              </a:rPr>
              <a:t>{ pix[k]=image[</a:t>
            </a:r>
            <a:r>
              <a:rPr kumimoji="0" lang="en-US" altLang="en-US" b="1" i="0" u="none" strike="noStrike" cap="none" normalizeH="0" baseline="0" dirty="0" err="1">
                <a:ln>
                  <a:noFill/>
                </a:ln>
                <a:solidFill>
                  <a:srgbClr val="242729"/>
                </a:solidFill>
                <a:effectLst/>
                <a:latin typeface="inherit"/>
              </a:rPr>
              <a:t>i</a:t>
            </a:r>
            <a:r>
              <a:rPr kumimoji="0" lang="en-US" altLang="en-US" b="1" i="0" u="none" strike="noStrike" cap="none" normalizeH="0" baseline="0" dirty="0">
                <a:ln>
                  <a:noFill/>
                </a:ln>
                <a:solidFill>
                  <a:srgbClr val="242729"/>
                </a:solidFill>
                <a:effectLst/>
                <a:latin typeface="inherit"/>
              </a:rPr>
              <a:t>][j]; } </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995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2D019F-2C6E-4A16-806F-57E7AF79930F}"/>
              </a:ext>
            </a:extLst>
          </p:cNvPr>
          <p:cNvSpPr txBox="1"/>
          <p:nvPr/>
        </p:nvSpPr>
        <p:spPr>
          <a:xfrm>
            <a:off x="2345635" y="238539"/>
            <a:ext cx="7673008" cy="646331"/>
          </a:xfrm>
          <a:prstGeom prst="rect">
            <a:avLst/>
          </a:prstGeom>
          <a:noFill/>
        </p:spPr>
        <p:txBody>
          <a:bodyPr wrap="square" rtlCol="0">
            <a:spAutoFit/>
          </a:bodyPr>
          <a:lstStyle/>
          <a:p>
            <a:r>
              <a:rPr lang="en-IN" sz="3600" b="1" i="1" dirty="0">
                <a:solidFill>
                  <a:srgbClr val="0000CC"/>
                </a:solidFill>
                <a:effectLst>
                  <a:outerShdw blurRad="38100" dist="38100" dir="2700000" algn="tl">
                    <a:srgbClr val="000000">
                      <a:alpha val="43137"/>
                    </a:srgbClr>
                  </a:outerShdw>
                </a:effectLst>
              </a:rPr>
              <a:t>CREATING A COPY OF IMAGE</a:t>
            </a:r>
          </a:p>
        </p:txBody>
      </p:sp>
      <p:pic>
        <p:nvPicPr>
          <p:cNvPr id="4" name="Picture 3">
            <a:extLst>
              <a:ext uri="{FF2B5EF4-FFF2-40B4-BE49-F238E27FC236}">
                <a16:creationId xmlns:a16="http://schemas.microsoft.com/office/drawing/2014/main" id="{CAD63655-6837-4AFF-8542-CF490813E272}"/>
              </a:ext>
            </a:extLst>
          </p:cNvPr>
          <p:cNvPicPr>
            <a:picLocks noChangeAspect="1"/>
          </p:cNvPicPr>
          <p:nvPr/>
        </p:nvPicPr>
        <p:blipFill>
          <a:blip r:embed="rId2"/>
          <a:stretch>
            <a:fillRect/>
          </a:stretch>
        </p:blipFill>
        <p:spPr>
          <a:xfrm>
            <a:off x="742427" y="1494487"/>
            <a:ext cx="4876190" cy="4876190"/>
          </a:xfrm>
          <a:prstGeom prst="rect">
            <a:avLst/>
          </a:prstGeom>
        </p:spPr>
      </p:pic>
      <p:pic>
        <p:nvPicPr>
          <p:cNvPr id="6" name="Picture 5">
            <a:extLst>
              <a:ext uri="{FF2B5EF4-FFF2-40B4-BE49-F238E27FC236}">
                <a16:creationId xmlns:a16="http://schemas.microsoft.com/office/drawing/2014/main" id="{2657583C-21C6-4822-BCE9-07D5CF7C9969}"/>
              </a:ext>
            </a:extLst>
          </p:cNvPr>
          <p:cNvPicPr>
            <a:picLocks noChangeAspect="1"/>
          </p:cNvPicPr>
          <p:nvPr/>
        </p:nvPicPr>
        <p:blipFill>
          <a:blip r:embed="rId2"/>
          <a:stretch>
            <a:fillRect/>
          </a:stretch>
        </p:blipFill>
        <p:spPr>
          <a:xfrm>
            <a:off x="6772166" y="1494487"/>
            <a:ext cx="4876190" cy="4876190"/>
          </a:xfrm>
          <a:prstGeom prst="rect">
            <a:avLst/>
          </a:prstGeom>
        </p:spPr>
      </p:pic>
      <p:sp>
        <p:nvSpPr>
          <p:cNvPr id="7" name="Arrow: Right 6">
            <a:extLst>
              <a:ext uri="{FF2B5EF4-FFF2-40B4-BE49-F238E27FC236}">
                <a16:creationId xmlns:a16="http://schemas.microsoft.com/office/drawing/2014/main" id="{14589F95-5BEB-474C-B297-B4B2FA25847A}"/>
              </a:ext>
            </a:extLst>
          </p:cNvPr>
          <p:cNvSpPr/>
          <p:nvPr/>
        </p:nvSpPr>
        <p:spPr>
          <a:xfrm>
            <a:off x="5764696" y="3114261"/>
            <a:ext cx="808689" cy="503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825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4F2871-CCE6-4889-B507-375855BB78ED}"/>
              </a:ext>
            </a:extLst>
          </p:cNvPr>
          <p:cNvSpPr/>
          <p:nvPr/>
        </p:nvSpPr>
        <p:spPr>
          <a:xfrm>
            <a:off x="914400" y="773958"/>
            <a:ext cx="8375374" cy="5078313"/>
          </a:xfrm>
          <a:prstGeom prst="rect">
            <a:avLst/>
          </a:prstGeom>
        </p:spPr>
        <p:txBody>
          <a:bodyPr wrap="square">
            <a:spAutoFit/>
          </a:bodyPr>
          <a:lstStyle/>
          <a:p>
            <a:r>
              <a:rPr lang="en-US" sz="3200" b="1" i="1" dirty="0">
                <a:solidFill>
                  <a:srgbClr val="FF0000"/>
                </a:solidFill>
                <a:effectLst>
                  <a:outerShdw blurRad="38100" dist="38100" dir="2700000" algn="tl">
                    <a:srgbClr val="000000">
                      <a:alpha val="43137"/>
                    </a:srgbClr>
                  </a:outerShdw>
                </a:effectLst>
                <a:latin typeface="Roboto"/>
              </a:rPr>
              <a:t>How to write PGM files?</a:t>
            </a:r>
            <a:br>
              <a:rPr lang="en-US" sz="3200" b="1" i="1" dirty="0">
                <a:solidFill>
                  <a:srgbClr val="FF0000"/>
                </a:solidFill>
                <a:effectLst>
                  <a:outerShdw blurRad="38100" dist="38100" dir="2700000" algn="tl">
                    <a:srgbClr val="000000">
                      <a:alpha val="43137"/>
                    </a:srgbClr>
                  </a:outerShdw>
                </a:effectLst>
              </a:rPr>
            </a:br>
            <a:r>
              <a:rPr lang="en-US" sz="2400" b="1" i="1" dirty="0">
                <a:solidFill>
                  <a:srgbClr val="002060"/>
                </a:solidFill>
                <a:latin typeface="Roboto"/>
              </a:rPr>
              <a:t>The File format is as follows:</a:t>
            </a:r>
            <a:br>
              <a:rPr lang="en-US" sz="2400" b="1" i="1" dirty="0">
                <a:solidFill>
                  <a:srgbClr val="002060"/>
                </a:solidFill>
              </a:rPr>
            </a:br>
            <a:r>
              <a:rPr lang="en-US" sz="2400" b="1" i="1" dirty="0">
                <a:solidFill>
                  <a:srgbClr val="002060"/>
                </a:solidFill>
                <a:latin typeface="Roboto"/>
              </a:rPr>
              <a:t>1. Magic Number “P2”</a:t>
            </a:r>
            <a:br>
              <a:rPr lang="en-US" sz="2400" b="1" i="1" dirty="0">
                <a:solidFill>
                  <a:srgbClr val="002060"/>
                </a:solidFill>
              </a:rPr>
            </a:br>
            <a:r>
              <a:rPr lang="en-US" sz="2400" b="1" i="1" dirty="0">
                <a:solidFill>
                  <a:srgbClr val="002060"/>
                </a:solidFill>
                <a:latin typeface="Roboto"/>
              </a:rPr>
              <a:t>2. Whitespace (blanks, TABs, CRs, LFs).</a:t>
            </a:r>
            <a:br>
              <a:rPr lang="en-US" sz="2400" b="1" i="1" dirty="0">
                <a:solidFill>
                  <a:srgbClr val="002060"/>
                </a:solidFill>
              </a:rPr>
            </a:br>
            <a:r>
              <a:rPr lang="en-US" sz="2400" b="1" i="1" dirty="0">
                <a:solidFill>
                  <a:srgbClr val="002060"/>
                </a:solidFill>
                <a:latin typeface="Roboto"/>
              </a:rPr>
              <a:t>3. A width, formatted as ASCII characters in decimal.</a:t>
            </a:r>
            <a:br>
              <a:rPr lang="en-US" sz="2400" b="1" i="1" dirty="0">
                <a:solidFill>
                  <a:srgbClr val="002060"/>
                </a:solidFill>
              </a:rPr>
            </a:br>
            <a:r>
              <a:rPr lang="en-US" sz="2400" b="1" i="1" dirty="0">
                <a:solidFill>
                  <a:srgbClr val="002060"/>
                </a:solidFill>
                <a:latin typeface="Roboto"/>
              </a:rPr>
              <a:t>4. Whitespace.</a:t>
            </a:r>
            <a:br>
              <a:rPr lang="en-US" sz="2400" b="1" i="1" dirty="0">
                <a:solidFill>
                  <a:srgbClr val="002060"/>
                </a:solidFill>
              </a:rPr>
            </a:br>
            <a:r>
              <a:rPr lang="en-US" sz="2400" b="1" i="1" dirty="0">
                <a:solidFill>
                  <a:srgbClr val="002060"/>
                </a:solidFill>
                <a:latin typeface="Roboto"/>
              </a:rPr>
              <a:t>5. A height, again in ASCII decimal.</a:t>
            </a:r>
            <a:br>
              <a:rPr lang="en-US" sz="2400" b="1" i="1" dirty="0">
                <a:solidFill>
                  <a:srgbClr val="002060"/>
                </a:solidFill>
              </a:rPr>
            </a:br>
            <a:r>
              <a:rPr lang="en-US" sz="2400" b="1" i="1" dirty="0">
                <a:solidFill>
                  <a:srgbClr val="002060"/>
                </a:solidFill>
                <a:latin typeface="Roboto"/>
              </a:rPr>
              <a:t>6. Whitespace.</a:t>
            </a:r>
            <a:br>
              <a:rPr lang="en-US" sz="2400" b="1" i="1" dirty="0">
                <a:solidFill>
                  <a:srgbClr val="002060"/>
                </a:solidFill>
              </a:rPr>
            </a:br>
            <a:r>
              <a:rPr lang="en-US" sz="2400" b="1" i="1" dirty="0">
                <a:solidFill>
                  <a:srgbClr val="002060"/>
                </a:solidFill>
                <a:latin typeface="Roboto"/>
              </a:rPr>
              <a:t>7. The maximum gray value, again in ASCII decimal.</a:t>
            </a:r>
            <a:br>
              <a:rPr lang="en-US" sz="2400" b="1" i="1" dirty="0">
                <a:solidFill>
                  <a:srgbClr val="002060"/>
                </a:solidFill>
              </a:rPr>
            </a:br>
            <a:r>
              <a:rPr lang="en-US" sz="2400" b="1" i="1" dirty="0">
                <a:solidFill>
                  <a:srgbClr val="002060"/>
                </a:solidFill>
                <a:latin typeface="Roboto"/>
              </a:rPr>
              <a:t>8. Whitespace.</a:t>
            </a:r>
            <a:br>
              <a:rPr lang="en-US" sz="2400" b="1" i="1" dirty="0">
                <a:solidFill>
                  <a:srgbClr val="002060"/>
                </a:solidFill>
              </a:rPr>
            </a:br>
            <a:r>
              <a:rPr lang="en-US" sz="2400" b="1" i="1" dirty="0">
                <a:solidFill>
                  <a:srgbClr val="002060"/>
                </a:solidFill>
                <a:latin typeface="Roboto"/>
              </a:rPr>
              <a:t>9. width X height gray values, each in ASCII decimal, between 0 and the specified maximum value, separated by whitespace, in raster format, from top to bottom</a:t>
            </a:r>
            <a:endParaRPr lang="en-IN" sz="2400" b="1" i="1" dirty="0">
              <a:solidFill>
                <a:srgbClr val="002060"/>
              </a:solidFill>
            </a:endParaRPr>
          </a:p>
        </p:txBody>
      </p:sp>
    </p:spTree>
    <p:extLst>
      <p:ext uri="{BB962C8B-B14F-4D97-AF65-F5344CB8AC3E}">
        <p14:creationId xmlns:p14="http://schemas.microsoft.com/office/powerpoint/2010/main" val="202726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636D2-75F9-4882-BD43-87030F2025BB}"/>
              </a:ext>
            </a:extLst>
          </p:cNvPr>
          <p:cNvSpPr/>
          <p:nvPr/>
        </p:nvSpPr>
        <p:spPr>
          <a:xfrm>
            <a:off x="2120348" y="169830"/>
            <a:ext cx="10813774" cy="646331"/>
          </a:xfrm>
          <a:prstGeom prst="rect">
            <a:avLst/>
          </a:prstGeom>
        </p:spPr>
        <p:txBody>
          <a:bodyPr wrap="square">
            <a:spAutoFit/>
          </a:bodyPr>
          <a:lstStyle/>
          <a:p>
            <a:r>
              <a:rPr lang="en-IN" sz="3600" b="1" i="1" dirty="0">
                <a:solidFill>
                  <a:srgbClr val="0000CC"/>
                </a:solidFill>
                <a:effectLst>
                  <a:outerShdw blurRad="38100" dist="38100" dir="2700000" algn="tl">
                    <a:srgbClr val="000000">
                      <a:alpha val="43137"/>
                    </a:srgbClr>
                  </a:outerShdw>
                </a:effectLst>
              </a:rPr>
              <a:t>CREATING A COPY OF IMAGE</a:t>
            </a:r>
          </a:p>
        </p:txBody>
      </p:sp>
      <p:graphicFrame>
        <p:nvGraphicFramePr>
          <p:cNvPr id="3" name="Table 2">
            <a:extLst>
              <a:ext uri="{FF2B5EF4-FFF2-40B4-BE49-F238E27FC236}">
                <a16:creationId xmlns:a16="http://schemas.microsoft.com/office/drawing/2014/main" id="{2C904D62-79A1-4B2C-A752-0EEFAA594780}"/>
              </a:ext>
            </a:extLst>
          </p:cNvPr>
          <p:cNvGraphicFramePr>
            <a:graphicFrameLocks noGrp="1"/>
          </p:cNvGraphicFramePr>
          <p:nvPr>
            <p:extLst>
              <p:ext uri="{D42A27DB-BD31-4B8C-83A1-F6EECF244321}">
                <p14:modId xmlns:p14="http://schemas.microsoft.com/office/powerpoint/2010/main" val="1378324929"/>
              </p:ext>
            </p:extLst>
          </p:nvPr>
        </p:nvGraphicFramePr>
        <p:xfrm>
          <a:off x="109480" y="919260"/>
          <a:ext cx="11383919" cy="1566918"/>
        </p:xfrm>
        <a:graphic>
          <a:graphicData uri="http://schemas.openxmlformats.org/drawingml/2006/table">
            <a:tbl>
              <a:tblPr/>
              <a:tblGrid>
                <a:gridCol w="130505">
                  <a:extLst>
                    <a:ext uri="{9D8B030D-6E8A-4147-A177-3AD203B41FA5}">
                      <a16:colId xmlns:a16="http://schemas.microsoft.com/office/drawing/2014/main" val="2741456526"/>
                    </a:ext>
                  </a:extLst>
                </a:gridCol>
                <a:gridCol w="11253414">
                  <a:extLst>
                    <a:ext uri="{9D8B030D-6E8A-4147-A177-3AD203B41FA5}">
                      <a16:colId xmlns:a16="http://schemas.microsoft.com/office/drawing/2014/main" val="3594484120"/>
                    </a:ext>
                  </a:extLst>
                </a:gridCol>
              </a:tblGrid>
              <a:tr h="0">
                <a:tc>
                  <a:txBody>
                    <a:bodyPr/>
                    <a:lstStyle/>
                    <a:p>
                      <a:pPr fontAlgn="t"/>
                      <a:endParaRPr lang="en-US" sz="2400" dirty="0">
                        <a:solidFill>
                          <a:srgbClr val="24292E"/>
                        </a:solidFill>
                        <a:effectLst/>
                        <a:latin typeface="SFMono-Regular"/>
                      </a:endParaRPr>
                    </a:p>
                  </a:txBody>
                  <a:tcPr marL="36069" marR="36069" marT="17313" marB="17313">
                    <a:lnL>
                      <a:noFill/>
                    </a:lnL>
                    <a:lnR>
                      <a:noFill/>
                    </a:lnR>
                    <a:lnT>
                      <a:noFill/>
                    </a:lnT>
                    <a:lnB>
                      <a:noFill/>
                    </a:lnB>
                    <a:solidFill>
                      <a:srgbClr val="FFFFFF"/>
                    </a:solidFill>
                  </a:tcPr>
                </a:tc>
                <a:tc>
                  <a:txBody>
                    <a:bodyPr/>
                    <a:lstStyle/>
                    <a:p>
                      <a:r>
                        <a:rPr lang="en-IN" sz="2400" b="1" dirty="0"/>
                        <a:t>READ THE DATA FROM EXISTING FILE</a:t>
                      </a:r>
                    </a:p>
                  </a:txBody>
                  <a:tcPr marL="34626" marR="34626" marT="17313" marB="17313">
                    <a:lnL>
                      <a:noFill/>
                    </a:lnL>
                  </a:tcPr>
                </a:tc>
                <a:extLst>
                  <a:ext uri="{0D108BD9-81ED-4DB2-BD59-A6C34878D82A}">
                    <a16:rowId xmlns:a16="http://schemas.microsoft.com/office/drawing/2014/main" val="996242847"/>
                  </a:ext>
                </a:extLst>
              </a:tr>
              <a:tr h="298367">
                <a:tc>
                  <a:txBody>
                    <a:bodyPr/>
                    <a:lstStyle/>
                    <a:p>
                      <a:pPr algn="r" fontAlgn="t"/>
                      <a:endParaRPr lang="en-IN" sz="2400">
                        <a:effectLst/>
                        <a:latin typeface="SFMono-Regular"/>
                      </a:endParaRPr>
                    </a:p>
                  </a:txBody>
                  <a:tcPr marL="36069" marR="36069" marT="17313" marB="17313">
                    <a:lnL>
                      <a:noFill/>
                    </a:lnL>
                    <a:lnR>
                      <a:noFill/>
                    </a:lnR>
                    <a:lnT>
                      <a:noFill/>
                    </a:lnT>
                    <a:lnB>
                      <a:noFill/>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400" dirty="0">
                          <a:solidFill>
                            <a:srgbClr val="D73A49"/>
                          </a:solidFill>
                          <a:effectLst/>
                          <a:latin typeface="SFMono-Regular"/>
                        </a:rPr>
                        <a:t>int</a:t>
                      </a:r>
                      <a:r>
                        <a:rPr lang="en-US" sz="2400" dirty="0">
                          <a:solidFill>
                            <a:srgbClr val="24292E"/>
                          </a:solidFill>
                          <a:effectLst/>
                          <a:latin typeface="SFMono-Regular"/>
                        </a:rPr>
                        <a:t> width = *(</a:t>
                      </a:r>
                      <a:r>
                        <a:rPr lang="en-US" sz="2400" dirty="0">
                          <a:solidFill>
                            <a:srgbClr val="D73A49"/>
                          </a:solidFill>
                          <a:effectLst/>
                          <a:latin typeface="SFMono-Regular"/>
                        </a:rPr>
                        <a:t>int</a:t>
                      </a:r>
                      <a:r>
                        <a:rPr lang="en-US" sz="2400" dirty="0">
                          <a:solidFill>
                            <a:srgbClr val="24292E"/>
                          </a:solidFill>
                          <a:effectLst/>
                          <a:latin typeface="SFMono-Regular"/>
                        </a:rPr>
                        <a:t>*)&amp;header[</a:t>
                      </a:r>
                      <a:r>
                        <a:rPr lang="en-US" sz="2400" dirty="0">
                          <a:solidFill>
                            <a:srgbClr val="005CC5"/>
                          </a:solidFill>
                          <a:effectLst/>
                          <a:latin typeface="SFMono-Regular"/>
                        </a:rPr>
                        <a:t>18</a:t>
                      </a:r>
                      <a:r>
                        <a:rPr lang="en-US" sz="2400" dirty="0">
                          <a:solidFill>
                            <a:srgbClr val="24292E"/>
                          </a:solidFill>
                          <a:effectLst/>
                          <a:latin typeface="SFMono-Regular"/>
                        </a:rPr>
                        <a:t>]; </a:t>
                      </a:r>
                      <a:r>
                        <a:rPr lang="en-US" sz="2400" dirty="0">
                          <a:solidFill>
                            <a:srgbClr val="6A737D"/>
                          </a:solidFill>
                          <a:effectLst/>
                          <a:latin typeface="SFMono-Regular"/>
                        </a:rPr>
                        <a:t>// read the width from the image header</a:t>
                      </a:r>
                      <a:endParaRPr lang="en-US" sz="2400" dirty="0">
                        <a:solidFill>
                          <a:srgbClr val="24292E"/>
                        </a:solidFill>
                        <a:effectLst/>
                        <a:latin typeface="SFMono-Regular"/>
                      </a:endParaRPr>
                    </a:p>
                    <a:p>
                      <a:pPr fontAlgn="t"/>
                      <a:r>
                        <a:rPr lang="en-US" sz="2400" dirty="0">
                          <a:solidFill>
                            <a:srgbClr val="D73A49"/>
                          </a:solidFill>
                          <a:effectLst/>
                          <a:latin typeface="SFMono-Regular"/>
                        </a:rPr>
                        <a:t>int</a:t>
                      </a:r>
                      <a:r>
                        <a:rPr lang="en-US" sz="2400" dirty="0">
                          <a:solidFill>
                            <a:srgbClr val="24292E"/>
                          </a:solidFill>
                          <a:effectLst/>
                          <a:latin typeface="SFMono-Regular"/>
                        </a:rPr>
                        <a:t> height = *(</a:t>
                      </a:r>
                      <a:r>
                        <a:rPr lang="en-US" sz="2400" dirty="0">
                          <a:solidFill>
                            <a:srgbClr val="D73A49"/>
                          </a:solidFill>
                          <a:effectLst/>
                          <a:latin typeface="SFMono-Regular"/>
                        </a:rPr>
                        <a:t>int</a:t>
                      </a:r>
                      <a:r>
                        <a:rPr lang="en-US" sz="2400" dirty="0">
                          <a:solidFill>
                            <a:srgbClr val="24292E"/>
                          </a:solidFill>
                          <a:effectLst/>
                          <a:latin typeface="SFMono-Regular"/>
                        </a:rPr>
                        <a:t>*)&amp;header[</a:t>
                      </a:r>
                      <a:r>
                        <a:rPr lang="en-US" sz="2400" dirty="0">
                          <a:solidFill>
                            <a:srgbClr val="005CC5"/>
                          </a:solidFill>
                          <a:effectLst/>
                          <a:latin typeface="SFMono-Regular"/>
                        </a:rPr>
                        <a:t>22</a:t>
                      </a:r>
                      <a:r>
                        <a:rPr lang="en-US" sz="2400" dirty="0">
                          <a:solidFill>
                            <a:srgbClr val="24292E"/>
                          </a:solidFill>
                          <a:effectLst/>
                          <a:latin typeface="SFMono-Regular"/>
                        </a:rPr>
                        <a:t>]; </a:t>
                      </a:r>
                      <a:r>
                        <a:rPr lang="en-US" sz="2400" dirty="0">
                          <a:solidFill>
                            <a:srgbClr val="6A737D"/>
                          </a:solidFill>
                          <a:effectLst/>
                          <a:latin typeface="SFMono-Regular"/>
                        </a:rPr>
                        <a:t>// read the height from the image header</a:t>
                      </a:r>
                      <a:endParaRPr lang="en-US" sz="2400" dirty="0">
                        <a:solidFill>
                          <a:srgbClr val="24292E"/>
                        </a:solidFill>
                        <a:effectLst/>
                        <a:latin typeface="SFMono-Regular"/>
                      </a:endParaRPr>
                    </a:p>
                  </a:txBody>
                  <a:tcPr marL="36069" marR="36069" marT="17313" marB="17313">
                    <a:lnL>
                      <a:noFill/>
                    </a:lnL>
                    <a:lnR>
                      <a:noFill/>
                    </a:lnR>
                    <a:lnB>
                      <a:noFill/>
                    </a:lnB>
                    <a:solidFill>
                      <a:srgbClr val="FFFFFF"/>
                    </a:solidFill>
                  </a:tcPr>
                </a:tc>
                <a:extLst>
                  <a:ext uri="{0D108BD9-81ED-4DB2-BD59-A6C34878D82A}">
                    <a16:rowId xmlns:a16="http://schemas.microsoft.com/office/drawing/2014/main" val="1179628043"/>
                  </a:ext>
                </a:extLst>
              </a:tr>
              <a:tr h="175304">
                <a:tc>
                  <a:txBody>
                    <a:bodyPr/>
                    <a:lstStyle/>
                    <a:p>
                      <a:pPr algn="r" fontAlgn="t"/>
                      <a:endParaRPr lang="en-IN" sz="2400">
                        <a:effectLst/>
                        <a:latin typeface="SFMono-Regular"/>
                      </a:endParaRPr>
                    </a:p>
                  </a:txBody>
                  <a:tcPr marL="36069" marR="36069" marT="17313" marB="17313">
                    <a:lnL>
                      <a:noFill/>
                    </a:lnL>
                    <a:lnR>
                      <a:noFill/>
                    </a:lnR>
                    <a:lnT>
                      <a:noFill/>
                    </a:lnT>
                    <a:lnB>
                      <a:noFill/>
                    </a:lnB>
                    <a:solidFill>
                      <a:srgbClr val="FFFFFF"/>
                    </a:solidFill>
                  </a:tcPr>
                </a:tc>
                <a:tc>
                  <a:txBody>
                    <a:bodyPr/>
                    <a:lstStyle/>
                    <a:p>
                      <a:pPr fontAlgn="t"/>
                      <a:r>
                        <a:rPr lang="en-US" sz="2400" dirty="0">
                          <a:solidFill>
                            <a:srgbClr val="D73A49"/>
                          </a:solidFill>
                          <a:effectLst/>
                          <a:latin typeface="SFMono-Regular"/>
                        </a:rPr>
                        <a:t>int</a:t>
                      </a:r>
                      <a:r>
                        <a:rPr lang="en-US" sz="2400" dirty="0">
                          <a:solidFill>
                            <a:srgbClr val="24292E"/>
                          </a:solidFill>
                          <a:effectLst/>
                          <a:latin typeface="SFMono-Regular"/>
                        </a:rPr>
                        <a:t> </a:t>
                      </a:r>
                      <a:r>
                        <a:rPr lang="en-US" sz="2400" dirty="0" err="1">
                          <a:solidFill>
                            <a:srgbClr val="24292E"/>
                          </a:solidFill>
                          <a:effectLst/>
                          <a:latin typeface="SFMono-Regular"/>
                        </a:rPr>
                        <a:t>bitDepth</a:t>
                      </a:r>
                      <a:r>
                        <a:rPr lang="en-US" sz="2400" dirty="0">
                          <a:solidFill>
                            <a:srgbClr val="24292E"/>
                          </a:solidFill>
                          <a:effectLst/>
                          <a:latin typeface="SFMono-Regular"/>
                        </a:rPr>
                        <a:t> = *(</a:t>
                      </a:r>
                      <a:r>
                        <a:rPr lang="en-US" sz="2400" dirty="0">
                          <a:solidFill>
                            <a:srgbClr val="D73A49"/>
                          </a:solidFill>
                          <a:effectLst/>
                          <a:latin typeface="SFMono-Regular"/>
                        </a:rPr>
                        <a:t>int</a:t>
                      </a:r>
                      <a:r>
                        <a:rPr lang="en-US" sz="2400" dirty="0">
                          <a:solidFill>
                            <a:srgbClr val="24292E"/>
                          </a:solidFill>
                          <a:effectLst/>
                          <a:latin typeface="SFMono-Regular"/>
                        </a:rPr>
                        <a:t>*)&amp;header[</a:t>
                      </a:r>
                      <a:r>
                        <a:rPr lang="en-US" sz="2400" dirty="0">
                          <a:solidFill>
                            <a:srgbClr val="005CC5"/>
                          </a:solidFill>
                          <a:effectLst/>
                          <a:latin typeface="SFMono-Regular"/>
                        </a:rPr>
                        <a:t>28</a:t>
                      </a:r>
                      <a:r>
                        <a:rPr lang="en-US" sz="2400" dirty="0">
                          <a:solidFill>
                            <a:srgbClr val="24292E"/>
                          </a:solidFill>
                          <a:effectLst/>
                          <a:latin typeface="SFMono-Regular"/>
                        </a:rPr>
                        <a:t>]; </a:t>
                      </a:r>
                      <a:r>
                        <a:rPr lang="en-US" sz="2400" dirty="0">
                          <a:solidFill>
                            <a:srgbClr val="6A737D"/>
                          </a:solidFill>
                          <a:effectLst/>
                          <a:latin typeface="SFMono-Regular"/>
                        </a:rPr>
                        <a:t>// read the </a:t>
                      </a:r>
                      <a:r>
                        <a:rPr lang="en-US" sz="2400" dirty="0" err="1">
                          <a:solidFill>
                            <a:srgbClr val="6A737D"/>
                          </a:solidFill>
                          <a:effectLst/>
                          <a:latin typeface="SFMono-Regular"/>
                        </a:rPr>
                        <a:t>bitDepth</a:t>
                      </a:r>
                      <a:r>
                        <a:rPr lang="en-US" sz="2400" dirty="0">
                          <a:solidFill>
                            <a:srgbClr val="6A737D"/>
                          </a:solidFill>
                          <a:effectLst/>
                          <a:latin typeface="SFMono-Regular"/>
                        </a:rPr>
                        <a:t> from the image header</a:t>
                      </a:r>
                      <a:endParaRPr lang="en-US" sz="2400" dirty="0">
                        <a:solidFill>
                          <a:srgbClr val="24292E"/>
                        </a:solidFill>
                        <a:effectLst/>
                        <a:latin typeface="SFMono-Regular"/>
                      </a:endParaRPr>
                    </a:p>
                  </a:txBody>
                  <a:tcPr marL="36069" marR="36069" marT="17313" marB="17313">
                    <a:lnL>
                      <a:noFill/>
                    </a:lnL>
                    <a:lnR>
                      <a:noFill/>
                    </a:lnR>
                    <a:lnT>
                      <a:noFill/>
                    </a:lnT>
                    <a:lnB>
                      <a:noFill/>
                    </a:lnB>
                    <a:solidFill>
                      <a:srgbClr val="FFFFFF"/>
                    </a:solidFill>
                  </a:tcPr>
                </a:tc>
                <a:extLst>
                  <a:ext uri="{0D108BD9-81ED-4DB2-BD59-A6C34878D82A}">
                    <a16:rowId xmlns:a16="http://schemas.microsoft.com/office/drawing/2014/main" val="1605321822"/>
                  </a:ext>
                </a:extLst>
              </a:tr>
            </a:tbl>
          </a:graphicData>
        </a:graphic>
      </p:graphicFrame>
      <p:graphicFrame>
        <p:nvGraphicFramePr>
          <p:cNvPr id="4" name="Table 3">
            <a:extLst>
              <a:ext uri="{FF2B5EF4-FFF2-40B4-BE49-F238E27FC236}">
                <a16:creationId xmlns:a16="http://schemas.microsoft.com/office/drawing/2014/main" id="{E38143DF-F5C7-494C-9832-34693BE5A451}"/>
              </a:ext>
            </a:extLst>
          </p:cNvPr>
          <p:cNvGraphicFramePr>
            <a:graphicFrameLocks noGrp="1"/>
          </p:cNvGraphicFramePr>
          <p:nvPr>
            <p:extLst>
              <p:ext uri="{D42A27DB-BD31-4B8C-83A1-F6EECF244321}">
                <p14:modId xmlns:p14="http://schemas.microsoft.com/office/powerpoint/2010/main" val="344499890"/>
              </p:ext>
            </p:extLst>
          </p:nvPr>
        </p:nvGraphicFramePr>
        <p:xfrm>
          <a:off x="109480" y="2778416"/>
          <a:ext cx="9710380" cy="3969389"/>
        </p:xfrm>
        <a:graphic>
          <a:graphicData uri="http://schemas.openxmlformats.org/drawingml/2006/table">
            <a:tbl>
              <a:tblPr/>
              <a:tblGrid>
                <a:gridCol w="75048">
                  <a:extLst>
                    <a:ext uri="{9D8B030D-6E8A-4147-A177-3AD203B41FA5}">
                      <a16:colId xmlns:a16="http://schemas.microsoft.com/office/drawing/2014/main" val="2185710434"/>
                    </a:ext>
                  </a:extLst>
                </a:gridCol>
                <a:gridCol w="9635332">
                  <a:extLst>
                    <a:ext uri="{9D8B030D-6E8A-4147-A177-3AD203B41FA5}">
                      <a16:colId xmlns:a16="http://schemas.microsoft.com/office/drawing/2014/main" val="390880054"/>
                    </a:ext>
                  </a:extLst>
                </a:gridCol>
              </a:tblGrid>
              <a:tr h="378269">
                <a:tc>
                  <a:txBody>
                    <a:bodyPr/>
                    <a:lstStyle/>
                    <a:p>
                      <a:pPr fontAlgn="t"/>
                      <a:endParaRPr lang="en-US" sz="2000" dirty="0">
                        <a:solidFill>
                          <a:srgbClr val="24292E"/>
                        </a:solidFill>
                        <a:effectLst/>
                        <a:latin typeface="SFMono-Regular"/>
                      </a:endParaRPr>
                    </a:p>
                  </a:txBody>
                  <a:tcPr marL="24824" marR="24824" marT="11916" marB="11916">
                    <a:lnL>
                      <a:noFill/>
                    </a:lnL>
                    <a:lnR>
                      <a:noFill/>
                    </a:lnR>
                    <a:lnT>
                      <a:noFill/>
                    </a:lnT>
                    <a:lnB>
                      <a:noFill/>
                    </a:lnB>
                    <a:solidFill>
                      <a:srgbClr val="FFFFFF"/>
                    </a:solidFill>
                  </a:tcPr>
                </a:tc>
                <a:tc>
                  <a:txBody>
                    <a:bodyPr/>
                    <a:lstStyle/>
                    <a:p>
                      <a:r>
                        <a:rPr lang="en-IN" sz="2000" b="1" dirty="0"/>
                        <a:t>WRITING THE DATA TO A NEW FILE</a:t>
                      </a:r>
                    </a:p>
                  </a:txBody>
                  <a:tcPr marL="23831" marR="23831" marT="11916" marB="11916">
                    <a:lnL>
                      <a:noFill/>
                    </a:lnL>
                  </a:tcPr>
                </a:tc>
                <a:extLst>
                  <a:ext uri="{0D108BD9-81ED-4DB2-BD59-A6C34878D82A}">
                    <a16:rowId xmlns:a16="http://schemas.microsoft.com/office/drawing/2014/main" val="507762411"/>
                  </a:ext>
                </a:extLst>
              </a:tr>
              <a:tr h="557912">
                <a:tc>
                  <a:txBody>
                    <a:bodyPr/>
                    <a:lstStyle/>
                    <a:p>
                      <a:pPr algn="r" fontAlgn="t"/>
                      <a:endParaRPr lang="en-IN" sz="2000">
                        <a:effectLst/>
                        <a:latin typeface="SFMono-Regular"/>
                      </a:endParaRPr>
                    </a:p>
                  </a:txBody>
                  <a:tcPr marL="24824" marR="24824" marT="11916" marB="11916">
                    <a:lnL>
                      <a:noFill/>
                    </a:lnL>
                    <a:lnR>
                      <a:noFill/>
                    </a:lnR>
                    <a:lnT>
                      <a:noFill/>
                    </a:lnT>
                    <a:lnB>
                      <a:noFill/>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err="1">
                          <a:solidFill>
                            <a:srgbClr val="005CC5"/>
                          </a:solidFill>
                          <a:effectLst/>
                          <a:latin typeface="SFMono-Regular"/>
                        </a:rPr>
                        <a:t>fwrite</a:t>
                      </a:r>
                      <a:r>
                        <a:rPr lang="en-US" sz="2000" dirty="0">
                          <a:solidFill>
                            <a:srgbClr val="24292E"/>
                          </a:solidFill>
                          <a:effectLst/>
                          <a:latin typeface="SFMono-Regular"/>
                        </a:rPr>
                        <a:t>(header, </a:t>
                      </a:r>
                      <a:r>
                        <a:rPr lang="en-US" sz="2000" dirty="0" err="1">
                          <a:solidFill>
                            <a:srgbClr val="D73A49"/>
                          </a:solidFill>
                          <a:effectLst/>
                          <a:latin typeface="SFMono-Regular"/>
                        </a:rPr>
                        <a:t>sizeof</a:t>
                      </a:r>
                      <a:r>
                        <a:rPr lang="en-US" sz="2000" dirty="0">
                          <a:solidFill>
                            <a:srgbClr val="24292E"/>
                          </a:solidFill>
                          <a:effectLst/>
                          <a:latin typeface="SFMono-Regular"/>
                        </a:rPr>
                        <a:t>(</a:t>
                      </a:r>
                      <a:r>
                        <a:rPr lang="en-US" sz="2000" dirty="0">
                          <a:solidFill>
                            <a:srgbClr val="D73A49"/>
                          </a:solidFill>
                          <a:effectLst/>
                          <a:latin typeface="SFMono-Regular"/>
                        </a:rPr>
                        <a:t>unsigned</a:t>
                      </a:r>
                      <a:r>
                        <a:rPr lang="en-US" sz="2000" dirty="0">
                          <a:solidFill>
                            <a:srgbClr val="24292E"/>
                          </a:solidFill>
                          <a:effectLst/>
                          <a:latin typeface="SFMono-Regular"/>
                        </a:rPr>
                        <a:t> </a:t>
                      </a:r>
                      <a:r>
                        <a:rPr lang="en-US" sz="2000" dirty="0">
                          <a:solidFill>
                            <a:srgbClr val="D73A49"/>
                          </a:solidFill>
                          <a:effectLst/>
                          <a:latin typeface="SFMono-Regular"/>
                        </a:rPr>
                        <a:t>char</a:t>
                      </a:r>
                      <a:r>
                        <a:rPr lang="en-US" sz="2000" dirty="0">
                          <a:solidFill>
                            <a:srgbClr val="24292E"/>
                          </a:solidFill>
                          <a:effectLst/>
                          <a:latin typeface="SFMono-Regular"/>
                        </a:rPr>
                        <a:t>), </a:t>
                      </a:r>
                      <a:r>
                        <a:rPr lang="en-US" sz="2000" dirty="0">
                          <a:solidFill>
                            <a:srgbClr val="005CC5"/>
                          </a:solidFill>
                          <a:effectLst/>
                          <a:latin typeface="SFMono-Regular"/>
                        </a:rPr>
                        <a:t>54</a:t>
                      </a:r>
                      <a:r>
                        <a:rPr lang="en-US" sz="2000" dirty="0">
                          <a:solidFill>
                            <a:srgbClr val="24292E"/>
                          </a:solidFill>
                          <a:effectLst/>
                          <a:latin typeface="SFMono-Regular"/>
                        </a:rPr>
                        <a:t>, </a:t>
                      </a:r>
                      <a:r>
                        <a:rPr lang="en-US" sz="2000" dirty="0" err="1">
                          <a:solidFill>
                            <a:srgbClr val="24292E"/>
                          </a:solidFill>
                          <a:effectLst/>
                          <a:latin typeface="SFMono-Regular"/>
                        </a:rPr>
                        <a:t>fo</a:t>
                      </a:r>
                      <a:r>
                        <a:rPr lang="en-US" sz="2000" dirty="0">
                          <a:solidFill>
                            <a:srgbClr val="24292E"/>
                          </a:solidFill>
                          <a:effectLst/>
                          <a:latin typeface="SFMono-Regular"/>
                        </a:rPr>
                        <a:t>); </a:t>
                      </a:r>
                      <a:r>
                        <a:rPr lang="en-US" sz="2000" dirty="0">
                          <a:solidFill>
                            <a:srgbClr val="6A737D"/>
                          </a:solidFill>
                          <a:effectLst/>
                          <a:latin typeface="SFMono-Regular"/>
                        </a:rPr>
                        <a:t>// write the image header to output file</a:t>
                      </a:r>
                      <a:endParaRPr lang="en-US" sz="2000" dirty="0">
                        <a:solidFill>
                          <a:srgbClr val="24292E"/>
                        </a:solidFill>
                        <a:effectLst/>
                        <a:latin typeface="SFMono-Regular"/>
                      </a:endParaRPr>
                    </a:p>
                    <a:p>
                      <a:pPr fontAlgn="t"/>
                      <a:endParaRPr lang="en-IN" sz="2000" dirty="0">
                        <a:solidFill>
                          <a:srgbClr val="24292E"/>
                        </a:solidFill>
                        <a:effectLst/>
                        <a:latin typeface="SFMono-Regular"/>
                      </a:endParaRPr>
                    </a:p>
                  </a:txBody>
                  <a:tcPr marL="24824" marR="24824" marT="11916" marB="11916">
                    <a:lnL>
                      <a:noFill/>
                    </a:lnL>
                    <a:lnR>
                      <a:noFill/>
                    </a:lnR>
                    <a:lnB>
                      <a:noFill/>
                    </a:lnB>
                    <a:solidFill>
                      <a:srgbClr val="FFFFFF"/>
                    </a:solidFill>
                  </a:tcPr>
                </a:tc>
                <a:extLst>
                  <a:ext uri="{0D108BD9-81ED-4DB2-BD59-A6C34878D82A}">
                    <a16:rowId xmlns:a16="http://schemas.microsoft.com/office/drawing/2014/main" val="184342669"/>
                  </a:ext>
                </a:extLst>
              </a:tr>
              <a:tr h="261457">
                <a:tc>
                  <a:txBody>
                    <a:bodyPr/>
                    <a:lstStyle/>
                    <a:p>
                      <a:pPr algn="r" fontAlgn="t"/>
                      <a:endParaRPr lang="en-IN" sz="2000">
                        <a:effectLst/>
                        <a:latin typeface="SFMono-Regular"/>
                      </a:endParaRPr>
                    </a:p>
                  </a:txBody>
                  <a:tcPr marL="24824" marR="24824" marT="11916" marB="11916">
                    <a:lnL>
                      <a:noFill/>
                    </a:lnL>
                    <a:lnR>
                      <a:noFill/>
                    </a:lnR>
                    <a:lnT>
                      <a:noFill/>
                    </a:lnT>
                    <a:lnB>
                      <a:noFill/>
                    </a:lnB>
                    <a:solidFill>
                      <a:srgbClr val="FFFFFF"/>
                    </a:solidFill>
                  </a:tcPr>
                </a:tc>
                <a:tc>
                  <a:txBody>
                    <a:bodyPr/>
                    <a:lstStyle/>
                    <a:p>
                      <a:pPr fontAlgn="t"/>
                      <a:r>
                        <a:rPr lang="en-US" sz="2000" dirty="0">
                          <a:solidFill>
                            <a:srgbClr val="D73A49"/>
                          </a:solidFill>
                          <a:effectLst/>
                          <a:latin typeface="SFMono-Regular"/>
                        </a:rPr>
                        <a:t>unsigned</a:t>
                      </a:r>
                      <a:r>
                        <a:rPr lang="en-US" sz="2000" dirty="0">
                          <a:solidFill>
                            <a:srgbClr val="24292E"/>
                          </a:solidFill>
                          <a:effectLst/>
                          <a:latin typeface="SFMono-Regular"/>
                        </a:rPr>
                        <a:t> </a:t>
                      </a:r>
                      <a:r>
                        <a:rPr lang="en-US" sz="2000" dirty="0">
                          <a:solidFill>
                            <a:srgbClr val="D73A49"/>
                          </a:solidFill>
                          <a:effectLst/>
                          <a:latin typeface="SFMono-Regular"/>
                        </a:rPr>
                        <a:t>char</a:t>
                      </a:r>
                      <a:r>
                        <a:rPr lang="en-US" sz="2000" dirty="0">
                          <a:solidFill>
                            <a:srgbClr val="24292E"/>
                          </a:solidFill>
                          <a:effectLst/>
                          <a:latin typeface="SFMono-Regular"/>
                        </a:rPr>
                        <a:t> </a:t>
                      </a:r>
                      <a:r>
                        <a:rPr lang="en-US" sz="2000" dirty="0" err="1">
                          <a:solidFill>
                            <a:srgbClr val="24292E"/>
                          </a:solidFill>
                          <a:effectLst/>
                          <a:latin typeface="SFMono-Regular"/>
                        </a:rPr>
                        <a:t>buf</a:t>
                      </a:r>
                      <a:r>
                        <a:rPr lang="en-US" sz="2000" dirty="0">
                          <a:solidFill>
                            <a:srgbClr val="24292E"/>
                          </a:solidFill>
                          <a:effectLst/>
                          <a:latin typeface="SFMono-Regular"/>
                        </a:rPr>
                        <a:t>[height * width]; </a:t>
                      </a:r>
                      <a:r>
                        <a:rPr lang="en-US" sz="2000" dirty="0">
                          <a:solidFill>
                            <a:srgbClr val="6A737D"/>
                          </a:solidFill>
                          <a:effectLst/>
                          <a:latin typeface="SFMono-Regular"/>
                        </a:rPr>
                        <a:t>// to store the image data</a:t>
                      </a:r>
                      <a:endParaRPr lang="en-US" sz="2000" dirty="0">
                        <a:solidFill>
                          <a:srgbClr val="24292E"/>
                        </a:solidFill>
                        <a:effectLst/>
                        <a:latin typeface="SFMono-Regular"/>
                      </a:endParaRPr>
                    </a:p>
                  </a:txBody>
                  <a:tcPr marL="24824" marR="24824" marT="11916" marB="11916">
                    <a:lnL>
                      <a:noFill/>
                    </a:lnL>
                    <a:lnR>
                      <a:noFill/>
                    </a:lnR>
                    <a:lnT>
                      <a:noFill/>
                    </a:lnT>
                    <a:lnB>
                      <a:noFill/>
                    </a:lnB>
                    <a:solidFill>
                      <a:srgbClr val="FFFFFF"/>
                    </a:solidFill>
                  </a:tcPr>
                </a:tc>
                <a:extLst>
                  <a:ext uri="{0D108BD9-81ED-4DB2-BD59-A6C34878D82A}">
                    <a16:rowId xmlns:a16="http://schemas.microsoft.com/office/drawing/2014/main" val="3003199841"/>
                  </a:ext>
                </a:extLst>
              </a:tr>
              <a:tr h="0">
                <a:tc>
                  <a:txBody>
                    <a:bodyPr/>
                    <a:lstStyle/>
                    <a:p>
                      <a:pPr algn="r" fontAlgn="t"/>
                      <a:endParaRPr lang="en-IN" sz="2000">
                        <a:effectLst/>
                        <a:latin typeface="SFMono-Regular"/>
                      </a:endParaRPr>
                    </a:p>
                  </a:txBody>
                  <a:tcPr marL="24824" marR="24824" marT="11916" marB="11916">
                    <a:lnL>
                      <a:noFill/>
                    </a:lnL>
                    <a:lnR>
                      <a:noFill/>
                    </a:lnR>
                    <a:lnT>
                      <a:noFill/>
                    </a:lnT>
                    <a:lnB>
                      <a:noFill/>
                    </a:lnB>
                    <a:solidFill>
                      <a:srgbClr val="FFFFFF"/>
                    </a:solidFill>
                  </a:tcPr>
                </a:tc>
                <a:tc>
                  <a:txBody>
                    <a:bodyPr/>
                    <a:lstStyle/>
                    <a:p>
                      <a:pPr fontAlgn="t"/>
                      <a:endParaRPr lang="en-IN" sz="2000">
                        <a:solidFill>
                          <a:srgbClr val="24292E"/>
                        </a:solidFill>
                        <a:effectLst/>
                        <a:latin typeface="SFMono-Regular"/>
                      </a:endParaRPr>
                    </a:p>
                  </a:txBody>
                  <a:tcPr marL="24824" marR="24824" marT="11916" marB="11916">
                    <a:lnL>
                      <a:noFill/>
                    </a:lnL>
                    <a:lnR>
                      <a:noFill/>
                    </a:lnR>
                    <a:lnT>
                      <a:noFill/>
                    </a:lnT>
                    <a:lnB>
                      <a:noFill/>
                    </a:lnB>
                    <a:solidFill>
                      <a:srgbClr val="FFFFFF"/>
                    </a:solidFill>
                  </a:tcPr>
                </a:tc>
                <a:extLst>
                  <a:ext uri="{0D108BD9-81ED-4DB2-BD59-A6C34878D82A}">
                    <a16:rowId xmlns:a16="http://schemas.microsoft.com/office/drawing/2014/main" val="3242752829"/>
                  </a:ext>
                </a:extLst>
              </a:tr>
              <a:tr h="261457">
                <a:tc>
                  <a:txBody>
                    <a:bodyPr/>
                    <a:lstStyle/>
                    <a:p>
                      <a:pPr algn="r" fontAlgn="t"/>
                      <a:endParaRPr lang="en-IN" sz="2000">
                        <a:effectLst/>
                        <a:latin typeface="SFMono-Regular"/>
                      </a:endParaRPr>
                    </a:p>
                  </a:txBody>
                  <a:tcPr marL="24824" marR="24824" marT="11916" marB="11916">
                    <a:lnL>
                      <a:noFill/>
                    </a:lnL>
                    <a:lnR>
                      <a:noFill/>
                    </a:lnR>
                    <a:lnT>
                      <a:noFill/>
                    </a:lnT>
                    <a:lnB>
                      <a:noFill/>
                    </a:lnB>
                    <a:solidFill>
                      <a:srgbClr val="FFFFFF"/>
                    </a:solidFill>
                  </a:tcPr>
                </a:tc>
                <a:tc>
                  <a:txBody>
                    <a:bodyPr/>
                    <a:lstStyle/>
                    <a:p>
                      <a:pPr fontAlgn="t"/>
                      <a:r>
                        <a:rPr lang="en-US" sz="2000">
                          <a:solidFill>
                            <a:srgbClr val="005CC5"/>
                          </a:solidFill>
                          <a:effectLst/>
                          <a:latin typeface="SFMono-Regular"/>
                        </a:rPr>
                        <a:t>fread</a:t>
                      </a:r>
                      <a:r>
                        <a:rPr lang="en-US" sz="2000">
                          <a:solidFill>
                            <a:srgbClr val="24292E"/>
                          </a:solidFill>
                          <a:effectLst/>
                          <a:latin typeface="SFMono-Regular"/>
                        </a:rPr>
                        <a:t>(buf, </a:t>
                      </a:r>
                      <a:r>
                        <a:rPr lang="en-US" sz="2000">
                          <a:solidFill>
                            <a:srgbClr val="D73A49"/>
                          </a:solidFill>
                          <a:effectLst/>
                          <a:latin typeface="SFMono-Regular"/>
                        </a:rPr>
                        <a:t>sizeof</a:t>
                      </a:r>
                      <a:r>
                        <a:rPr lang="en-US" sz="2000">
                          <a:solidFill>
                            <a:srgbClr val="24292E"/>
                          </a:solidFill>
                          <a:effectLst/>
                          <a:latin typeface="SFMono-Regular"/>
                        </a:rPr>
                        <a:t>(</a:t>
                      </a:r>
                      <a:r>
                        <a:rPr lang="en-US" sz="2000">
                          <a:solidFill>
                            <a:srgbClr val="D73A49"/>
                          </a:solidFill>
                          <a:effectLst/>
                          <a:latin typeface="SFMono-Regular"/>
                        </a:rPr>
                        <a:t>unsigned</a:t>
                      </a:r>
                      <a:r>
                        <a:rPr lang="en-US" sz="2000">
                          <a:solidFill>
                            <a:srgbClr val="24292E"/>
                          </a:solidFill>
                          <a:effectLst/>
                          <a:latin typeface="SFMono-Regular"/>
                        </a:rPr>
                        <a:t> </a:t>
                      </a:r>
                      <a:r>
                        <a:rPr lang="en-US" sz="2000">
                          <a:solidFill>
                            <a:srgbClr val="D73A49"/>
                          </a:solidFill>
                          <a:effectLst/>
                          <a:latin typeface="SFMono-Regular"/>
                        </a:rPr>
                        <a:t>char</a:t>
                      </a:r>
                      <a:r>
                        <a:rPr lang="en-US" sz="2000">
                          <a:solidFill>
                            <a:srgbClr val="24292E"/>
                          </a:solidFill>
                          <a:effectLst/>
                          <a:latin typeface="SFMono-Regular"/>
                        </a:rPr>
                        <a:t>), (height * width), streamIn);</a:t>
                      </a:r>
                    </a:p>
                  </a:txBody>
                  <a:tcPr marL="24824" marR="24824" marT="11916" marB="11916">
                    <a:lnL>
                      <a:noFill/>
                    </a:lnL>
                    <a:lnR>
                      <a:noFill/>
                    </a:lnR>
                    <a:lnT>
                      <a:noFill/>
                    </a:lnT>
                    <a:lnB>
                      <a:noFill/>
                    </a:lnB>
                    <a:solidFill>
                      <a:srgbClr val="FFFFFF"/>
                    </a:solidFill>
                  </a:tcPr>
                </a:tc>
                <a:extLst>
                  <a:ext uri="{0D108BD9-81ED-4DB2-BD59-A6C34878D82A}">
                    <a16:rowId xmlns:a16="http://schemas.microsoft.com/office/drawing/2014/main" val="3916107991"/>
                  </a:ext>
                </a:extLst>
              </a:tr>
              <a:tr h="261457">
                <a:tc>
                  <a:txBody>
                    <a:bodyPr/>
                    <a:lstStyle/>
                    <a:p>
                      <a:pPr algn="r" fontAlgn="t"/>
                      <a:endParaRPr lang="en-IN" sz="2000">
                        <a:effectLst/>
                        <a:latin typeface="SFMono-Regular"/>
                      </a:endParaRPr>
                    </a:p>
                  </a:txBody>
                  <a:tcPr marL="24824" marR="24824" marT="11916" marB="11916">
                    <a:lnL>
                      <a:noFill/>
                    </a:lnL>
                    <a:lnR>
                      <a:noFill/>
                    </a:lnR>
                    <a:lnT>
                      <a:noFill/>
                    </a:lnT>
                    <a:lnB>
                      <a:noFill/>
                    </a:lnB>
                    <a:solidFill>
                      <a:srgbClr val="FFFFFF"/>
                    </a:solidFill>
                  </a:tcPr>
                </a:tc>
                <a:tc>
                  <a:txBody>
                    <a:bodyPr/>
                    <a:lstStyle/>
                    <a:p>
                      <a:pPr fontAlgn="t"/>
                      <a:endParaRPr lang="en-IN" sz="2000">
                        <a:solidFill>
                          <a:srgbClr val="24292E"/>
                        </a:solidFill>
                        <a:effectLst/>
                        <a:latin typeface="SFMono-Regular"/>
                      </a:endParaRPr>
                    </a:p>
                  </a:txBody>
                  <a:tcPr marL="24824" marR="24824" marT="11916" marB="11916">
                    <a:lnL>
                      <a:noFill/>
                    </a:lnL>
                    <a:lnR>
                      <a:noFill/>
                    </a:lnR>
                    <a:lnT>
                      <a:noFill/>
                    </a:lnT>
                    <a:lnB>
                      <a:noFill/>
                    </a:lnB>
                    <a:solidFill>
                      <a:srgbClr val="FFFFFF"/>
                    </a:solidFill>
                  </a:tcPr>
                </a:tc>
                <a:extLst>
                  <a:ext uri="{0D108BD9-81ED-4DB2-BD59-A6C34878D82A}">
                    <a16:rowId xmlns:a16="http://schemas.microsoft.com/office/drawing/2014/main" val="2957849836"/>
                  </a:ext>
                </a:extLst>
              </a:tr>
              <a:tr h="261457">
                <a:tc>
                  <a:txBody>
                    <a:bodyPr/>
                    <a:lstStyle/>
                    <a:p>
                      <a:pPr algn="r" fontAlgn="t"/>
                      <a:endParaRPr lang="en-IN" sz="2000">
                        <a:effectLst/>
                        <a:latin typeface="SFMono-Regular"/>
                      </a:endParaRPr>
                    </a:p>
                  </a:txBody>
                  <a:tcPr marL="24824" marR="24824" marT="11916" marB="11916">
                    <a:lnL>
                      <a:noFill/>
                    </a:lnL>
                    <a:lnR>
                      <a:noFill/>
                    </a:lnR>
                    <a:lnT>
                      <a:noFill/>
                    </a:lnT>
                    <a:lnB>
                      <a:noFill/>
                    </a:lnB>
                    <a:solidFill>
                      <a:srgbClr val="FFFFFF"/>
                    </a:solidFill>
                  </a:tcPr>
                </a:tc>
                <a:tc>
                  <a:txBody>
                    <a:bodyPr/>
                    <a:lstStyle/>
                    <a:p>
                      <a:pPr fontAlgn="t"/>
                      <a:r>
                        <a:rPr lang="en-IN" sz="2000">
                          <a:solidFill>
                            <a:srgbClr val="D73A49"/>
                          </a:solidFill>
                          <a:effectLst/>
                          <a:latin typeface="SFMono-Regular"/>
                        </a:rPr>
                        <a:t>if</a:t>
                      </a:r>
                      <a:r>
                        <a:rPr lang="en-IN" sz="2000">
                          <a:solidFill>
                            <a:srgbClr val="24292E"/>
                          </a:solidFill>
                          <a:effectLst/>
                          <a:latin typeface="SFMono-Regular"/>
                        </a:rPr>
                        <a:t>(bitDepth &lt;= </a:t>
                      </a:r>
                      <a:r>
                        <a:rPr lang="en-IN" sz="2000">
                          <a:solidFill>
                            <a:srgbClr val="005CC5"/>
                          </a:solidFill>
                          <a:effectLst/>
                          <a:latin typeface="SFMono-Regular"/>
                        </a:rPr>
                        <a:t>8</a:t>
                      </a:r>
                      <a:r>
                        <a:rPr lang="en-IN" sz="2000">
                          <a:solidFill>
                            <a:srgbClr val="24292E"/>
                          </a:solidFill>
                          <a:effectLst/>
                          <a:latin typeface="SFMono-Regular"/>
                        </a:rPr>
                        <a:t>)</a:t>
                      </a:r>
                    </a:p>
                  </a:txBody>
                  <a:tcPr marL="24824" marR="24824" marT="11916" marB="11916">
                    <a:lnL>
                      <a:noFill/>
                    </a:lnL>
                    <a:lnR>
                      <a:noFill/>
                    </a:lnR>
                    <a:lnT>
                      <a:noFill/>
                    </a:lnT>
                    <a:lnB>
                      <a:noFill/>
                    </a:lnB>
                    <a:solidFill>
                      <a:srgbClr val="FFFFFF"/>
                    </a:solidFill>
                  </a:tcPr>
                </a:tc>
                <a:extLst>
                  <a:ext uri="{0D108BD9-81ED-4DB2-BD59-A6C34878D82A}">
                    <a16:rowId xmlns:a16="http://schemas.microsoft.com/office/drawing/2014/main" val="1342613962"/>
                  </a:ext>
                </a:extLst>
              </a:tr>
              <a:tr h="261457">
                <a:tc>
                  <a:txBody>
                    <a:bodyPr/>
                    <a:lstStyle/>
                    <a:p>
                      <a:pPr algn="r" fontAlgn="t"/>
                      <a:endParaRPr lang="en-IN" sz="2000">
                        <a:effectLst/>
                        <a:latin typeface="SFMono-Regular"/>
                      </a:endParaRPr>
                    </a:p>
                  </a:txBody>
                  <a:tcPr marL="24824" marR="24824" marT="11916" marB="11916">
                    <a:lnL>
                      <a:noFill/>
                    </a:lnL>
                    <a:lnR>
                      <a:noFill/>
                    </a:lnR>
                    <a:lnT>
                      <a:noFill/>
                    </a:lnT>
                    <a:lnB>
                      <a:noFill/>
                    </a:lnB>
                    <a:solidFill>
                      <a:srgbClr val="FFFFFF"/>
                    </a:solidFill>
                  </a:tcPr>
                </a:tc>
                <a:tc>
                  <a:txBody>
                    <a:bodyPr/>
                    <a:lstStyle/>
                    <a:p>
                      <a:pPr fontAlgn="t"/>
                      <a:r>
                        <a:rPr lang="en-US" sz="2000">
                          <a:solidFill>
                            <a:srgbClr val="005CC5"/>
                          </a:solidFill>
                          <a:effectLst/>
                          <a:latin typeface="SFMono-Regular"/>
                        </a:rPr>
                        <a:t>fwrite</a:t>
                      </a:r>
                      <a:r>
                        <a:rPr lang="en-US" sz="2000">
                          <a:solidFill>
                            <a:srgbClr val="24292E"/>
                          </a:solidFill>
                          <a:effectLst/>
                          <a:latin typeface="SFMono-Regular"/>
                        </a:rPr>
                        <a:t>(colorTable, </a:t>
                      </a:r>
                      <a:r>
                        <a:rPr lang="en-US" sz="2000">
                          <a:solidFill>
                            <a:srgbClr val="D73A49"/>
                          </a:solidFill>
                          <a:effectLst/>
                          <a:latin typeface="SFMono-Regular"/>
                        </a:rPr>
                        <a:t>sizeof</a:t>
                      </a:r>
                      <a:r>
                        <a:rPr lang="en-US" sz="2000">
                          <a:solidFill>
                            <a:srgbClr val="24292E"/>
                          </a:solidFill>
                          <a:effectLst/>
                          <a:latin typeface="SFMono-Regular"/>
                        </a:rPr>
                        <a:t>(</a:t>
                      </a:r>
                      <a:r>
                        <a:rPr lang="en-US" sz="2000">
                          <a:solidFill>
                            <a:srgbClr val="D73A49"/>
                          </a:solidFill>
                          <a:effectLst/>
                          <a:latin typeface="SFMono-Regular"/>
                        </a:rPr>
                        <a:t>unsigned</a:t>
                      </a:r>
                      <a:r>
                        <a:rPr lang="en-US" sz="2000">
                          <a:solidFill>
                            <a:srgbClr val="24292E"/>
                          </a:solidFill>
                          <a:effectLst/>
                          <a:latin typeface="SFMono-Regular"/>
                        </a:rPr>
                        <a:t> </a:t>
                      </a:r>
                      <a:r>
                        <a:rPr lang="en-US" sz="2000">
                          <a:solidFill>
                            <a:srgbClr val="D73A49"/>
                          </a:solidFill>
                          <a:effectLst/>
                          <a:latin typeface="SFMono-Regular"/>
                        </a:rPr>
                        <a:t>char</a:t>
                      </a:r>
                      <a:r>
                        <a:rPr lang="en-US" sz="2000">
                          <a:solidFill>
                            <a:srgbClr val="24292E"/>
                          </a:solidFill>
                          <a:effectLst/>
                          <a:latin typeface="SFMono-Regular"/>
                        </a:rPr>
                        <a:t>), </a:t>
                      </a:r>
                      <a:r>
                        <a:rPr lang="en-US" sz="2000">
                          <a:solidFill>
                            <a:srgbClr val="005CC5"/>
                          </a:solidFill>
                          <a:effectLst/>
                          <a:latin typeface="SFMono-Regular"/>
                        </a:rPr>
                        <a:t>1024</a:t>
                      </a:r>
                      <a:r>
                        <a:rPr lang="en-US" sz="2000">
                          <a:solidFill>
                            <a:srgbClr val="24292E"/>
                          </a:solidFill>
                          <a:effectLst/>
                          <a:latin typeface="SFMono-Regular"/>
                        </a:rPr>
                        <a:t>, fo); </a:t>
                      </a:r>
                    </a:p>
                  </a:txBody>
                  <a:tcPr marL="24824" marR="24824" marT="11916" marB="11916">
                    <a:lnL>
                      <a:noFill/>
                    </a:lnL>
                    <a:lnR>
                      <a:noFill/>
                    </a:lnR>
                    <a:lnT>
                      <a:noFill/>
                    </a:lnT>
                    <a:lnB>
                      <a:noFill/>
                    </a:lnB>
                    <a:solidFill>
                      <a:srgbClr val="FFFFFF"/>
                    </a:solidFill>
                  </a:tcPr>
                </a:tc>
                <a:extLst>
                  <a:ext uri="{0D108BD9-81ED-4DB2-BD59-A6C34878D82A}">
                    <a16:rowId xmlns:a16="http://schemas.microsoft.com/office/drawing/2014/main" val="2224495058"/>
                  </a:ext>
                </a:extLst>
              </a:tr>
              <a:tr h="261457">
                <a:tc>
                  <a:txBody>
                    <a:bodyPr/>
                    <a:lstStyle/>
                    <a:p>
                      <a:pPr algn="r" fontAlgn="t"/>
                      <a:endParaRPr lang="en-IN" sz="2000">
                        <a:effectLst/>
                        <a:latin typeface="SFMono-Regular"/>
                      </a:endParaRPr>
                    </a:p>
                  </a:txBody>
                  <a:tcPr marL="24824" marR="24824" marT="11916" marB="11916">
                    <a:lnL>
                      <a:noFill/>
                    </a:lnL>
                    <a:lnR>
                      <a:noFill/>
                    </a:lnR>
                    <a:lnT>
                      <a:noFill/>
                    </a:lnT>
                    <a:lnB>
                      <a:noFill/>
                    </a:lnB>
                    <a:solidFill>
                      <a:srgbClr val="FFFFFF"/>
                    </a:solidFill>
                  </a:tcPr>
                </a:tc>
                <a:tc>
                  <a:txBody>
                    <a:bodyPr/>
                    <a:lstStyle/>
                    <a:p>
                      <a:pPr fontAlgn="t"/>
                      <a:endParaRPr lang="en-IN" sz="2000">
                        <a:solidFill>
                          <a:srgbClr val="24292E"/>
                        </a:solidFill>
                        <a:effectLst/>
                        <a:latin typeface="SFMono-Regular"/>
                      </a:endParaRPr>
                    </a:p>
                  </a:txBody>
                  <a:tcPr marL="24824" marR="24824" marT="11916" marB="11916">
                    <a:lnL>
                      <a:noFill/>
                    </a:lnL>
                    <a:lnR>
                      <a:noFill/>
                    </a:lnR>
                    <a:lnT>
                      <a:noFill/>
                    </a:lnT>
                    <a:lnB>
                      <a:noFill/>
                    </a:lnB>
                    <a:solidFill>
                      <a:srgbClr val="FFFFFF"/>
                    </a:solidFill>
                  </a:tcPr>
                </a:tc>
                <a:extLst>
                  <a:ext uri="{0D108BD9-81ED-4DB2-BD59-A6C34878D82A}">
                    <a16:rowId xmlns:a16="http://schemas.microsoft.com/office/drawing/2014/main" val="977305451"/>
                  </a:ext>
                </a:extLst>
              </a:tr>
              <a:tr h="261457">
                <a:tc>
                  <a:txBody>
                    <a:bodyPr/>
                    <a:lstStyle/>
                    <a:p>
                      <a:pPr algn="r" fontAlgn="t"/>
                      <a:endParaRPr lang="en-IN" sz="2000">
                        <a:effectLst/>
                        <a:latin typeface="SFMono-Regular"/>
                      </a:endParaRPr>
                    </a:p>
                  </a:txBody>
                  <a:tcPr marL="24824" marR="24824" marT="11916" marB="11916">
                    <a:lnL>
                      <a:noFill/>
                    </a:lnL>
                    <a:lnR>
                      <a:noFill/>
                    </a:lnR>
                    <a:lnT>
                      <a:noFill/>
                    </a:lnT>
                    <a:lnB>
                      <a:noFill/>
                    </a:lnB>
                    <a:solidFill>
                      <a:srgbClr val="FFFFFF"/>
                    </a:solidFill>
                  </a:tcPr>
                </a:tc>
                <a:tc>
                  <a:txBody>
                    <a:bodyPr/>
                    <a:lstStyle/>
                    <a:p>
                      <a:pPr fontAlgn="t"/>
                      <a:r>
                        <a:rPr lang="en-US" sz="2000">
                          <a:solidFill>
                            <a:srgbClr val="005CC5"/>
                          </a:solidFill>
                          <a:effectLst/>
                          <a:latin typeface="SFMono-Regular"/>
                        </a:rPr>
                        <a:t>fwrite</a:t>
                      </a:r>
                      <a:r>
                        <a:rPr lang="en-US" sz="2000">
                          <a:solidFill>
                            <a:srgbClr val="24292E"/>
                          </a:solidFill>
                          <a:effectLst/>
                          <a:latin typeface="SFMono-Regular"/>
                        </a:rPr>
                        <a:t>(buf, </a:t>
                      </a:r>
                      <a:r>
                        <a:rPr lang="en-US" sz="2000">
                          <a:solidFill>
                            <a:srgbClr val="D73A49"/>
                          </a:solidFill>
                          <a:effectLst/>
                          <a:latin typeface="SFMono-Regular"/>
                        </a:rPr>
                        <a:t>sizeof</a:t>
                      </a:r>
                      <a:r>
                        <a:rPr lang="en-US" sz="2000">
                          <a:solidFill>
                            <a:srgbClr val="24292E"/>
                          </a:solidFill>
                          <a:effectLst/>
                          <a:latin typeface="SFMono-Regular"/>
                        </a:rPr>
                        <a:t>(</a:t>
                      </a:r>
                      <a:r>
                        <a:rPr lang="en-US" sz="2000">
                          <a:solidFill>
                            <a:srgbClr val="D73A49"/>
                          </a:solidFill>
                          <a:effectLst/>
                          <a:latin typeface="SFMono-Regular"/>
                        </a:rPr>
                        <a:t>unsigned</a:t>
                      </a:r>
                      <a:r>
                        <a:rPr lang="en-US" sz="2000">
                          <a:solidFill>
                            <a:srgbClr val="24292E"/>
                          </a:solidFill>
                          <a:effectLst/>
                          <a:latin typeface="SFMono-Regular"/>
                        </a:rPr>
                        <a:t> </a:t>
                      </a:r>
                      <a:r>
                        <a:rPr lang="en-US" sz="2000">
                          <a:solidFill>
                            <a:srgbClr val="D73A49"/>
                          </a:solidFill>
                          <a:effectLst/>
                          <a:latin typeface="SFMono-Regular"/>
                        </a:rPr>
                        <a:t>char</a:t>
                      </a:r>
                      <a:r>
                        <a:rPr lang="en-US" sz="2000">
                          <a:solidFill>
                            <a:srgbClr val="24292E"/>
                          </a:solidFill>
                          <a:effectLst/>
                          <a:latin typeface="SFMono-Regular"/>
                        </a:rPr>
                        <a:t>), (height * width), fo);</a:t>
                      </a:r>
                    </a:p>
                  </a:txBody>
                  <a:tcPr marL="24824" marR="24824" marT="11916" marB="11916">
                    <a:lnL>
                      <a:noFill/>
                    </a:lnL>
                    <a:lnR>
                      <a:noFill/>
                    </a:lnR>
                    <a:lnT>
                      <a:noFill/>
                    </a:lnT>
                    <a:lnB>
                      <a:noFill/>
                    </a:lnB>
                    <a:solidFill>
                      <a:srgbClr val="FFFFFF"/>
                    </a:solidFill>
                  </a:tcPr>
                </a:tc>
                <a:extLst>
                  <a:ext uri="{0D108BD9-81ED-4DB2-BD59-A6C34878D82A}">
                    <a16:rowId xmlns:a16="http://schemas.microsoft.com/office/drawing/2014/main" val="568675273"/>
                  </a:ext>
                </a:extLst>
              </a:tr>
              <a:tr h="261457">
                <a:tc>
                  <a:txBody>
                    <a:bodyPr/>
                    <a:lstStyle/>
                    <a:p>
                      <a:pPr algn="r" fontAlgn="t"/>
                      <a:endParaRPr lang="en-IN" sz="2000">
                        <a:effectLst/>
                        <a:latin typeface="SFMono-Regular"/>
                      </a:endParaRPr>
                    </a:p>
                  </a:txBody>
                  <a:tcPr marL="24824" marR="24824" marT="11916" marB="11916">
                    <a:lnL>
                      <a:noFill/>
                    </a:lnL>
                    <a:lnR>
                      <a:noFill/>
                    </a:lnR>
                    <a:lnT>
                      <a:noFill/>
                    </a:lnT>
                    <a:lnB>
                      <a:noFill/>
                    </a:lnB>
                    <a:solidFill>
                      <a:srgbClr val="FFFFFF"/>
                    </a:solidFill>
                  </a:tcPr>
                </a:tc>
                <a:tc>
                  <a:txBody>
                    <a:bodyPr/>
                    <a:lstStyle/>
                    <a:p>
                      <a:pPr fontAlgn="t"/>
                      <a:endParaRPr lang="en-IN" sz="2000" dirty="0">
                        <a:solidFill>
                          <a:srgbClr val="24292E"/>
                        </a:solidFill>
                        <a:effectLst/>
                        <a:latin typeface="SFMono-Regular"/>
                      </a:endParaRPr>
                    </a:p>
                  </a:txBody>
                  <a:tcPr marL="24824" marR="24824" marT="11916" marB="11916">
                    <a:lnL>
                      <a:noFill/>
                    </a:lnL>
                    <a:lnR>
                      <a:noFill/>
                    </a:lnR>
                    <a:lnT>
                      <a:noFill/>
                    </a:lnT>
                    <a:lnB>
                      <a:noFill/>
                    </a:lnB>
                    <a:solidFill>
                      <a:srgbClr val="FFFFFF"/>
                    </a:solidFill>
                  </a:tcPr>
                </a:tc>
                <a:extLst>
                  <a:ext uri="{0D108BD9-81ED-4DB2-BD59-A6C34878D82A}">
                    <a16:rowId xmlns:a16="http://schemas.microsoft.com/office/drawing/2014/main" val="4055601246"/>
                  </a:ext>
                </a:extLst>
              </a:tr>
            </a:tbl>
          </a:graphicData>
        </a:graphic>
      </p:graphicFrame>
    </p:spTree>
    <p:extLst>
      <p:ext uri="{BB962C8B-B14F-4D97-AF65-F5344CB8AC3E}">
        <p14:creationId xmlns:p14="http://schemas.microsoft.com/office/powerpoint/2010/main" val="1525143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86DFE-32DB-4116-9A92-6F75C5FAB12C}"/>
              </a:ext>
            </a:extLst>
          </p:cNvPr>
          <p:cNvSpPr txBox="1"/>
          <p:nvPr/>
        </p:nvSpPr>
        <p:spPr>
          <a:xfrm>
            <a:off x="3604592" y="2067337"/>
            <a:ext cx="10270435" cy="1569660"/>
          </a:xfrm>
          <a:prstGeom prst="rect">
            <a:avLst/>
          </a:prstGeom>
          <a:noFill/>
        </p:spPr>
        <p:txBody>
          <a:bodyPr wrap="square" rtlCol="0">
            <a:spAutoFit/>
          </a:bodyPr>
          <a:lstStyle/>
          <a:p>
            <a:r>
              <a:rPr lang="en-IN" sz="9600" b="1" dirty="0">
                <a:solidFill>
                  <a:schemeClr val="accent2">
                    <a:lumMod val="50000"/>
                  </a:schemeClr>
                </a:solidFill>
                <a:latin typeface="Algerian" panose="04020705040A02060702" pitchFamily="82" charset="0"/>
              </a:rPr>
              <a:t>THE END</a:t>
            </a:r>
          </a:p>
        </p:txBody>
      </p:sp>
      <p:sp>
        <p:nvSpPr>
          <p:cNvPr id="3" name="Rectangle 2">
            <a:extLst>
              <a:ext uri="{FF2B5EF4-FFF2-40B4-BE49-F238E27FC236}">
                <a16:creationId xmlns:a16="http://schemas.microsoft.com/office/drawing/2014/main" id="{3D35873F-9E5A-4B78-8A60-31D506AC567B}"/>
              </a:ext>
            </a:extLst>
          </p:cNvPr>
          <p:cNvSpPr/>
          <p:nvPr/>
        </p:nvSpPr>
        <p:spPr>
          <a:xfrm>
            <a:off x="4278996" y="3920195"/>
            <a:ext cx="3326552" cy="707886"/>
          </a:xfrm>
          <a:prstGeom prst="rect">
            <a:avLst/>
          </a:prstGeom>
        </p:spPr>
        <p:txBody>
          <a:bodyPr wrap="none">
            <a:spAutoFit/>
          </a:bodyPr>
          <a:lstStyle/>
          <a:p>
            <a:r>
              <a:rPr lang="en-IN" sz="4000" dirty="0">
                <a:latin typeface="MV Boli" panose="02000500030200090000" pitchFamily="2" charset="0"/>
                <a:cs typeface="MV Boli" panose="02000500030200090000" pitchFamily="2" charset="0"/>
              </a:rPr>
              <a:t>THANK YOU</a:t>
            </a:r>
          </a:p>
        </p:txBody>
      </p:sp>
    </p:spTree>
    <p:extLst>
      <p:ext uri="{BB962C8B-B14F-4D97-AF65-F5344CB8AC3E}">
        <p14:creationId xmlns:p14="http://schemas.microsoft.com/office/powerpoint/2010/main" val="281245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EA6487-C6BE-4B66-B3C2-BCBB82DA517A}"/>
              </a:ext>
            </a:extLst>
          </p:cNvPr>
          <p:cNvPicPr>
            <a:picLocks noChangeAspect="1"/>
          </p:cNvPicPr>
          <p:nvPr/>
        </p:nvPicPr>
        <p:blipFill>
          <a:blip r:embed="rId2"/>
          <a:stretch>
            <a:fillRect/>
          </a:stretch>
        </p:blipFill>
        <p:spPr>
          <a:xfrm>
            <a:off x="490331" y="2802633"/>
            <a:ext cx="5605669" cy="2896004"/>
          </a:xfrm>
          <a:prstGeom prst="rect">
            <a:avLst/>
          </a:prstGeom>
        </p:spPr>
      </p:pic>
      <p:pic>
        <p:nvPicPr>
          <p:cNvPr id="3074" name="Picture 2">
            <a:extLst>
              <a:ext uri="{FF2B5EF4-FFF2-40B4-BE49-F238E27FC236}">
                <a16:creationId xmlns:a16="http://schemas.microsoft.com/office/drawing/2014/main" id="{EF11DC43-5B29-4BD4-93D0-30E0177DA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470" y="2364064"/>
            <a:ext cx="3048000" cy="3057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F4E7171-3458-447F-B08B-222977CE2B72}"/>
              </a:ext>
            </a:extLst>
          </p:cNvPr>
          <p:cNvSpPr/>
          <p:nvPr/>
        </p:nvSpPr>
        <p:spPr>
          <a:xfrm>
            <a:off x="1046921" y="682309"/>
            <a:ext cx="8830571" cy="954107"/>
          </a:xfrm>
          <a:prstGeom prst="rect">
            <a:avLst/>
          </a:prstGeom>
        </p:spPr>
        <p:txBody>
          <a:bodyPr wrap="square">
            <a:spAutoFit/>
          </a:bodyPr>
          <a:lstStyle/>
          <a:p>
            <a:r>
              <a:rPr lang="en-US" sz="2800" b="1" dirty="0">
                <a:solidFill>
                  <a:srgbClr val="002060"/>
                </a:solidFill>
                <a:effectLst>
                  <a:outerShdw blurRad="38100" dist="38100" dir="2700000" algn="tl">
                    <a:srgbClr val="000000">
                      <a:alpha val="43137"/>
                    </a:srgbClr>
                  </a:outerShdw>
                </a:effectLst>
                <a:latin typeface="Roboto"/>
              </a:rPr>
              <a:t>The Image will look like this:</a:t>
            </a:r>
          </a:p>
          <a:p>
            <a:r>
              <a:rPr lang="en-US" sz="2800" dirty="0">
                <a:solidFill>
                  <a:srgbClr val="00B050"/>
                </a:solidFill>
                <a:effectLst>
                  <a:outerShdw blurRad="38100" dist="38100" dir="2700000" algn="tl">
                    <a:srgbClr val="000000">
                      <a:alpha val="43137"/>
                    </a:srgbClr>
                  </a:outerShdw>
                </a:effectLst>
                <a:latin typeface="Roboto"/>
              </a:rPr>
              <a:t>IN TEXT FILE AND THE ORIGINAL PGM IMAGE</a:t>
            </a:r>
            <a:r>
              <a:rPr lang="en-US" dirty="0">
                <a:effectLst>
                  <a:outerShdw blurRad="38100" dist="38100" dir="2700000" algn="tl">
                    <a:srgbClr val="000000">
                      <a:alpha val="43137"/>
                    </a:srgbClr>
                  </a:outerShdw>
                </a:effectLst>
                <a:latin typeface="Roboto"/>
              </a:rPr>
              <a:t>.</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128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05343-912A-48A1-9705-46AAACAB1C3E}"/>
              </a:ext>
            </a:extLst>
          </p:cNvPr>
          <p:cNvPicPr>
            <a:picLocks noChangeAspect="1"/>
          </p:cNvPicPr>
          <p:nvPr/>
        </p:nvPicPr>
        <p:blipFill>
          <a:blip r:embed="rId2"/>
          <a:stretch>
            <a:fillRect/>
          </a:stretch>
        </p:blipFill>
        <p:spPr>
          <a:xfrm>
            <a:off x="331305" y="435643"/>
            <a:ext cx="5433391" cy="5986713"/>
          </a:xfrm>
          <a:prstGeom prst="rect">
            <a:avLst/>
          </a:prstGeom>
        </p:spPr>
      </p:pic>
      <p:sp>
        <p:nvSpPr>
          <p:cNvPr id="4" name="TextBox 3">
            <a:extLst>
              <a:ext uri="{FF2B5EF4-FFF2-40B4-BE49-F238E27FC236}">
                <a16:creationId xmlns:a16="http://schemas.microsoft.com/office/drawing/2014/main" id="{6F6EA784-97AA-4E2F-BC0C-8EA03B58AB22}"/>
              </a:ext>
            </a:extLst>
          </p:cNvPr>
          <p:cNvSpPr txBox="1"/>
          <p:nvPr/>
        </p:nvSpPr>
        <p:spPr>
          <a:xfrm>
            <a:off x="7103165" y="1391478"/>
            <a:ext cx="2517913" cy="4401205"/>
          </a:xfrm>
          <a:prstGeom prst="rect">
            <a:avLst/>
          </a:prstGeom>
          <a:noFill/>
        </p:spPr>
        <p:txBody>
          <a:bodyPr wrap="square" rtlCol="0">
            <a:spAutoFit/>
          </a:bodyPr>
          <a:lstStyle/>
          <a:p>
            <a:r>
              <a:rPr lang="en-IN" sz="2000" b="1" i="1" dirty="0">
                <a:solidFill>
                  <a:srgbClr val="00B050"/>
                </a:solidFill>
              </a:rPr>
              <a:t>GETTING INFORMATION ABOUT THE IMAGE</a:t>
            </a:r>
          </a:p>
          <a:p>
            <a:r>
              <a:rPr lang="en-IN" sz="2000" b="1" i="1" dirty="0">
                <a:solidFill>
                  <a:srgbClr val="00B050"/>
                </a:solidFill>
              </a:rPr>
              <a:t>KNOWING THE PIXEL VALUE AT ANY LOCATION REPRESENTED BY X AND Y COORDINATE IN TWO DIMENSIONAL COORDINATE SYSTEM</a:t>
            </a:r>
            <a:r>
              <a:rPr lang="en-IN" dirty="0"/>
              <a:t>.</a:t>
            </a:r>
          </a:p>
        </p:txBody>
      </p:sp>
    </p:spTree>
    <p:extLst>
      <p:ext uri="{BB962C8B-B14F-4D97-AF65-F5344CB8AC3E}">
        <p14:creationId xmlns:p14="http://schemas.microsoft.com/office/powerpoint/2010/main" val="246145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82A0AB-3509-4DB0-B4D1-E1D855BF527E}"/>
              </a:ext>
            </a:extLst>
          </p:cNvPr>
          <p:cNvSpPr txBox="1"/>
          <p:nvPr/>
        </p:nvSpPr>
        <p:spPr>
          <a:xfrm>
            <a:off x="742122" y="278296"/>
            <a:ext cx="10654748" cy="1354217"/>
          </a:xfrm>
          <a:prstGeom prst="rect">
            <a:avLst/>
          </a:prstGeom>
          <a:noFill/>
        </p:spPr>
        <p:txBody>
          <a:bodyPr wrap="square" rtlCol="0">
            <a:spAutoFit/>
          </a:bodyPr>
          <a:lstStyle/>
          <a:p>
            <a:r>
              <a:rPr lang="en-US" sz="3200" b="1" i="1" dirty="0">
                <a:solidFill>
                  <a:srgbClr val="0000CC"/>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C program to invert (making negative) an image content in PGM format</a:t>
            </a:r>
          </a:p>
          <a:p>
            <a:endParaRPr lang="en-IN" dirty="0"/>
          </a:p>
        </p:txBody>
      </p:sp>
      <p:sp>
        <p:nvSpPr>
          <p:cNvPr id="3" name="Rectangle 2">
            <a:extLst>
              <a:ext uri="{FF2B5EF4-FFF2-40B4-BE49-F238E27FC236}">
                <a16:creationId xmlns:a16="http://schemas.microsoft.com/office/drawing/2014/main" id="{78C167B7-CA77-4970-9658-D489E2FAE70A}"/>
              </a:ext>
            </a:extLst>
          </p:cNvPr>
          <p:cNvSpPr/>
          <p:nvPr/>
        </p:nvSpPr>
        <p:spPr>
          <a:xfrm>
            <a:off x="3224626" y="1312656"/>
            <a:ext cx="6096000" cy="2585323"/>
          </a:xfrm>
          <a:prstGeom prst="rect">
            <a:avLst/>
          </a:prstGeom>
        </p:spPr>
        <p:txBody>
          <a:bodyPr>
            <a:spAutoFit/>
          </a:bodyPr>
          <a:lstStyle/>
          <a:p>
            <a:pPr fontAlgn="base">
              <a:buFont typeface="Arial" panose="020B0604020202020204" pitchFamily="34" charset="0"/>
              <a:buChar char="•"/>
            </a:pPr>
            <a:r>
              <a:rPr lang="en-US" b="1" dirty="0">
                <a:solidFill>
                  <a:srgbClr val="7030A0"/>
                </a:solidFill>
                <a:latin typeface="MV Boli" panose="02000500030200090000" pitchFamily="2" charset="0"/>
                <a:cs typeface="MV Boli" panose="02000500030200090000" pitchFamily="2" charset="0"/>
              </a:rPr>
              <a:t>P2 is the type of image that is grey image</a:t>
            </a:r>
          </a:p>
          <a:p>
            <a:pPr fontAlgn="base">
              <a:buFont typeface="Arial" panose="020B0604020202020204" pitchFamily="34" charset="0"/>
              <a:buChar char="•"/>
            </a:pPr>
            <a:r>
              <a:rPr lang="en-US" b="1" dirty="0">
                <a:solidFill>
                  <a:srgbClr val="7030A0"/>
                </a:solidFill>
                <a:latin typeface="MV Boli" panose="02000500030200090000" pitchFamily="2" charset="0"/>
                <a:cs typeface="MV Boli" panose="02000500030200090000" pitchFamily="2" charset="0"/>
              </a:rPr>
              <a:t>4 4 is the image dimension</a:t>
            </a:r>
          </a:p>
          <a:p>
            <a:pPr fontAlgn="base">
              <a:buFont typeface="Arial" panose="020B0604020202020204" pitchFamily="34" charset="0"/>
              <a:buChar char="•"/>
            </a:pPr>
            <a:r>
              <a:rPr lang="en-US" b="1" dirty="0">
                <a:solidFill>
                  <a:srgbClr val="7030A0"/>
                </a:solidFill>
                <a:latin typeface="MV Boli" panose="02000500030200090000" pitchFamily="2" charset="0"/>
                <a:cs typeface="MV Boli" panose="02000500030200090000" pitchFamily="2" charset="0"/>
              </a:rPr>
              <a:t>255 is the maximum grey level</a:t>
            </a:r>
          </a:p>
          <a:p>
            <a:pPr fontAlgn="base">
              <a:buFont typeface="Arial" panose="020B0604020202020204" pitchFamily="34" charset="0"/>
              <a:buChar char="•"/>
            </a:pPr>
            <a:r>
              <a:rPr lang="en-US" b="1" dirty="0">
                <a:solidFill>
                  <a:srgbClr val="7030A0"/>
                </a:solidFill>
                <a:latin typeface="MV Boli" panose="02000500030200090000" pitchFamily="2" charset="0"/>
                <a:cs typeface="MV Boli" panose="02000500030200090000" pitchFamily="2" charset="0"/>
              </a:rPr>
              <a:t>Since, the image data are stored in matrix format and each row indicates the image row and the value indicates the grey level of corresponding pixel. The maximum value (255) is used for white and minimum value (0) is used for black.</a:t>
            </a:r>
          </a:p>
          <a:p>
            <a:pPr fontAlgn="base"/>
            <a:endParaRPr lang="en-US" b="0" i="0" dirty="0">
              <a:effectLst/>
              <a:latin typeface="Roboto"/>
            </a:endParaRPr>
          </a:p>
        </p:txBody>
      </p:sp>
      <p:sp>
        <p:nvSpPr>
          <p:cNvPr id="4" name="Rectangle 1">
            <a:extLst>
              <a:ext uri="{FF2B5EF4-FFF2-40B4-BE49-F238E27FC236}">
                <a16:creationId xmlns:a16="http://schemas.microsoft.com/office/drawing/2014/main" id="{6CDBF0F8-69DD-4210-B06F-B471F91D86B8}"/>
              </a:ext>
            </a:extLst>
          </p:cNvPr>
          <p:cNvSpPr>
            <a:spLocks noChangeArrowheads="1"/>
          </p:cNvSpPr>
          <p:nvPr/>
        </p:nvSpPr>
        <p:spPr bwMode="auto">
          <a:xfrm>
            <a:off x="258978" y="1986456"/>
            <a:ext cx="2185885" cy="224417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4 4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255 0 255 0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0 255 0 255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100 200 150 100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50 150 200 0</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27" name="Picture 3" descr="pgm image">
            <a:extLst>
              <a:ext uri="{FF2B5EF4-FFF2-40B4-BE49-F238E27FC236}">
                <a16:creationId xmlns:a16="http://schemas.microsoft.com/office/drawing/2014/main" id="{F9CF055B-0075-4D35-88D9-CFDFC7256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150" y="389797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invert image">
            <a:extLst>
              <a:ext uri="{FF2B5EF4-FFF2-40B4-BE49-F238E27FC236}">
                <a16:creationId xmlns:a16="http://schemas.microsoft.com/office/drawing/2014/main" id="{D9586F34-DF6C-4A32-9225-3F59A9FF0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9601" y="389797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6C1355D5-7046-4D98-99F5-0CEAFED2597C}"/>
              </a:ext>
            </a:extLst>
          </p:cNvPr>
          <p:cNvSpPr/>
          <p:nvPr/>
        </p:nvSpPr>
        <p:spPr>
          <a:xfrm>
            <a:off x="5903744" y="4876800"/>
            <a:ext cx="662608" cy="410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6">
            <a:extLst>
              <a:ext uri="{FF2B5EF4-FFF2-40B4-BE49-F238E27FC236}">
                <a16:creationId xmlns:a16="http://schemas.microsoft.com/office/drawing/2014/main" id="{B12E83F4-68C2-48CE-8AD3-8BE3D9E8BCE0}"/>
              </a:ext>
            </a:extLst>
          </p:cNvPr>
          <p:cNvSpPr>
            <a:spLocks noChangeArrowheads="1"/>
          </p:cNvSpPr>
          <p:nvPr/>
        </p:nvSpPr>
        <p:spPr bwMode="auto">
          <a:xfrm>
            <a:off x="9591409" y="1986456"/>
            <a:ext cx="2119208" cy="224417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P2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4 4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0 255 0 255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255 0 255 0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155 55 105 155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205 105 55 255</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98CD62B-D1A8-47F5-B6F8-F255C7EDCD66}"/>
              </a:ext>
            </a:extLst>
          </p:cNvPr>
          <p:cNvSpPr txBox="1"/>
          <p:nvPr/>
        </p:nvSpPr>
        <p:spPr>
          <a:xfrm>
            <a:off x="239263" y="1278570"/>
            <a:ext cx="1934817" cy="707886"/>
          </a:xfrm>
          <a:prstGeom prst="rect">
            <a:avLst/>
          </a:prstGeom>
          <a:noFill/>
        </p:spPr>
        <p:txBody>
          <a:bodyPr wrap="square" rtlCol="0">
            <a:spAutoFit/>
          </a:bodyPr>
          <a:lstStyle/>
          <a:p>
            <a:r>
              <a:rPr lang="en-IN" sz="4000" b="1" i="1" dirty="0"/>
              <a:t>INPUT</a:t>
            </a:r>
          </a:p>
        </p:txBody>
      </p:sp>
      <p:sp>
        <p:nvSpPr>
          <p:cNvPr id="9" name="TextBox 8">
            <a:extLst>
              <a:ext uri="{FF2B5EF4-FFF2-40B4-BE49-F238E27FC236}">
                <a16:creationId xmlns:a16="http://schemas.microsoft.com/office/drawing/2014/main" id="{AEBFB12E-DB93-4F2F-A9C4-79E4974CBB3A}"/>
              </a:ext>
            </a:extLst>
          </p:cNvPr>
          <p:cNvSpPr txBox="1"/>
          <p:nvPr/>
        </p:nvSpPr>
        <p:spPr>
          <a:xfrm>
            <a:off x="9320626" y="1278570"/>
            <a:ext cx="2385391" cy="707886"/>
          </a:xfrm>
          <a:prstGeom prst="rect">
            <a:avLst/>
          </a:prstGeom>
          <a:noFill/>
        </p:spPr>
        <p:txBody>
          <a:bodyPr wrap="square" rtlCol="0">
            <a:spAutoFit/>
          </a:bodyPr>
          <a:lstStyle/>
          <a:p>
            <a:r>
              <a:rPr lang="en-IN" sz="4000" b="1" i="1" dirty="0"/>
              <a:t>OUTPUT</a:t>
            </a:r>
          </a:p>
        </p:txBody>
      </p:sp>
    </p:spTree>
    <p:extLst>
      <p:ext uri="{BB962C8B-B14F-4D97-AF65-F5344CB8AC3E}">
        <p14:creationId xmlns:p14="http://schemas.microsoft.com/office/powerpoint/2010/main" val="102699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42C91B-15FA-43C4-8461-254AF8763CDA}"/>
              </a:ext>
            </a:extLst>
          </p:cNvPr>
          <p:cNvSpPr txBox="1"/>
          <p:nvPr/>
        </p:nvSpPr>
        <p:spPr>
          <a:xfrm>
            <a:off x="2266122" y="318052"/>
            <a:ext cx="8507896" cy="707886"/>
          </a:xfrm>
          <a:prstGeom prst="rect">
            <a:avLst/>
          </a:prstGeom>
          <a:noFill/>
        </p:spPr>
        <p:txBody>
          <a:bodyPr wrap="square" rtlCol="0">
            <a:spAutoFit/>
          </a:bodyPr>
          <a:lstStyle/>
          <a:p>
            <a:r>
              <a:rPr lang="en-IN" sz="4000" b="1" dirty="0">
                <a:solidFill>
                  <a:srgbClr val="FF0000"/>
                </a:solidFill>
                <a:effectLst>
                  <a:outerShdw blurRad="38100" dist="38100" dir="2700000" algn="tl">
                    <a:srgbClr val="000000">
                      <a:alpha val="43137"/>
                    </a:srgbClr>
                  </a:outerShdw>
                </a:effectLst>
              </a:rPr>
              <a:t>R</a:t>
            </a:r>
            <a:r>
              <a:rPr lang="en-IN" sz="4000" b="1" dirty="0">
                <a:solidFill>
                  <a:srgbClr val="00B050"/>
                </a:solidFill>
                <a:effectLst>
                  <a:outerShdw blurRad="38100" dist="38100" dir="2700000" algn="tl">
                    <a:srgbClr val="000000">
                      <a:alpha val="43137"/>
                    </a:srgbClr>
                  </a:outerShdw>
                </a:effectLst>
              </a:rPr>
              <a:t>G</a:t>
            </a:r>
            <a:r>
              <a:rPr lang="en-IN" sz="4000" b="1" dirty="0">
                <a:solidFill>
                  <a:srgbClr val="0070C0"/>
                </a:solidFill>
                <a:effectLst>
                  <a:outerShdw blurRad="38100" dist="38100" dir="2700000" algn="tl">
                    <a:srgbClr val="000000">
                      <a:alpha val="43137"/>
                    </a:srgbClr>
                  </a:outerShdw>
                </a:effectLst>
              </a:rPr>
              <a:t>B </a:t>
            </a:r>
            <a:r>
              <a:rPr lang="en-IN" sz="4000" b="1" dirty="0">
                <a:solidFill>
                  <a:schemeClr val="tx1">
                    <a:lumMod val="95000"/>
                    <a:lumOff val="5000"/>
                  </a:schemeClr>
                </a:solidFill>
                <a:effectLst>
                  <a:outerShdw blurRad="38100" dist="38100" dir="2700000" algn="tl">
                    <a:srgbClr val="000000">
                      <a:alpha val="43137"/>
                    </a:srgbClr>
                  </a:outerShdw>
                </a:effectLst>
              </a:rPr>
              <a:t>TO </a:t>
            </a:r>
            <a:r>
              <a:rPr lang="en-IN" sz="4000" b="1" dirty="0">
                <a:solidFill>
                  <a:schemeClr val="tx2">
                    <a:lumMod val="75000"/>
                  </a:schemeClr>
                </a:solidFill>
                <a:effectLst>
                  <a:outerShdw blurRad="38100" dist="38100" dir="2700000" algn="tl">
                    <a:srgbClr val="000000">
                      <a:alpha val="43137"/>
                    </a:srgbClr>
                  </a:outerShdw>
                </a:effectLst>
              </a:rPr>
              <a:t>GRAY</a:t>
            </a:r>
            <a:r>
              <a:rPr lang="en-IN" sz="4000" b="1" dirty="0">
                <a:solidFill>
                  <a:schemeClr val="tx1">
                    <a:lumMod val="95000"/>
                    <a:lumOff val="5000"/>
                  </a:schemeClr>
                </a:solidFill>
                <a:effectLst>
                  <a:outerShdw blurRad="38100" dist="38100" dir="2700000" algn="tl">
                    <a:srgbClr val="000000">
                      <a:alpha val="43137"/>
                    </a:srgbClr>
                  </a:outerShdw>
                </a:effectLst>
              </a:rPr>
              <a:t> CONVERSION</a:t>
            </a:r>
            <a:endParaRPr lang="en-IN" sz="4000" b="1" dirty="0">
              <a:solidFill>
                <a:srgbClr val="FF000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783EA237-30EB-4202-94C9-9A067BA7F53E}"/>
              </a:ext>
            </a:extLst>
          </p:cNvPr>
          <p:cNvSpPr txBox="1"/>
          <p:nvPr/>
        </p:nvSpPr>
        <p:spPr>
          <a:xfrm>
            <a:off x="8216347" y="955391"/>
            <a:ext cx="4174435" cy="369332"/>
          </a:xfrm>
          <a:prstGeom prst="rect">
            <a:avLst/>
          </a:prstGeom>
          <a:noFill/>
        </p:spPr>
        <p:txBody>
          <a:bodyPr wrap="square" rtlCol="0">
            <a:spAutoFit/>
          </a:bodyPr>
          <a:lstStyle/>
          <a:p>
            <a:r>
              <a:rPr lang="en-IN" b="1" i="1" u="sng" dirty="0"/>
              <a:t>PROGRAM OUTPUT</a:t>
            </a:r>
          </a:p>
        </p:txBody>
      </p:sp>
      <p:pic>
        <p:nvPicPr>
          <p:cNvPr id="6" name="Picture 5">
            <a:extLst>
              <a:ext uri="{FF2B5EF4-FFF2-40B4-BE49-F238E27FC236}">
                <a16:creationId xmlns:a16="http://schemas.microsoft.com/office/drawing/2014/main" id="{2948BE8B-D7F3-4AA2-9412-5C46747ADAF0}"/>
              </a:ext>
            </a:extLst>
          </p:cNvPr>
          <p:cNvPicPr>
            <a:picLocks noChangeAspect="1"/>
          </p:cNvPicPr>
          <p:nvPr/>
        </p:nvPicPr>
        <p:blipFill>
          <a:blip r:embed="rId2"/>
          <a:stretch>
            <a:fillRect/>
          </a:stretch>
        </p:blipFill>
        <p:spPr>
          <a:xfrm>
            <a:off x="6810376" y="1389966"/>
            <a:ext cx="2028571" cy="2247619"/>
          </a:xfrm>
          <a:prstGeom prst="rect">
            <a:avLst/>
          </a:prstGeom>
        </p:spPr>
      </p:pic>
      <p:sp>
        <p:nvSpPr>
          <p:cNvPr id="7" name="Arrow: Right 6">
            <a:extLst>
              <a:ext uri="{FF2B5EF4-FFF2-40B4-BE49-F238E27FC236}">
                <a16:creationId xmlns:a16="http://schemas.microsoft.com/office/drawing/2014/main" id="{9DF8D80F-F9F2-4714-9692-EEDD33338484}"/>
              </a:ext>
            </a:extLst>
          </p:cNvPr>
          <p:cNvSpPr/>
          <p:nvPr/>
        </p:nvSpPr>
        <p:spPr>
          <a:xfrm>
            <a:off x="9018104" y="1967002"/>
            <a:ext cx="887896" cy="583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12365321-808A-4221-A1F7-3A9B40DA9399}"/>
              </a:ext>
            </a:extLst>
          </p:cNvPr>
          <p:cNvPicPr>
            <a:picLocks noChangeAspect="1"/>
          </p:cNvPicPr>
          <p:nvPr/>
        </p:nvPicPr>
        <p:blipFill>
          <a:blip r:embed="rId3"/>
          <a:stretch>
            <a:fillRect/>
          </a:stretch>
        </p:blipFill>
        <p:spPr>
          <a:xfrm>
            <a:off x="9992139" y="1324723"/>
            <a:ext cx="2028571" cy="2247619"/>
          </a:xfrm>
          <a:prstGeom prst="rect">
            <a:avLst/>
          </a:prstGeom>
        </p:spPr>
      </p:pic>
      <p:sp>
        <p:nvSpPr>
          <p:cNvPr id="10" name="Rectangle 1">
            <a:extLst>
              <a:ext uri="{FF2B5EF4-FFF2-40B4-BE49-F238E27FC236}">
                <a16:creationId xmlns:a16="http://schemas.microsoft.com/office/drawing/2014/main" id="{20BC3FEC-88E5-415B-89BA-BB2D00956955}"/>
              </a:ext>
            </a:extLst>
          </p:cNvPr>
          <p:cNvSpPr>
            <a:spLocks noChangeArrowheads="1"/>
          </p:cNvSpPr>
          <p:nvPr/>
        </p:nvSpPr>
        <p:spPr bwMode="auto">
          <a:xfrm>
            <a:off x="1728662" y="3503143"/>
            <a:ext cx="39097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0" b="0" i="0" u="none" strike="noStrike" cap="none" normalizeH="0" baseline="0" dirty="0">
                <a:ln>
                  <a:noFill/>
                </a:ln>
                <a:solidFill>
                  <a:srgbClr val="2E2E2E"/>
                </a:solidFill>
                <a:effectLst/>
                <a:latin typeface="NexusSan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Fig. 13.15">
            <a:extLst>
              <a:ext uri="{FF2B5EF4-FFF2-40B4-BE49-F238E27FC236}">
                <a16:creationId xmlns:a16="http://schemas.microsoft.com/office/drawing/2014/main" id="{2F111D3D-2AD7-47F1-A604-D1B0E918FD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330" y="4149173"/>
            <a:ext cx="3467100" cy="239077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283A89F-108B-4740-AD79-40F2C67F72BD}"/>
              </a:ext>
            </a:extLst>
          </p:cNvPr>
          <p:cNvSpPr/>
          <p:nvPr/>
        </p:nvSpPr>
        <p:spPr>
          <a:xfrm>
            <a:off x="367500" y="1509525"/>
            <a:ext cx="6096000" cy="2308324"/>
          </a:xfrm>
          <a:prstGeom prst="rect">
            <a:avLst/>
          </a:prstGeom>
        </p:spPr>
        <p:txBody>
          <a:bodyPr>
            <a:spAutoFit/>
          </a:bodyPr>
          <a:lstStyle/>
          <a:p>
            <a:r>
              <a:rPr lang="en-US" b="1" i="1" dirty="0">
                <a:solidFill>
                  <a:srgbClr val="7030A0"/>
                </a:solidFill>
                <a:latin typeface="NexusSans"/>
              </a:rPr>
              <a:t>For equalizing the RGB image, we first transform RGB values to YIQ values since Y channel contains most of the signal energy, about 93%. Then Y channel is equalized just like the grayscale to enhance the luminance. We leave the I and Q channels as they are, since these contain color information only and we do not equalize them. Next, we can repack the equalized Y channel back to the YIQ format. Finally, the YIQ values are transformed back to the RGB values for display</a:t>
            </a:r>
            <a:r>
              <a:rPr lang="en-US" dirty="0">
                <a:solidFill>
                  <a:srgbClr val="2E2E2E"/>
                </a:solidFill>
                <a:latin typeface="NexusSans"/>
              </a:rPr>
              <a:t>.</a:t>
            </a:r>
            <a:endParaRPr lang="en-IN" dirty="0"/>
          </a:p>
        </p:txBody>
      </p:sp>
      <p:sp>
        <p:nvSpPr>
          <p:cNvPr id="12" name="Rectangle 11">
            <a:extLst>
              <a:ext uri="{FF2B5EF4-FFF2-40B4-BE49-F238E27FC236}">
                <a16:creationId xmlns:a16="http://schemas.microsoft.com/office/drawing/2014/main" id="{FDE7F0BC-6CE5-410A-8EE2-5C086346930B}"/>
              </a:ext>
            </a:extLst>
          </p:cNvPr>
          <p:cNvSpPr/>
          <p:nvPr/>
        </p:nvSpPr>
        <p:spPr>
          <a:xfrm>
            <a:off x="5801387" y="3805027"/>
            <a:ext cx="6096000" cy="3354765"/>
          </a:xfrm>
          <a:prstGeom prst="rect">
            <a:avLst/>
          </a:prstGeom>
        </p:spPr>
        <p:txBody>
          <a:bodyPr>
            <a:spAutoFit/>
          </a:bodyPr>
          <a:lstStyle/>
          <a:p>
            <a:endParaRPr lang="en-US" sz="1400" b="1" dirty="0">
              <a:solidFill>
                <a:srgbClr val="000000"/>
              </a:solidFill>
              <a:latin typeface="Times New Roman" panose="02020603050405020304" pitchFamily="18" charset="0"/>
            </a:endParaRPr>
          </a:p>
          <a:p>
            <a:r>
              <a:rPr lang="en-US" b="1" i="1" dirty="0">
                <a:solidFill>
                  <a:srgbClr val="7030A0"/>
                </a:solidFill>
                <a:latin typeface="Times New Roman" panose="02020603050405020304" pitchFamily="18" charset="0"/>
              </a:rPr>
              <a:t>A grayscale (or </a:t>
            </a:r>
            <a:r>
              <a:rPr lang="en-US" b="1" i="1" dirty="0" err="1">
                <a:solidFill>
                  <a:srgbClr val="7030A0"/>
                </a:solidFill>
                <a:latin typeface="Times New Roman" panose="02020603050405020304" pitchFamily="18" charset="0"/>
              </a:rPr>
              <a:t>graylevel</a:t>
            </a:r>
            <a:r>
              <a:rPr lang="en-US" b="1" i="1" dirty="0">
                <a:solidFill>
                  <a:srgbClr val="7030A0"/>
                </a:solidFill>
                <a:latin typeface="Times New Roman" panose="02020603050405020304" pitchFamily="18" charset="0"/>
              </a:rPr>
              <a:t>) image is simply one in which the only colors are shades of gray. The reason for differentiating such images from any other sort of color image is that less information needs to be provided for each pixel. In fact a `gray' color is one in which the red, green and blue components all have equal intensity in </a:t>
            </a:r>
            <a:r>
              <a:rPr lang="en-US" b="1" i="1" dirty="0">
                <a:solidFill>
                  <a:srgbClr val="7030A0"/>
                </a:solidFill>
                <a:latin typeface="Times New Roman" panose="02020603050405020304" pitchFamily="18" charset="0"/>
                <a:hlinkClick r:id="rId5">
                  <a:extLst>
                    <a:ext uri="{A12FA001-AC4F-418D-AE19-62706E023703}">
                      <ahyp:hlinkClr xmlns:ahyp="http://schemas.microsoft.com/office/drawing/2018/hyperlinkcolor" val="tx"/>
                    </a:ext>
                  </a:extLst>
                </a:hlinkClick>
              </a:rPr>
              <a:t>RGB space</a:t>
            </a:r>
            <a:r>
              <a:rPr lang="en-US" b="1" i="1" dirty="0">
                <a:solidFill>
                  <a:srgbClr val="7030A0"/>
                </a:solidFill>
                <a:latin typeface="Times New Roman" panose="02020603050405020304" pitchFamily="18" charset="0"/>
              </a:rPr>
              <a:t>, and so it is only necessary to specify a single intensity value for each pixel, as opposed to the three intensities needed to specify each pixel in a </a:t>
            </a:r>
            <a:r>
              <a:rPr lang="en-US" b="1" i="1" dirty="0">
                <a:solidFill>
                  <a:srgbClr val="7030A0"/>
                </a:solidFill>
                <a:latin typeface="Times New Roman" panose="02020603050405020304" pitchFamily="18" charset="0"/>
                <a:hlinkClick r:id="rId6">
                  <a:extLst>
                    <a:ext uri="{A12FA001-AC4F-418D-AE19-62706E023703}">
                      <ahyp:hlinkClr xmlns:ahyp="http://schemas.microsoft.com/office/drawing/2018/hyperlinkcolor" val="tx"/>
                    </a:ext>
                  </a:extLst>
                </a:hlinkClick>
              </a:rPr>
              <a:t>full color image</a:t>
            </a:r>
            <a:r>
              <a:rPr lang="en-US" b="1" i="1" dirty="0">
                <a:solidFill>
                  <a:srgbClr val="7030A0"/>
                </a:solidFill>
                <a:latin typeface="Times New Roman" panose="02020603050405020304" pitchFamily="18" charset="0"/>
              </a:rPr>
              <a:t>.</a:t>
            </a:r>
          </a:p>
          <a:p>
            <a:endParaRPr lang="en-US" b="1" i="1" dirty="0">
              <a:solidFill>
                <a:srgbClr val="7030A0"/>
              </a:solidFill>
              <a:latin typeface="Times New Roman" panose="02020603050405020304" pitchFamily="18" charset="0"/>
            </a:endParaRPr>
          </a:p>
          <a:p>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90277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0BB9C2-4CB5-4CC0-9669-80363E81B739}"/>
              </a:ext>
            </a:extLst>
          </p:cNvPr>
          <p:cNvSpPr txBox="1"/>
          <p:nvPr/>
        </p:nvSpPr>
        <p:spPr>
          <a:xfrm>
            <a:off x="3074504" y="159026"/>
            <a:ext cx="8905461" cy="584775"/>
          </a:xfrm>
          <a:prstGeom prst="rect">
            <a:avLst/>
          </a:prstGeom>
          <a:noFill/>
        </p:spPr>
        <p:txBody>
          <a:bodyPr wrap="square" rtlCol="0">
            <a:spAutoFit/>
          </a:bodyPr>
          <a:lstStyle/>
          <a:p>
            <a:r>
              <a:rPr lang="en-IN" sz="3200" b="1" dirty="0">
                <a:solidFill>
                  <a:srgbClr val="FF0000"/>
                </a:solidFill>
                <a:effectLst>
                  <a:outerShdw blurRad="38100" dist="38100" dir="2700000" algn="tl">
                    <a:srgbClr val="000000">
                      <a:alpha val="43137"/>
                    </a:srgbClr>
                  </a:outerShdw>
                </a:effectLst>
              </a:rPr>
              <a:t>R</a:t>
            </a:r>
            <a:r>
              <a:rPr lang="en-IN" sz="3200" b="1" dirty="0">
                <a:solidFill>
                  <a:srgbClr val="00B050"/>
                </a:solidFill>
                <a:effectLst>
                  <a:outerShdw blurRad="38100" dist="38100" dir="2700000" algn="tl">
                    <a:srgbClr val="000000">
                      <a:alpha val="43137"/>
                    </a:srgbClr>
                  </a:outerShdw>
                </a:effectLst>
              </a:rPr>
              <a:t>G</a:t>
            </a:r>
            <a:r>
              <a:rPr lang="en-IN" sz="3200" b="1" dirty="0">
                <a:solidFill>
                  <a:srgbClr val="0070C0"/>
                </a:solidFill>
                <a:effectLst>
                  <a:outerShdw blurRad="38100" dist="38100" dir="2700000" algn="tl">
                    <a:srgbClr val="000000">
                      <a:alpha val="43137"/>
                    </a:srgbClr>
                  </a:outerShdw>
                </a:effectLst>
              </a:rPr>
              <a:t>B </a:t>
            </a:r>
            <a:r>
              <a:rPr lang="en-IN" sz="3200" b="1" dirty="0">
                <a:solidFill>
                  <a:schemeClr val="tx1">
                    <a:lumMod val="95000"/>
                    <a:lumOff val="5000"/>
                  </a:schemeClr>
                </a:solidFill>
                <a:effectLst>
                  <a:outerShdw blurRad="38100" dist="38100" dir="2700000" algn="tl">
                    <a:srgbClr val="000000">
                      <a:alpha val="43137"/>
                    </a:srgbClr>
                  </a:outerShdw>
                </a:effectLst>
              </a:rPr>
              <a:t>TO </a:t>
            </a:r>
            <a:r>
              <a:rPr lang="en-IN" sz="3200" b="1" dirty="0">
                <a:solidFill>
                  <a:schemeClr val="bg1">
                    <a:lumMod val="50000"/>
                  </a:schemeClr>
                </a:solidFill>
                <a:effectLst>
                  <a:outerShdw blurRad="38100" dist="38100" dir="2700000" algn="tl">
                    <a:srgbClr val="000000">
                      <a:alpha val="43137"/>
                    </a:srgbClr>
                  </a:outerShdw>
                </a:effectLst>
              </a:rPr>
              <a:t>GRAY </a:t>
            </a:r>
            <a:r>
              <a:rPr lang="en-IN" sz="3200" b="1" dirty="0">
                <a:solidFill>
                  <a:schemeClr val="tx1">
                    <a:lumMod val="95000"/>
                    <a:lumOff val="5000"/>
                  </a:schemeClr>
                </a:solidFill>
                <a:effectLst>
                  <a:outerShdw blurRad="38100" dist="38100" dir="2700000" algn="tl">
                    <a:srgbClr val="000000">
                      <a:alpha val="43137"/>
                    </a:srgbClr>
                  </a:outerShdw>
                </a:effectLst>
              </a:rPr>
              <a:t>CONVERSION</a:t>
            </a:r>
            <a:endParaRPr lang="en-IN" sz="3200" b="1" dirty="0">
              <a:solidFill>
                <a:srgbClr val="FF0000"/>
              </a:solidFill>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F8C75F81-FA5E-4483-884B-ECF28A13ECF7}"/>
              </a:ext>
            </a:extLst>
          </p:cNvPr>
          <p:cNvSpPr/>
          <p:nvPr/>
        </p:nvSpPr>
        <p:spPr>
          <a:xfrm>
            <a:off x="145774" y="1219201"/>
            <a:ext cx="11436626" cy="4893647"/>
          </a:xfrm>
          <a:prstGeom prst="rect">
            <a:avLst/>
          </a:prstGeom>
        </p:spPr>
        <p:txBody>
          <a:bodyPr wrap="square">
            <a:spAutoFit/>
          </a:bodyPr>
          <a:lstStyle/>
          <a:p>
            <a:r>
              <a:rPr lang="en-IN" sz="2400" dirty="0"/>
              <a:t>unsigned char pixel[3];</a:t>
            </a:r>
          </a:p>
          <a:p>
            <a:r>
              <a:rPr lang="en-IN" sz="2400" dirty="0"/>
              <a:t>    for (int y = 0; y &lt; height; ++y)</a:t>
            </a:r>
          </a:p>
          <a:p>
            <a:r>
              <a:rPr lang="en-IN" sz="2400" dirty="0"/>
              <a:t>    {</a:t>
            </a:r>
          </a:p>
          <a:p>
            <a:r>
              <a:rPr lang="en-IN" sz="2400" dirty="0"/>
              <a:t>        for (int x = 0; x &lt; width; ++x)</a:t>
            </a:r>
          </a:p>
          <a:p>
            <a:r>
              <a:rPr lang="en-IN" sz="2400" dirty="0"/>
              <a:t>        {</a:t>
            </a:r>
          </a:p>
          <a:p>
            <a:r>
              <a:rPr lang="en-IN" sz="2400" dirty="0"/>
              <a:t>            </a:t>
            </a:r>
            <a:r>
              <a:rPr lang="en-IN" sz="2400" dirty="0" err="1"/>
              <a:t>fread</a:t>
            </a:r>
            <a:r>
              <a:rPr lang="en-IN" sz="2400" dirty="0"/>
              <a:t>(pixel, 3, 1, </a:t>
            </a:r>
            <a:r>
              <a:rPr lang="en-IN" sz="2400" dirty="0" err="1"/>
              <a:t>fIn</a:t>
            </a:r>
            <a:r>
              <a:rPr lang="en-IN" sz="2400" dirty="0"/>
              <a:t>);</a:t>
            </a:r>
          </a:p>
          <a:p>
            <a:r>
              <a:rPr lang="en-IN" sz="2400" dirty="0"/>
              <a:t>            </a:t>
            </a:r>
            <a:r>
              <a:rPr lang="en-IN" sz="2400" b="1" dirty="0"/>
              <a:t>unsigned char </a:t>
            </a:r>
            <a:r>
              <a:rPr lang="en-IN" sz="2400" b="1" dirty="0" err="1"/>
              <a:t>gray</a:t>
            </a:r>
            <a:r>
              <a:rPr lang="en-IN" sz="2400" b="1" dirty="0"/>
              <a:t> = pixel[0] * 0.3 + pixel[1] * 0.58+ pixel[2] * 0.11</a:t>
            </a:r>
            <a:r>
              <a:rPr lang="en-IN" sz="2400" dirty="0"/>
              <a:t>;</a:t>
            </a:r>
          </a:p>
          <a:p>
            <a:r>
              <a:rPr lang="en-IN" sz="2400" dirty="0"/>
              <a:t>            </a:t>
            </a:r>
            <a:r>
              <a:rPr lang="en-IN" sz="2400" dirty="0" err="1"/>
              <a:t>memset</a:t>
            </a:r>
            <a:r>
              <a:rPr lang="en-IN" sz="2400" dirty="0"/>
              <a:t>(pixel, </a:t>
            </a:r>
            <a:r>
              <a:rPr lang="en-IN" sz="2400" dirty="0" err="1"/>
              <a:t>gray</a:t>
            </a:r>
            <a:r>
              <a:rPr lang="en-IN" sz="2400" dirty="0"/>
              <a:t>, </a:t>
            </a:r>
            <a:r>
              <a:rPr lang="en-IN" sz="2400" dirty="0" err="1"/>
              <a:t>sizeof</a:t>
            </a:r>
            <a:r>
              <a:rPr lang="en-IN" sz="2400" dirty="0"/>
              <a:t>(pixel));</a:t>
            </a:r>
          </a:p>
          <a:p>
            <a:r>
              <a:rPr lang="en-IN" sz="2400" dirty="0"/>
              <a:t>            </a:t>
            </a:r>
            <a:r>
              <a:rPr lang="en-IN" sz="2400" dirty="0" err="1"/>
              <a:t>fwrite</a:t>
            </a:r>
            <a:r>
              <a:rPr lang="en-IN" sz="2400" dirty="0"/>
              <a:t>(&amp;pixel, 3, 1, </a:t>
            </a:r>
            <a:r>
              <a:rPr lang="en-IN" sz="2400" dirty="0" err="1"/>
              <a:t>fOut</a:t>
            </a:r>
            <a:r>
              <a:rPr lang="en-IN" sz="2400" dirty="0"/>
              <a:t>);</a:t>
            </a:r>
          </a:p>
          <a:p>
            <a:r>
              <a:rPr lang="en-IN" sz="2400" dirty="0"/>
              <a:t>        }</a:t>
            </a:r>
          </a:p>
          <a:p>
            <a:r>
              <a:rPr lang="en-IN" sz="2400" dirty="0"/>
              <a:t>        </a:t>
            </a:r>
            <a:r>
              <a:rPr lang="en-IN" sz="2400" dirty="0" err="1"/>
              <a:t>fread</a:t>
            </a:r>
            <a:r>
              <a:rPr lang="en-IN" sz="2400" dirty="0"/>
              <a:t>(pixel, padding, 1, </a:t>
            </a:r>
            <a:r>
              <a:rPr lang="en-IN" sz="2400" dirty="0" err="1"/>
              <a:t>fIn</a:t>
            </a:r>
            <a:r>
              <a:rPr lang="en-IN" sz="2400" dirty="0"/>
              <a:t>);</a:t>
            </a:r>
          </a:p>
          <a:p>
            <a:r>
              <a:rPr lang="en-IN" sz="2400" dirty="0"/>
              <a:t>        </a:t>
            </a:r>
            <a:r>
              <a:rPr lang="en-IN" sz="2400" dirty="0" err="1"/>
              <a:t>fwrite</a:t>
            </a:r>
            <a:r>
              <a:rPr lang="en-IN" sz="2400" dirty="0"/>
              <a:t>(pixel, padding, 1, </a:t>
            </a:r>
            <a:r>
              <a:rPr lang="en-IN" sz="2400" dirty="0" err="1"/>
              <a:t>fOut</a:t>
            </a:r>
            <a:r>
              <a:rPr lang="en-IN" sz="2400" dirty="0"/>
              <a:t>);</a:t>
            </a:r>
          </a:p>
          <a:p>
            <a:r>
              <a:rPr lang="en-IN" sz="2400" dirty="0"/>
              <a:t>    }</a:t>
            </a:r>
          </a:p>
        </p:txBody>
      </p:sp>
    </p:spTree>
    <p:extLst>
      <p:ext uri="{BB962C8B-B14F-4D97-AF65-F5344CB8AC3E}">
        <p14:creationId xmlns:p14="http://schemas.microsoft.com/office/powerpoint/2010/main" val="171271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F4CAE-7F7A-400F-AF44-8E725FAF3550}"/>
              </a:ext>
            </a:extLst>
          </p:cNvPr>
          <p:cNvSpPr txBox="1"/>
          <p:nvPr/>
        </p:nvSpPr>
        <p:spPr>
          <a:xfrm>
            <a:off x="2875128" y="146429"/>
            <a:ext cx="7315200" cy="830997"/>
          </a:xfrm>
          <a:prstGeom prst="rect">
            <a:avLst/>
          </a:prstGeom>
          <a:noFill/>
        </p:spPr>
        <p:txBody>
          <a:bodyPr wrap="square" rtlCol="0">
            <a:spAutoFit/>
          </a:bodyPr>
          <a:lstStyle/>
          <a:p>
            <a:r>
              <a:rPr lang="en-IN" sz="4800" dirty="0">
                <a:solidFill>
                  <a:srgbClr val="FF0000"/>
                </a:solidFill>
                <a:effectLst>
                  <a:outerShdw blurRad="38100" dist="38100" dir="2700000" algn="tl">
                    <a:srgbClr val="000000">
                      <a:alpha val="43137"/>
                    </a:srgbClr>
                  </a:outerShdw>
                </a:effectLst>
              </a:rPr>
              <a:t>R</a:t>
            </a:r>
            <a:r>
              <a:rPr lang="en-IN" sz="4800" dirty="0">
                <a:solidFill>
                  <a:srgbClr val="00B050"/>
                </a:solidFill>
                <a:effectLst>
                  <a:outerShdw blurRad="38100" dist="38100" dir="2700000" algn="tl">
                    <a:srgbClr val="000000">
                      <a:alpha val="43137"/>
                    </a:srgbClr>
                  </a:outerShdw>
                </a:effectLst>
              </a:rPr>
              <a:t>G</a:t>
            </a:r>
            <a:r>
              <a:rPr lang="en-IN" sz="4800" dirty="0">
                <a:solidFill>
                  <a:srgbClr val="0070C0"/>
                </a:solidFill>
                <a:effectLst>
                  <a:outerShdw blurRad="38100" dist="38100" dir="2700000" algn="tl">
                    <a:srgbClr val="000000">
                      <a:alpha val="43137"/>
                    </a:srgbClr>
                  </a:outerShdw>
                </a:effectLst>
              </a:rPr>
              <a:t>B </a:t>
            </a:r>
            <a:r>
              <a:rPr lang="en-IN" sz="4800" dirty="0">
                <a:solidFill>
                  <a:schemeClr val="tx1">
                    <a:lumMod val="95000"/>
                    <a:lumOff val="5000"/>
                  </a:schemeClr>
                </a:solidFill>
                <a:effectLst>
                  <a:outerShdw blurRad="38100" dist="38100" dir="2700000" algn="tl">
                    <a:srgbClr val="000000">
                      <a:alpha val="43137"/>
                    </a:srgbClr>
                  </a:outerShdw>
                </a:effectLst>
              </a:rPr>
              <a:t>TO BINARY DATA</a:t>
            </a:r>
            <a:endParaRPr lang="en-IN" sz="4800" dirty="0">
              <a:solidFill>
                <a:srgbClr val="FF000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24AC2884-8021-40D3-B902-B0F146C91A3C}"/>
              </a:ext>
            </a:extLst>
          </p:cNvPr>
          <p:cNvPicPr>
            <a:picLocks noChangeAspect="1"/>
          </p:cNvPicPr>
          <p:nvPr/>
        </p:nvPicPr>
        <p:blipFill>
          <a:blip r:embed="rId2"/>
          <a:stretch>
            <a:fillRect/>
          </a:stretch>
        </p:blipFill>
        <p:spPr>
          <a:xfrm>
            <a:off x="4779247" y="2384278"/>
            <a:ext cx="6445344" cy="4077269"/>
          </a:xfrm>
          <a:prstGeom prst="rect">
            <a:avLst/>
          </a:prstGeom>
        </p:spPr>
      </p:pic>
      <p:pic>
        <p:nvPicPr>
          <p:cNvPr id="6" name="Picture 5">
            <a:extLst>
              <a:ext uri="{FF2B5EF4-FFF2-40B4-BE49-F238E27FC236}">
                <a16:creationId xmlns:a16="http://schemas.microsoft.com/office/drawing/2014/main" id="{3FA36A7E-8179-4091-AE69-B1E1B0A46FFC}"/>
              </a:ext>
            </a:extLst>
          </p:cNvPr>
          <p:cNvPicPr>
            <a:picLocks noChangeAspect="1"/>
          </p:cNvPicPr>
          <p:nvPr/>
        </p:nvPicPr>
        <p:blipFill>
          <a:blip r:embed="rId3"/>
          <a:stretch>
            <a:fillRect/>
          </a:stretch>
        </p:blipFill>
        <p:spPr>
          <a:xfrm>
            <a:off x="171310" y="2564776"/>
            <a:ext cx="3289902" cy="3716271"/>
          </a:xfrm>
          <a:prstGeom prst="rect">
            <a:avLst/>
          </a:prstGeom>
        </p:spPr>
      </p:pic>
      <p:sp>
        <p:nvSpPr>
          <p:cNvPr id="7" name="TextBox 6">
            <a:extLst>
              <a:ext uri="{FF2B5EF4-FFF2-40B4-BE49-F238E27FC236}">
                <a16:creationId xmlns:a16="http://schemas.microsoft.com/office/drawing/2014/main" id="{06F16618-455D-47AD-972E-DE09C7EF6EEC}"/>
              </a:ext>
            </a:extLst>
          </p:cNvPr>
          <p:cNvSpPr txBox="1"/>
          <p:nvPr/>
        </p:nvSpPr>
        <p:spPr>
          <a:xfrm>
            <a:off x="0" y="1953665"/>
            <a:ext cx="4359965" cy="369332"/>
          </a:xfrm>
          <a:prstGeom prst="rect">
            <a:avLst/>
          </a:prstGeom>
          <a:noFill/>
        </p:spPr>
        <p:txBody>
          <a:bodyPr wrap="square" rtlCol="0">
            <a:spAutoFit/>
          </a:bodyPr>
          <a:lstStyle/>
          <a:p>
            <a:r>
              <a:rPr lang="en-IN" b="1" i="1" u="sng" dirty="0"/>
              <a:t>PROGRAM OUTPUT</a:t>
            </a:r>
          </a:p>
        </p:txBody>
      </p:sp>
      <p:sp>
        <p:nvSpPr>
          <p:cNvPr id="8" name="Arrow: Right 7">
            <a:extLst>
              <a:ext uri="{FF2B5EF4-FFF2-40B4-BE49-F238E27FC236}">
                <a16:creationId xmlns:a16="http://schemas.microsoft.com/office/drawing/2014/main" id="{DC2AE72B-A22A-46FC-B5F2-4CBA1A4FC54B}"/>
              </a:ext>
            </a:extLst>
          </p:cNvPr>
          <p:cNvSpPr/>
          <p:nvPr/>
        </p:nvSpPr>
        <p:spPr>
          <a:xfrm>
            <a:off x="3631096" y="4121426"/>
            <a:ext cx="808382" cy="516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1">
            <a:extLst>
              <a:ext uri="{FF2B5EF4-FFF2-40B4-BE49-F238E27FC236}">
                <a16:creationId xmlns:a16="http://schemas.microsoft.com/office/drawing/2014/main" id="{422205F4-94AF-4B0F-92EB-25E5499AB406}"/>
              </a:ext>
            </a:extLst>
          </p:cNvPr>
          <p:cNvSpPr>
            <a:spLocks noChangeArrowheads="1"/>
          </p:cNvSpPr>
          <p:nvPr/>
        </p:nvSpPr>
        <p:spPr bwMode="auto">
          <a:xfrm>
            <a:off x="1255594" y="119269"/>
            <a:ext cx="2423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08DA40E3-28A9-4B9D-81CC-7AAA293A14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56400" y="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2B18D0DC-5CCF-429C-AC65-267A3FEBE975}"/>
              </a:ext>
            </a:extLst>
          </p:cNvPr>
          <p:cNvSpPr>
            <a:spLocks noChangeArrowheads="1"/>
          </p:cNvSpPr>
          <p:nvPr/>
        </p:nvSpPr>
        <p:spPr bwMode="auto">
          <a:xfrm>
            <a:off x="2487828" y="971665"/>
            <a:ext cx="80898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7030A0"/>
                </a:solidFill>
                <a:effectLst/>
                <a:latin typeface="Times New Roman" panose="02020603050405020304" pitchFamily="18" charset="0"/>
                <a:cs typeface="Times New Roman" panose="02020603050405020304" pitchFamily="18" charset="0"/>
              </a:rPr>
              <a:t>Binary images are images whose </a:t>
            </a:r>
            <a:r>
              <a:rPr lang="en-US" altLang="en-US" sz="2000" b="1" i="1" dirty="0">
                <a:solidFill>
                  <a:srgbClr val="7030A0"/>
                </a:solidFill>
                <a:latin typeface="Times New Roman" panose="02020603050405020304" pitchFamily="18" charset="0"/>
                <a:cs typeface="Times New Roman" panose="02020603050405020304" pitchFamily="18" charset="0"/>
              </a:rPr>
              <a:t>pixel</a:t>
            </a:r>
            <a:r>
              <a:rPr kumimoji="0" lang="en-US" altLang="en-US" sz="2000" b="1" i="1" u="none" strike="noStrike" cap="none" normalizeH="0" baseline="0" dirty="0">
                <a:ln>
                  <a:noFill/>
                </a:ln>
                <a:solidFill>
                  <a:srgbClr val="7030A0"/>
                </a:solidFill>
                <a:effectLst/>
                <a:latin typeface="Times New Roman" panose="02020603050405020304" pitchFamily="18" charset="0"/>
                <a:cs typeface="Times New Roman" panose="02020603050405020304" pitchFamily="18" charset="0"/>
              </a:rPr>
              <a:t> have only two possible intensity values. They are normally displayed as black and white. Numerically, the two values are often 0 for black, and either 1 or 255 for white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4">
            <a:extLst>
              <a:ext uri="{FF2B5EF4-FFF2-40B4-BE49-F238E27FC236}">
                <a16:creationId xmlns:a16="http://schemas.microsoft.com/office/drawing/2014/main" id="{E21A09B9-E119-4FB5-94CA-09AA02226E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08800" y="15240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99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320</TotalTime>
  <Words>2646</Words>
  <Application>Microsoft Office PowerPoint</Application>
  <PresentationFormat>Widescreen</PresentationFormat>
  <Paragraphs>215</Paragraphs>
  <Slides>31</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31</vt:i4>
      </vt:variant>
    </vt:vector>
  </HeadingPairs>
  <TitlesOfParts>
    <vt:vector size="48" baseType="lpstr">
      <vt:lpstr>Algerian</vt:lpstr>
      <vt:lpstr>Arial</vt:lpstr>
      <vt:lpstr>Arial</vt:lpstr>
      <vt:lpstr>Consolas</vt:lpstr>
      <vt:lpstr>Eras Demi ITC</vt:lpstr>
      <vt:lpstr>inherit</vt:lpstr>
      <vt:lpstr>Kristen ITC</vt:lpstr>
      <vt:lpstr>MV Boli</vt:lpstr>
      <vt:lpstr>NexusSans</vt:lpstr>
      <vt:lpstr>Roboto</vt:lpstr>
      <vt:lpstr>Rockwell</vt:lpstr>
      <vt:lpstr>Rockwell Condensed</vt:lpstr>
      <vt:lpstr>Segoe UI Black</vt:lpstr>
      <vt:lpstr>SFMono-Regular</vt:lpstr>
      <vt:lpstr>Times New Roman</vt:lpstr>
      <vt:lpstr>Wingdings</vt:lpstr>
      <vt:lpstr>Wood Type</vt:lpstr>
      <vt:lpstr>DATA STRUCTURE PROJECT IMAGE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PROJECT IMAGE PROCESSING</dc:title>
  <dc:creator>SHILPI KUMARI</dc:creator>
  <cp:lastModifiedBy>SHILPI KUMARI</cp:lastModifiedBy>
  <cp:revision>47</cp:revision>
  <dcterms:created xsi:type="dcterms:W3CDTF">2020-04-20T06:02:25Z</dcterms:created>
  <dcterms:modified xsi:type="dcterms:W3CDTF">2020-04-28T03:18:59Z</dcterms:modified>
</cp:coreProperties>
</file>