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80633" autoAdjust="0"/>
  </p:normalViewPr>
  <p:slideViewPr>
    <p:cSldViewPr snapToGrid="0">
      <p:cViewPr varScale="1">
        <p:scale>
          <a:sx n="66" d="100"/>
          <a:sy n="66" d="100"/>
        </p:scale>
        <p:origin x="13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C91D7-AA5E-420D-ABD8-4D5B623C3B34}" type="datetimeFigureOut">
              <a:rPr lang="en-KE" smtClean="0"/>
              <a:t>08/01/2023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A1EC5-330A-4E9C-9187-DA2CB70A15DA}" type="slidenum">
              <a:rPr lang="en-KE" smtClean="0"/>
              <a:t>‹#›</a:t>
            </a:fld>
            <a:endParaRPr lang="en-KE"/>
          </a:p>
        </p:txBody>
      </p:sp>
    </p:spTree>
    <p:extLst>
      <p:ext uri="{BB962C8B-B14F-4D97-AF65-F5344CB8AC3E}">
        <p14:creationId xmlns:p14="http://schemas.microsoft.com/office/powerpoint/2010/main" val="205948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analysis's goal is to use machine learning to assess the sentiment of Amazon product reviews. We want to provide insights that raise the caliber of our products, the level of client pleasure, and the profitability of our company. The cumbersome, inefficient, and time-consuming procedure of reviewing customer evaluations has been recognized as the issue. The scale of the potential market is immense given the massive number of online customers on Amazon.</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2</a:t>
            </a:fld>
            <a:endParaRPr lang="en-KE"/>
          </a:p>
        </p:txBody>
      </p:sp>
    </p:spTree>
    <p:extLst>
      <p:ext uri="{BB962C8B-B14F-4D97-AF65-F5344CB8AC3E}">
        <p14:creationId xmlns:p14="http://schemas.microsoft.com/office/powerpoint/2010/main" val="2730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 collected data from Kaggle website(https://www.kaggle.com/datasets/datafiniti/consumer-reviews-of-amazon-products) with three CSV files of Amazon consumer reviews, retaining only the relevant columns for sentiment analysis - '</a:t>
            </a:r>
            <a:r>
              <a:rPr lang="en-US" b="0" i="0" dirty="0" err="1">
                <a:solidFill>
                  <a:srgbClr val="374151"/>
                </a:solidFill>
                <a:effectLst/>
                <a:latin typeface="Söhne"/>
              </a:rPr>
              <a:t>reviews.text</a:t>
            </a:r>
            <a:r>
              <a:rPr lang="en-US" b="0" i="0" dirty="0">
                <a:solidFill>
                  <a:srgbClr val="374151"/>
                </a:solidFill>
                <a:effectLst/>
                <a:latin typeface="Söhne"/>
              </a:rPr>
              <a:t>' and '</a:t>
            </a:r>
            <a:r>
              <a:rPr lang="en-US" b="0" i="0" dirty="0" err="1">
                <a:solidFill>
                  <a:srgbClr val="374151"/>
                </a:solidFill>
                <a:effectLst/>
                <a:latin typeface="Söhne"/>
              </a:rPr>
              <a:t>reviews.rating</a:t>
            </a:r>
            <a:r>
              <a:rPr lang="en-US" b="0" i="0" dirty="0">
                <a:solidFill>
                  <a:srgbClr val="374151"/>
                </a:solidFill>
                <a:effectLst/>
                <a:latin typeface="Söhne"/>
              </a:rPr>
              <a:t>'. The preprocessing involved removing </a:t>
            </a:r>
            <a:r>
              <a:rPr lang="en-US" b="0" i="0" dirty="0" err="1">
                <a:solidFill>
                  <a:srgbClr val="374151"/>
                </a:solidFill>
                <a:effectLst/>
                <a:latin typeface="Söhne"/>
              </a:rPr>
              <a:t>NaN</a:t>
            </a:r>
            <a:r>
              <a:rPr lang="en-US" b="0" i="0" dirty="0">
                <a:solidFill>
                  <a:srgbClr val="374151"/>
                </a:solidFill>
                <a:effectLst/>
                <a:latin typeface="Söhne"/>
              </a:rPr>
              <a:t> values, converting reviews to lowercase, removing stop words, and stemming words.</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3</a:t>
            </a:fld>
            <a:endParaRPr lang="en-KE"/>
          </a:p>
        </p:txBody>
      </p:sp>
    </p:spTree>
    <p:extLst>
      <p:ext uri="{BB962C8B-B14F-4D97-AF65-F5344CB8AC3E}">
        <p14:creationId xmlns:p14="http://schemas.microsoft.com/office/powerpoint/2010/main" val="63683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examination of the data through exploratory analysis unveiled the pattern of distribution pertaining to the ratings provided in the reviews. Understanding this distribution is of utmost importance as it offers valuable insights into the overall levels of customer satisfaction. Seaborn was employed as a tool for the visualization of the distribution of review ratings.</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4</a:t>
            </a:fld>
            <a:endParaRPr lang="en-KE"/>
          </a:p>
        </p:txBody>
      </p:sp>
    </p:spTree>
    <p:extLst>
      <p:ext uri="{BB962C8B-B14F-4D97-AF65-F5344CB8AC3E}">
        <p14:creationId xmlns:p14="http://schemas.microsoft.com/office/powerpoint/2010/main" val="43434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divided into separate sets for training and testing purposes. In order to transform our textual data into a numerical representation, we employed the TF-IDF vectorization method, which effectively captures the significance of individual words. In addition, we applied a standardization technique to the TF-IDF features in order to maximize the performance of our machine learning models.</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5</a:t>
            </a:fld>
            <a:endParaRPr lang="en-KE"/>
          </a:p>
        </p:txBody>
      </p:sp>
    </p:spTree>
    <p:extLst>
      <p:ext uri="{BB962C8B-B14F-4D97-AF65-F5344CB8AC3E}">
        <p14:creationId xmlns:p14="http://schemas.microsoft.com/office/powerpoint/2010/main" val="3632042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Squared Error and R-squared were used to train and evaluate the first linear regression model. We can understand the relationship between the review text and the review scores thanks to the linear regression model. The findings below nevertheless show that the model's performance was not </a:t>
            </a:r>
            <a:r>
              <a:rPr lang="en-US" dirty="0" err="1"/>
              <a:t>satisfactory:Error</a:t>
            </a:r>
            <a:r>
              <a:rPr lang="en-US" dirty="0"/>
              <a:t> in the Mean Square of a Linear Regression: 8.068420579966495e+25R-squared for a linear regression is -1.2206417600618311e+26.These numbers imply that the model underperformed in capturing the underlying patterns in the data, since the predictions are distant from the actual review scores. We may need to investigate other models, such as </a:t>
            </a:r>
            <a:r>
              <a:rPr lang="en-US" dirty="0" err="1"/>
              <a:t>LightGBM</a:t>
            </a:r>
            <a:r>
              <a:rPr lang="en-US" dirty="0"/>
              <a:t>, and contrast their outcomes with those of the Linear Regression model in order to attain superior performance.</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6</a:t>
            </a:fld>
            <a:endParaRPr lang="en-KE"/>
          </a:p>
        </p:txBody>
      </p:sp>
    </p:spTree>
    <p:extLst>
      <p:ext uri="{BB962C8B-B14F-4D97-AF65-F5344CB8AC3E}">
        <p14:creationId xmlns:p14="http://schemas.microsoft.com/office/powerpoint/2010/main" val="188938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LGBMRegressor</a:t>
            </a:r>
            <a:r>
              <a:rPr lang="en-US" dirty="0"/>
              <a:t> (</a:t>
            </a:r>
            <a:r>
              <a:rPr lang="en-US" dirty="0" err="1"/>
              <a:t>LightGBM</a:t>
            </a:r>
            <a:r>
              <a:rPr lang="en-US" dirty="0"/>
              <a:t>) model was employed in our study, as it is a resilient machine learning algorithm that is well-suited for both classification and regression tasks. In a manner akin to the Linear Regression model, we evaluated its efficacy by employing the Mean Squared Error and R-squared metrics. This facilitated a comparative examination, enabling us to ascertain the model that exhibited the highest level of optimality.</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7</a:t>
            </a:fld>
            <a:endParaRPr lang="en-KE"/>
          </a:p>
        </p:txBody>
      </p:sp>
    </p:spTree>
    <p:extLst>
      <p:ext uri="{BB962C8B-B14F-4D97-AF65-F5344CB8AC3E}">
        <p14:creationId xmlns:p14="http://schemas.microsoft.com/office/powerpoint/2010/main" val="174152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err="1">
                <a:solidFill>
                  <a:srgbClr val="374151"/>
                </a:solidFill>
                <a:effectLst/>
                <a:latin typeface="Söhne"/>
              </a:rPr>
              <a:t>LightGBM</a:t>
            </a:r>
            <a:r>
              <a:rPr lang="en-US" b="0" i="0" dirty="0">
                <a:solidFill>
                  <a:srgbClr val="374151"/>
                </a:solidFill>
                <a:effectLst/>
                <a:latin typeface="Söhne"/>
              </a:rPr>
              <a:t> demonstrates a reduced Mean Squared Error (MSE) in comparison to Linear Regression, thereby signifying its superior accuracy in making predictions.</a:t>
            </a:r>
          </a:p>
          <a:p>
            <a:pPr algn="l">
              <a:buFont typeface="Arial" panose="020B0604020202020204" pitchFamily="34" charset="0"/>
              <a:buNone/>
            </a:pPr>
            <a:r>
              <a:rPr lang="en-US" b="0" i="0" dirty="0">
                <a:solidFill>
                  <a:srgbClr val="374151"/>
                </a:solidFill>
                <a:effectLst/>
                <a:latin typeface="Söhne"/>
              </a:rPr>
              <a:t>Models that exhibit lower mean squared errors (MSEs) tend to yield more precise and accurate predictions.</a:t>
            </a:r>
          </a:p>
          <a:p>
            <a:pPr algn="l">
              <a:buFont typeface="Arial" panose="020B0604020202020204" pitchFamily="34" charset="0"/>
              <a:buNone/>
            </a:pPr>
            <a:r>
              <a:rPr lang="en-US" b="0" i="0" dirty="0">
                <a:solidFill>
                  <a:srgbClr val="374151"/>
                </a:solidFill>
                <a:effectLst/>
                <a:latin typeface="Söhne"/>
              </a:rPr>
              <a:t>The R-squared score of the </a:t>
            </a:r>
            <a:r>
              <a:rPr lang="en-US" b="0" i="0" dirty="0" err="1">
                <a:solidFill>
                  <a:srgbClr val="374151"/>
                </a:solidFill>
                <a:effectLst/>
                <a:latin typeface="Söhne"/>
              </a:rPr>
              <a:t>LightGBM</a:t>
            </a:r>
            <a:r>
              <a:rPr lang="en-US" b="0" i="0" dirty="0">
                <a:solidFill>
                  <a:srgbClr val="374151"/>
                </a:solidFill>
                <a:effectLst/>
                <a:latin typeface="Söhne"/>
              </a:rPr>
              <a:t> model (0.3824) exhibits a higher proximity to 1.0 in comparison to the R-squared score of the Linear Regression model (-1.2206e+26).A larger R-squared value indicates a stronger alignment between the model and the observed data.</a:t>
            </a:r>
          </a:p>
          <a:p>
            <a:pPr algn="l">
              <a:buFont typeface="Arial" panose="020B0604020202020204" pitchFamily="34" charset="0"/>
              <a:buNone/>
            </a:pPr>
            <a:r>
              <a:rPr lang="en-US" b="0" i="0" dirty="0">
                <a:solidFill>
                  <a:srgbClr val="374151"/>
                </a:solidFill>
                <a:effectLst/>
                <a:latin typeface="Söhne"/>
              </a:rPr>
              <a:t>The </a:t>
            </a:r>
            <a:r>
              <a:rPr lang="en-US" b="0" i="0" dirty="0" err="1">
                <a:solidFill>
                  <a:srgbClr val="374151"/>
                </a:solidFill>
                <a:effectLst/>
                <a:latin typeface="Söhne"/>
              </a:rPr>
              <a:t>LightGBM</a:t>
            </a:r>
            <a:r>
              <a:rPr lang="en-US" b="0" i="0" dirty="0">
                <a:solidFill>
                  <a:srgbClr val="374151"/>
                </a:solidFill>
                <a:effectLst/>
                <a:latin typeface="Söhne"/>
              </a:rPr>
              <a:t> model demonstrates superior fit to the data compared to Linear Regression, as evidenced by the R-squared measure. </a:t>
            </a:r>
          </a:p>
        </p:txBody>
      </p:sp>
      <p:sp>
        <p:nvSpPr>
          <p:cNvPr id="4" name="Slide Number Placeholder 3"/>
          <p:cNvSpPr>
            <a:spLocks noGrp="1"/>
          </p:cNvSpPr>
          <p:nvPr>
            <p:ph type="sldNum" sz="quarter" idx="5"/>
          </p:nvPr>
        </p:nvSpPr>
        <p:spPr/>
        <p:txBody>
          <a:bodyPr/>
          <a:lstStyle/>
          <a:p>
            <a:fld id="{F04A1EC5-330A-4E9C-9187-DA2CB70A15DA}" type="slidenum">
              <a:rPr lang="en-KE" smtClean="0"/>
              <a:t>8</a:t>
            </a:fld>
            <a:endParaRPr lang="en-KE"/>
          </a:p>
        </p:txBody>
      </p:sp>
    </p:spTree>
    <p:extLst>
      <p:ext uri="{BB962C8B-B14F-4D97-AF65-F5344CB8AC3E}">
        <p14:creationId xmlns:p14="http://schemas.microsoft.com/office/powerpoint/2010/main" val="287047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LightGBM</a:t>
            </a:r>
            <a:r>
              <a:rPr lang="en-US" dirty="0"/>
              <a:t> model facilitates the automated categorization of sentiments in reviews, thereby assisting businesses in promptly discerning positive, neutral, and negative sentiments. </a:t>
            </a:r>
          </a:p>
          <a:p>
            <a:r>
              <a:rPr lang="en-US" dirty="0"/>
              <a:t>This statement highlights the importance of identifying areas for improvement in order to effectively allocate resources for the purpose of enhancing customer satisfaction and product development.</a:t>
            </a:r>
          </a:p>
          <a:p>
            <a:r>
              <a:rPr lang="en-US" dirty="0"/>
              <a:t>This study aims to enhance customer service effectiveness through the examination of sentiments pertaining to service quality.</a:t>
            </a:r>
          </a:p>
          <a:p>
            <a:r>
              <a:rPr lang="en-US" dirty="0"/>
              <a:t>The prompt addressing of negative sentiments contributes to the enhancement of brand reputation management. Provides significant competitive intelligence to inform strategic decision-making.</a:t>
            </a:r>
          </a:p>
          <a:p>
            <a:r>
              <a:rPr lang="en-US" dirty="0"/>
              <a:t>The utilization of sentiment insights is employed to enhance the efficacy of marketing and advertising strategies. This strategy aims to cultivate customer loyalty by providing tailored offerings that are aligned with individual customer preferences. </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9</a:t>
            </a:fld>
            <a:endParaRPr lang="en-KE"/>
          </a:p>
        </p:txBody>
      </p:sp>
    </p:spTree>
    <p:extLst>
      <p:ext uri="{BB962C8B-B14F-4D97-AF65-F5344CB8AC3E}">
        <p14:creationId xmlns:p14="http://schemas.microsoft.com/office/powerpoint/2010/main" val="36425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demonstrated how sentiment analysis in Amazon product evaluations can be automated using machine learning. The results show potential and provide chances for cost savings and increased effectiveness. Alternative machine learning models, sophisticated feature engineering methods, and expanding the study to include review sources other than Amazon are also potential directions for future research. </a:t>
            </a:r>
            <a:endParaRPr lang="en-KE" dirty="0"/>
          </a:p>
        </p:txBody>
      </p:sp>
      <p:sp>
        <p:nvSpPr>
          <p:cNvPr id="4" name="Slide Number Placeholder 3"/>
          <p:cNvSpPr>
            <a:spLocks noGrp="1"/>
          </p:cNvSpPr>
          <p:nvPr>
            <p:ph type="sldNum" sz="quarter" idx="5"/>
          </p:nvPr>
        </p:nvSpPr>
        <p:spPr/>
        <p:txBody>
          <a:bodyPr/>
          <a:lstStyle/>
          <a:p>
            <a:fld id="{F04A1EC5-330A-4E9C-9187-DA2CB70A15DA}" type="slidenum">
              <a:rPr lang="en-KE" smtClean="0"/>
              <a:t>10</a:t>
            </a:fld>
            <a:endParaRPr lang="en-KE"/>
          </a:p>
        </p:txBody>
      </p:sp>
    </p:spTree>
    <p:extLst>
      <p:ext uri="{BB962C8B-B14F-4D97-AF65-F5344CB8AC3E}">
        <p14:creationId xmlns:p14="http://schemas.microsoft.com/office/powerpoint/2010/main" val="246747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F6AC78-E0BD-4E18-B440-2131D61D416F}" type="datetimeFigureOut">
              <a:rPr lang="en-KE" smtClean="0"/>
              <a:t>08/01/2023</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66B460F3-99EF-4A50-BE9C-A0562EA2A329}"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50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6AC78-E0BD-4E18-B440-2131D61D416F}" type="datetimeFigureOut">
              <a:rPr lang="en-KE" smtClean="0"/>
              <a:t>08/01/2023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6B460F3-99EF-4A50-BE9C-A0562EA2A329}"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22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6AC78-E0BD-4E18-B440-2131D61D416F}" type="datetimeFigureOut">
              <a:rPr lang="en-KE" smtClean="0"/>
              <a:t>08/01/2023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6B460F3-99EF-4A50-BE9C-A0562EA2A329}"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56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6AC78-E0BD-4E18-B440-2131D61D416F}" type="datetimeFigureOut">
              <a:rPr lang="en-KE" smtClean="0"/>
              <a:t>08/01/2023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6B460F3-99EF-4A50-BE9C-A0562EA2A329}"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24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6AC78-E0BD-4E18-B440-2131D61D416F}" type="datetimeFigureOut">
              <a:rPr lang="en-KE" smtClean="0"/>
              <a:t>08/01/2023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66B460F3-99EF-4A50-BE9C-A0562EA2A329}"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52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F6AC78-E0BD-4E18-B440-2131D61D416F}" type="datetimeFigureOut">
              <a:rPr lang="en-KE" smtClean="0"/>
              <a:t>08/01/2023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66B460F3-99EF-4A50-BE9C-A0562EA2A329}"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79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6AC78-E0BD-4E18-B440-2131D61D416F}" type="datetimeFigureOut">
              <a:rPr lang="en-KE" smtClean="0"/>
              <a:t>08/01/2023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66B460F3-99EF-4A50-BE9C-A0562EA2A329}"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69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F6AC78-E0BD-4E18-B440-2131D61D416F}" type="datetimeFigureOut">
              <a:rPr lang="en-KE" smtClean="0"/>
              <a:t>08/01/2023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66B460F3-99EF-4A50-BE9C-A0562EA2A329}"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1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6AC78-E0BD-4E18-B440-2131D61D416F}" type="datetimeFigureOut">
              <a:rPr lang="en-KE" smtClean="0"/>
              <a:t>08/01/2023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66B460F3-99EF-4A50-BE9C-A0562EA2A329}" type="slidenum">
              <a:rPr lang="en-KE" smtClean="0"/>
              <a:t>‹#›</a:t>
            </a:fld>
            <a:endParaRPr lang="en-KE"/>
          </a:p>
        </p:txBody>
      </p:sp>
    </p:spTree>
    <p:extLst>
      <p:ext uri="{BB962C8B-B14F-4D97-AF65-F5344CB8AC3E}">
        <p14:creationId xmlns:p14="http://schemas.microsoft.com/office/powerpoint/2010/main" val="212970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F6AC78-E0BD-4E18-B440-2131D61D416F}" type="datetimeFigureOut">
              <a:rPr lang="en-KE" smtClean="0"/>
              <a:t>08/01/2023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66B460F3-99EF-4A50-BE9C-A0562EA2A329}"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07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F6AC78-E0BD-4E18-B440-2131D61D416F}" type="datetimeFigureOut">
              <a:rPr lang="en-KE" smtClean="0"/>
              <a:t>08/01/2023</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66B460F3-99EF-4A50-BE9C-A0562EA2A329}"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556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F6AC78-E0BD-4E18-B440-2131D61D416F}" type="datetimeFigureOut">
              <a:rPr lang="en-KE" smtClean="0"/>
              <a:t>08/01/2023</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B460F3-99EF-4A50-BE9C-A0562EA2A329}"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889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atafiniti/consumer-reviews-of-amazon-produ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9D72-C45E-4962-B005-20DA3020FB1D}"/>
              </a:ext>
            </a:extLst>
          </p:cNvPr>
          <p:cNvSpPr>
            <a:spLocks noGrp="1"/>
          </p:cNvSpPr>
          <p:nvPr>
            <p:ph type="ctrTitle"/>
          </p:nvPr>
        </p:nvSpPr>
        <p:spPr>
          <a:xfrm>
            <a:off x="1524000" y="515389"/>
            <a:ext cx="9144000" cy="2740573"/>
          </a:xfrm>
        </p:spPr>
        <p:txBody>
          <a:bodyPr>
            <a:normAutofit fontScale="90000"/>
          </a:bodyPr>
          <a:lstStyle/>
          <a:p>
            <a:r>
              <a:rPr lang="en-US" sz="4800" dirty="0"/>
              <a:t>Promising Results and Future Directions for Automated Sentiment Analysis of Amazon Product Reviews</a:t>
            </a:r>
            <a:endParaRPr lang="en-KE" sz="4800" dirty="0"/>
          </a:p>
        </p:txBody>
      </p:sp>
      <p:sp>
        <p:nvSpPr>
          <p:cNvPr id="3" name="Subtitle 2">
            <a:extLst>
              <a:ext uri="{FF2B5EF4-FFF2-40B4-BE49-F238E27FC236}">
                <a16:creationId xmlns:a16="http://schemas.microsoft.com/office/drawing/2014/main" id="{791B5CCE-74BF-43F2-AD1E-61264D3FEFE3}"/>
              </a:ext>
            </a:extLst>
          </p:cNvPr>
          <p:cNvSpPr>
            <a:spLocks noGrp="1"/>
          </p:cNvSpPr>
          <p:nvPr>
            <p:ph type="subTitle" idx="1"/>
          </p:nvPr>
        </p:nvSpPr>
        <p:spPr>
          <a:xfrm>
            <a:off x="1524000" y="3602038"/>
            <a:ext cx="9144000" cy="2017366"/>
          </a:xfrm>
        </p:spPr>
        <p:txBody>
          <a:bodyPr/>
          <a:lstStyle/>
          <a:p>
            <a:pPr>
              <a:lnSpc>
                <a:spcPct val="150000"/>
              </a:lnSpc>
            </a:pPr>
            <a:r>
              <a:rPr lang="en-US" dirty="0"/>
              <a:t>Presented by: Shilpi</a:t>
            </a:r>
            <a:endParaRPr lang="en-KE" dirty="0"/>
          </a:p>
        </p:txBody>
      </p:sp>
    </p:spTree>
    <p:extLst>
      <p:ext uri="{BB962C8B-B14F-4D97-AF65-F5344CB8AC3E}">
        <p14:creationId xmlns:p14="http://schemas.microsoft.com/office/powerpoint/2010/main" val="281138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4D14-FF8D-4F76-8310-E0D65124D47E}"/>
              </a:ext>
            </a:extLst>
          </p:cNvPr>
          <p:cNvSpPr>
            <a:spLocks noGrp="1"/>
          </p:cNvSpPr>
          <p:nvPr>
            <p:ph type="title"/>
          </p:nvPr>
        </p:nvSpPr>
        <p:spPr/>
        <p:txBody>
          <a:bodyPr/>
          <a:lstStyle/>
          <a:p>
            <a:r>
              <a:rPr lang="en-GB" b="1" dirty="0"/>
              <a:t>Conclusion and Future Work</a:t>
            </a:r>
            <a:endParaRPr lang="en-KE" b="1" dirty="0"/>
          </a:p>
        </p:txBody>
      </p:sp>
      <p:sp>
        <p:nvSpPr>
          <p:cNvPr id="3" name="Content Placeholder 2">
            <a:extLst>
              <a:ext uri="{FF2B5EF4-FFF2-40B4-BE49-F238E27FC236}">
                <a16:creationId xmlns:a16="http://schemas.microsoft.com/office/drawing/2014/main" id="{3ECCE5A7-23CD-4997-8775-4629438E9B4A}"/>
              </a:ext>
            </a:extLst>
          </p:cNvPr>
          <p:cNvSpPr>
            <a:spLocks noGrp="1"/>
          </p:cNvSpPr>
          <p:nvPr>
            <p:ph idx="1"/>
          </p:nvPr>
        </p:nvSpPr>
        <p:spPr/>
        <p:txBody>
          <a:bodyPr/>
          <a:lstStyle/>
          <a:p>
            <a:pPr>
              <a:lnSpc>
                <a:spcPct val="150000"/>
              </a:lnSpc>
            </a:pPr>
            <a:r>
              <a:rPr lang="en-US" dirty="0"/>
              <a:t>We've shown how automated sentiment analysis of Amazon product reviews can be done using machine learning. </a:t>
            </a:r>
          </a:p>
          <a:p>
            <a:pPr>
              <a:lnSpc>
                <a:spcPct val="150000"/>
              </a:lnSpc>
            </a:pPr>
            <a:r>
              <a:rPr lang="en-US" dirty="0"/>
              <a:t>The findings are encouraging and have the potential to reduce expenses and boost productivity. </a:t>
            </a:r>
          </a:p>
          <a:p>
            <a:pPr>
              <a:lnSpc>
                <a:spcPct val="150000"/>
              </a:lnSpc>
            </a:pPr>
            <a:r>
              <a:rPr lang="en-US" dirty="0"/>
              <a:t>Future research may examine other machine learning algorithms, use more intricate feature engineering, and go beyond Amazon reviews.</a:t>
            </a:r>
            <a:endParaRPr lang="en-KE" dirty="0"/>
          </a:p>
        </p:txBody>
      </p:sp>
    </p:spTree>
    <p:extLst>
      <p:ext uri="{BB962C8B-B14F-4D97-AF65-F5344CB8AC3E}">
        <p14:creationId xmlns:p14="http://schemas.microsoft.com/office/powerpoint/2010/main" val="131762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1CAC-F0D5-4011-BE89-BE82AAD6995A}"/>
              </a:ext>
            </a:extLst>
          </p:cNvPr>
          <p:cNvSpPr>
            <a:spLocks noGrp="1"/>
          </p:cNvSpPr>
          <p:nvPr>
            <p:ph type="title"/>
          </p:nvPr>
        </p:nvSpPr>
        <p:spPr/>
        <p:txBody>
          <a:bodyPr/>
          <a:lstStyle/>
          <a:p>
            <a:r>
              <a:rPr lang="en-GB" b="1" dirty="0"/>
              <a:t>Introduction and Problem Statement</a:t>
            </a:r>
            <a:endParaRPr lang="en-KE" b="1" dirty="0"/>
          </a:p>
        </p:txBody>
      </p:sp>
      <p:sp>
        <p:nvSpPr>
          <p:cNvPr id="3" name="Content Placeholder 2">
            <a:extLst>
              <a:ext uri="{FF2B5EF4-FFF2-40B4-BE49-F238E27FC236}">
                <a16:creationId xmlns:a16="http://schemas.microsoft.com/office/drawing/2014/main" id="{A5D5DA1F-70F3-4CA9-A909-D66BA32171B6}"/>
              </a:ext>
            </a:extLst>
          </p:cNvPr>
          <p:cNvSpPr>
            <a:spLocks noGrp="1"/>
          </p:cNvSpPr>
          <p:nvPr>
            <p:ph idx="1"/>
          </p:nvPr>
        </p:nvSpPr>
        <p:spPr/>
        <p:txBody>
          <a:bodyPr/>
          <a:lstStyle/>
          <a:p>
            <a:r>
              <a:rPr lang="en-US" dirty="0"/>
              <a:t>The machine learning analysis evaluates Amazon product review sentiment. </a:t>
            </a:r>
          </a:p>
          <a:p>
            <a:r>
              <a:rPr lang="en-US" dirty="0"/>
              <a:t>The insights increase product quality, customer happiness, and corporate profitability. </a:t>
            </a:r>
          </a:p>
          <a:p>
            <a:r>
              <a:rPr lang="en-US" dirty="0"/>
              <a:t>Manually assessing customer feedback is inefficient and time-consuming. </a:t>
            </a:r>
          </a:p>
          <a:p>
            <a:r>
              <a:rPr lang="en-US" dirty="0"/>
              <a:t>Amazon's online consumers make the market size huge.</a:t>
            </a:r>
            <a:endParaRPr lang="en-KE" dirty="0"/>
          </a:p>
        </p:txBody>
      </p:sp>
    </p:spTree>
    <p:extLst>
      <p:ext uri="{BB962C8B-B14F-4D97-AF65-F5344CB8AC3E}">
        <p14:creationId xmlns:p14="http://schemas.microsoft.com/office/powerpoint/2010/main" val="85189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780-A605-4734-A015-977C3922C5A6}"/>
              </a:ext>
            </a:extLst>
          </p:cNvPr>
          <p:cNvSpPr>
            <a:spLocks noGrp="1"/>
          </p:cNvSpPr>
          <p:nvPr>
            <p:ph type="title"/>
          </p:nvPr>
        </p:nvSpPr>
        <p:spPr/>
        <p:txBody>
          <a:bodyPr/>
          <a:lstStyle/>
          <a:p>
            <a:r>
              <a:rPr lang="en-GB" b="1" dirty="0"/>
              <a:t>Data Collection and </a:t>
            </a:r>
            <a:r>
              <a:rPr lang="en-GB" b="1" dirty="0" err="1"/>
              <a:t>Preprocessing</a:t>
            </a:r>
            <a:endParaRPr lang="en-KE" b="1" dirty="0"/>
          </a:p>
        </p:txBody>
      </p:sp>
      <p:sp>
        <p:nvSpPr>
          <p:cNvPr id="3" name="Content Placeholder 2">
            <a:extLst>
              <a:ext uri="{FF2B5EF4-FFF2-40B4-BE49-F238E27FC236}">
                <a16:creationId xmlns:a16="http://schemas.microsoft.com/office/drawing/2014/main" id="{DB66E618-3EE9-4031-B1C3-BF381B6B9268}"/>
              </a:ext>
            </a:extLst>
          </p:cNvPr>
          <p:cNvSpPr>
            <a:spLocks noGrp="1"/>
          </p:cNvSpPr>
          <p:nvPr>
            <p:ph idx="1"/>
          </p:nvPr>
        </p:nvSpPr>
        <p:spPr/>
        <p:txBody>
          <a:bodyPr/>
          <a:lstStyle/>
          <a:p>
            <a:pPr>
              <a:lnSpc>
                <a:spcPct val="150000"/>
              </a:lnSpc>
            </a:pPr>
            <a:r>
              <a:rPr lang="en-US" dirty="0"/>
              <a:t>Data was downloaded three CSV files of Amazon customer reviews from Kaggle (</a:t>
            </a:r>
            <a:r>
              <a:rPr lang="en-US" dirty="0">
                <a:hlinkClick r:id="rId3"/>
              </a:rPr>
              <a:t>https://www.kaggle.com/datasets/datafiniti/consumer-reviews-of-amazon-products</a:t>
            </a:r>
            <a:r>
              <a:rPr lang="en-US" dirty="0"/>
              <a:t> ), preserving just the required fields for sentiment analysis: "</a:t>
            </a:r>
            <a:r>
              <a:rPr lang="en-US" dirty="0" err="1"/>
              <a:t>reviews.text</a:t>
            </a:r>
            <a:r>
              <a:rPr lang="en-US" dirty="0"/>
              <a:t>" and "</a:t>
            </a:r>
            <a:r>
              <a:rPr lang="en-US" dirty="0" err="1"/>
              <a:t>reviews.rating</a:t>
            </a:r>
            <a:r>
              <a:rPr lang="en-US" dirty="0"/>
              <a:t>." </a:t>
            </a:r>
          </a:p>
          <a:p>
            <a:pPr>
              <a:lnSpc>
                <a:spcPct val="150000"/>
              </a:lnSpc>
            </a:pPr>
            <a:r>
              <a:rPr lang="en-US" dirty="0"/>
              <a:t>The preprocessing included deleting </a:t>
            </a:r>
            <a:r>
              <a:rPr lang="en-US" dirty="0" err="1"/>
              <a:t>NaN</a:t>
            </a:r>
            <a:r>
              <a:rPr lang="en-US" dirty="0"/>
              <a:t> numbers, converting reviews to lowercase, removing stop words, and stemming words.</a:t>
            </a:r>
            <a:endParaRPr lang="en-KE" dirty="0"/>
          </a:p>
        </p:txBody>
      </p:sp>
    </p:spTree>
    <p:extLst>
      <p:ext uri="{BB962C8B-B14F-4D97-AF65-F5344CB8AC3E}">
        <p14:creationId xmlns:p14="http://schemas.microsoft.com/office/powerpoint/2010/main" val="333443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10DD-D72F-4F2F-9ACC-85D03BBA0C97}"/>
              </a:ext>
            </a:extLst>
          </p:cNvPr>
          <p:cNvSpPr>
            <a:spLocks noGrp="1"/>
          </p:cNvSpPr>
          <p:nvPr>
            <p:ph type="title"/>
          </p:nvPr>
        </p:nvSpPr>
        <p:spPr>
          <a:xfrm>
            <a:off x="839788" y="457200"/>
            <a:ext cx="10382394" cy="941379"/>
          </a:xfrm>
        </p:spPr>
        <p:txBody>
          <a:bodyPr/>
          <a:lstStyle/>
          <a:p>
            <a:r>
              <a:rPr lang="en-GB" b="1" dirty="0"/>
              <a:t>Exploratory Data Analysis</a:t>
            </a:r>
            <a:endParaRPr lang="en-KE" b="1" dirty="0"/>
          </a:p>
        </p:txBody>
      </p:sp>
      <p:pic>
        <p:nvPicPr>
          <p:cNvPr id="1026" name="Picture 2">
            <a:extLst>
              <a:ext uri="{FF2B5EF4-FFF2-40B4-BE49-F238E27FC236}">
                <a16:creationId xmlns:a16="http://schemas.microsoft.com/office/drawing/2014/main" id="{F24877F7-22DB-420E-A0B8-5809AF7B74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92622" y="1455442"/>
            <a:ext cx="6013450" cy="39471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20E2DDF6-1D86-45CC-B6E2-A39967C4854F}"/>
              </a:ext>
            </a:extLst>
          </p:cNvPr>
          <p:cNvSpPr>
            <a:spLocks noGrp="1"/>
          </p:cNvSpPr>
          <p:nvPr>
            <p:ph type="body" sz="half" idx="2"/>
          </p:nvPr>
        </p:nvSpPr>
        <p:spPr>
          <a:xfrm>
            <a:off x="1444671" y="1679171"/>
            <a:ext cx="3275013" cy="3774501"/>
          </a:xfrm>
        </p:spPr>
        <p:txBody>
          <a:bodyPr>
            <a:normAutofit fontScale="92500" lnSpcReduction="20000"/>
          </a:bodyPr>
          <a:lstStyle/>
          <a:p>
            <a:pPr marL="285750" indent="-285750">
              <a:buFont typeface="Arial" panose="020B0604020202020204" pitchFamily="34" charset="0"/>
              <a:buChar char="•"/>
            </a:pPr>
            <a:r>
              <a:rPr lang="en-US" sz="2400" dirty="0"/>
              <a:t>Exploratory data analysis showed review rating dispersion. </a:t>
            </a:r>
          </a:p>
          <a:p>
            <a:pPr marL="285750" indent="-285750">
              <a:buFont typeface="Arial" panose="020B0604020202020204" pitchFamily="34" charset="0"/>
              <a:buChar char="•"/>
            </a:pPr>
            <a:r>
              <a:rPr lang="en-US" sz="2400" dirty="0"/>
              <a:t>Understanding this distribution helps determine customer happiness. </a:t>
            </a:r>
          </a:p>
          <a:p>
            <a:pPr marL="285750" indent="-285750">
              <a:buFont typeface="Arial" panose="020B0604020202020204" pitchFamily="34" charset="0"/>
              <a:buChar char="•"/>
            </a:pPr>
            <a:r>
              <a:rPr lang="en-US" sz="2400" dirty="0"/>
              <a:t>Seaborn visualized review rating distribution.</a:t>
            </a:r>
            <a:endParaRPr lang="en-KE" sz="2400" dirty="0"/>
          </a:p>
        </p:txBody>
      </p:sp>
    </p:spTree>
    <p:extLst>
      <p:ext uri="{BB962C8B-B14F-4D97-AF65-F5344CB8AC3E}">
        <p14:creationId xmlns:p14="http://schemas.microsoft.com/office/powerpoint/2010/main" val="108790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ACAF-2810-4F21-B344-8D8B2441922D}"/>
              </a:ext>
            </a:extLst>
          </p:cNvPr>
          <p:cNvSpPr>
            <a:spLocks noGrp="1"/>
          </p:cNvSpPr>
          <p:nvPr>
            <p:ph type="title"/>
          </p:nvPr>
        </p:nvSpPr>
        <p:spPr/>
        <p:txBody>
          <a:bodyPr/>
          <a:lstStyle/>
          <a:p>
            <a:r>
              <a:rPr lang="en-GB" b="1" dirty="0"/>
              <a:t>Feature Engineering and Selection</a:t>
            </a:r>
            <a:endParaRPr lang="en-KE" b="1" dirty="0"/>
          </a:p>
        </p:txBody>
      </p:sp>
      <p:sp>
        <p:nvSpPr>
          <p:cNvPr id="3" name="Content Placeholder 2">
            <a:extLst>
              <a:ext uri="{FF2B5EF4-FFF2-40B4-BE49-F238E27FC236}">
                <a16:creationId xmlns:a16="http://schemas.microsoft.com/office/drawing/2014/main" id="{51EFE4BF-EB05-44C9-A26F-30277F8262A9}"/>
              </a:ext>
            </a:extLst>
          </p:cNvPr>
          <p:cNvSpPr>
            <a:spLocks noGrp="1"/>
          </p:cNvSpPr>
          <p:nvPr>
            <p:ph idx="1"/>
          </p:nvPr>
        </p:nvSpPr>
        <p:spPr/>
        <p:txBody>
          <a:bodyPr/>
          <a:lstStyle/>
          <a:p>
            <a:pPr>
              <a:lnSpc>
                <a:spcPct val="150000"/>
              </a:lnSpc>
            </a:pPr>
            <a:r>
              <a:rPr lang="en-US" dirty="0"/>
              <a:t>Training and testing sets were created using our data. </a:t>
            </a:r>
          </a:p>
          <a:p>
            <a:pPr>
              <a:lnSpc>
                <a:spcPct val="150000"/>
              </a:lnSpc>
            </a:pPr>
            <a:r>
              <a:rPr lang="en-US" dirty="0"/>
              <a:t>We employed TF-IDF vectorization to numerically represent our text data. </a:t>
            </a:r>
          </a:p>
          <a:p>
            <a:pPr>
              <a:lnSpc>
                <a:spcPct val="150000"/>
              </a:lnSpc>
            </a:pPr>
            <a:r>
              <a:rPr lang="en-US" dirty="0"/>
              <a:t>To optimize our machine learning models, we standardized the TF-IDF properties.</a:t>
            </a:r>
            <a:endParaRPr lang="en-KE" dirty="0"/>
          </a:p>
        </p:txBody>
      </p:sp>
    </p:spTree>
    <p:extLst>
      <p:ext uri="{BB962C8B-B14F-4D97-AF65-F5344CB8AC3E}">
        <p14:creationId xmlns:p14="http://schemas.microsoft.com/office/powerpoint/2010/main" val="250633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6069-D91A-4EE0-B8A9-DB537BA5C5E2}"/>
              </a:ext>
            </a:extLst>
          </p:cNvPr>
          <p:cNvSpPr>
            <a:spLocks noGrp="1"/>
          </p:cNvSpPr>
          <p:nvPr>
            <p:ph type="title"/>
          </p:nvPr>
        </p:nvSpPr>
        <p:spPr/>
        <p:txBody>
          <a:bodyPr/>
          <a:lstStyle/>
          <a:p>
            <a:r>
              <a:rPr lang="en-GB" dirty="0"/>
              <a:t>Model Training - Linear Regression</a:t>
            </a:r>
            <a:endParaRPr lang="en-KE" dirty="0"/>
          </a:p>
        </p:txBody>
      </p:sp>
      <p:sp>
        <p:nvSpPr>
          <p:cNvPr id="3" name="Content Placeholder 2">
            <a:extLst>
              <a:ext uri="{FF2B5EF4-FFF2-40B4-BE49-F238E27FC236}">
                <a16:creationId xmlns:a16="http://schemas.microsoft.com/office/drawing/2014/main" id="{1648427D-777F-4260-83DA-C74BDF314542}"/>
              </a:ext>
            </a:extLst>
          </p:cNvPr>
          <p:cNvSpPr>
            <a:spLocks noGrp="1"/>
          </p:cNvSpPr>
          <p:nvPr>
            <p:ph idx="1"/>
          </p:nvPr>
        </p:nvSpPr>
        <p:spPr/>
        <p:txBody>
          <a:bodyPr>
            <a:normAutofit/>
          </a:bodyPr>
          <a:lstStyle/>
          <a:p>
            <a:pPr>
              <a:lnSpc>
                <a:spcPct val="100000"/>
              </a:lnSpc>
            </a:pPr>
            <a:r>
              <a:rPr lang="en-US" dirty="0"/>
              <a:t>Linear Regression, was original model, was trained and validated using Mean Squared Error and R-squared metrics. </a:t>
            </a:r>
          </a:p>
          <a:p>
            <a:pPr>
              <a:lnSpc>
                <a:spcPct val="100000"/>
              </a:lnSpc>
            </a:pPr>
            <a:r>
              <a:rPr lang="en-US" dirty="0"/>
              <a:t>The Linear Regression model lets us examine the review text-review rating relationship.</a:t>
            </a:r>
          </a:p>
          <a:p>
            <a:pPr>
              <a:lnSpc>
                <a:spcPct val="100000"/>
              </a:lnSpc>
            </a:pPr>
            <a:r>
              <a:rPr lang="en-US" dirty="0"/>
              <a:t>With the following performance measures, this model was inaccurate:</a:t>
            </a:r>
          </a:p>
          <a:p>
            <a:pPr lvl="1">
              <a:lnSpc>
                <a:spcPct val="100000"/>
              </a:lnSpc>
            </a:pPr>
            <a:r>
              <a:rPr lang="en-US" sz="2800" dirty="0"/>
              <a:t>Linear regression MSE: 8.068420579966495e+25</a:t>
            </a:r>
          </a:p>
          <a:p>
            <a:pPr lvl="1">
              <a:lnSpc>
                <a:spcPct val="100000"/>
              </a:lnSpc>
            </a:pPr>
            <a:r>
              <a:rPr lang="en-US" sz="2800" dirty="0"/>
              <a:t>R-squared: -1.2206417600618311e+26</a:t>
            </a:r>
            <a:endParaRPr lang="en-KE" sz="2800" dirty="0"/>
          </a:p>
        </p:txBody>
      </p:sp>
    </p:spTree>
    <p:extLst>
      <p:ext uri="{BB962C8B-B14F-4D97-AF65-F5344CB8AC3E}">
        <p14:creationId xmlns:p14="http://schemas.microsoft.com/office/powerpoint/2010/main" val="239427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EF31-411E-4407-B73C-3C0E64919263}"/>
              </a:ext>
            </a:extLst>
          </p:cNvPr>
          <p:cNvSpPr>
            <a:spLocks noGrp="1"/>
          </p:cNvSpPr>
          <p:nvPr>
            <p:ph type="title"/>
          </p:nvPr>
        </p:nvSpPr>
        <p:spPr/>
        <p:txBody>
          <a:bodyPr/>
          <a:lstStyle/>
          <a:p>
            <a:r>
              <a:rPr lang="en-GB" b="1" dirty="0"/>
              <a:t>Model Training - </a:t>
            </a:r>
            <a:r>
              <a:rPr lang="en-GB" b="1" dirty="0" err="1"/>
              <a:t>LGBMRegressor</a:t>
            </a:r>
            <a:endParaRPr lang="en-KE" b="1" dirty="0"/>
          </a:p>
        </p:txBody>
      </p:sp>
      <p:sp>
        <p:nvSpPr>
          <p:cNvPr id="3" name="Content Placeholder 2">
            <a:extLst>
              <a:ext uri="{FF2B5EF4-FFF2-40B4-BE49-F238E27FC236}">
                <a16:creationId xmlns:a16="http://schemas.microsoft.com/office/drawing/2014/main" id="{0D160ABD-FFC7-4010-9C6D-B099D348E78A}"/>
              </a:ext>
            </a:extLst>
          </p:cNvPr>
          <p:cNvSpPr>
            <a:spLocks noGrp="1"/>
          </p:cNvSpPr>
          <p:nvPr>
            <p:ph idx="1"/>
          </p:nvPr>
        </p:nvSpPr>
        <p:spPr/>
        <p:txBody>
          <a:bodyPr/>
          <a:lstStyle/>
          <a:p>
            <a:r>
              <a:rPr lang="en-US" dirty="0"/>
              <a:t>We trained a </a:t>
            </a:r>
            <a:r>
              <a:rPr lang="en-US" dirty="0" err="1"/>
              <a:t>LGBMRegressor</a:t>
            </a:r>
            <a:r>
              <a:rPr lang="en-US" dirty="0"/>
              <a:t> model for regression. </a:t>
            </a:r>
          </a:p>
          <a:p>
            <a:r>
              <a:rPr lang="en-US" dirty="0"/>
              <a:t>Like the Linear Regression model, it was tested using Mean Squared Error and R-squared metrics to choose the best model.</a:t>
            </a:r>
          </a:p>
          <a:p>
            <a:r>
              <a:rPr lang="en-US" dirty="0"/>
              <a:t>The results are as shown below:</a:t>
            </a:r>
          </a:p>
          <a:p>
            <a:pPr lvl="1"/>
            <a:r>
              <a:rPr lang="en-US" dirty="0" err="1"/>
              <a:t>LightGBM</a:t>
            </a:r>
            <a:r>
              <a:rPr lang="en-US" dirty="0"/>
              <a:t> Mean Squared Error: 0.4082236619560984</a:t>
            </a:r>
          </a:p>
          <a:p>
            <a:pPr lvl="1"/>
            <a:r>
              <a:rPr lang="en-US" dirty="0" err="1"/>
              <a:t>LightGBM</a:t>
            </a:r>
            <a:r>
              <a:rPr lang="en-US" dirty="0"/>
              <a:t> R-squared: 0.3824133926951945 </a:t>
            </a:r>
            <a:endParaRPr lang="pt-BR" dirty="0"/>
          </a:p>
        </p:txBody>
      </p:sp>
    </p:spTree>
    <p:extLst>
      <p:ext uri="{BB962C8B-B14F-4D97-AF65-F5344CB8AC3E}">
        <p14:creationId xmlns:p14="http://schemas.microsoft.com/office/powerpoint/2010/main" val="251333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016A-BE21-4D3C-8F97-3475478A9A13}"/>
              </a:ext>
            </a:extLst>
          </p:cNvPr>
          <p:cNvSpPr>
            <a:spLocks noGrp="1"/>
          </p:cNvSpPr>
          <p:nvPr>
            <p:ph type="title"/>
          </p:nvPr>
        </p:nvSpPr>
        <p:spPr/>
        <p:txBody>
          <a:bodyPr/>
          <a:lstStyle/>
          <a:p>
            <a:r>
              <a:rPr lang="en-US" b="1" dirty="0"/>
              <a:t>Results Analysis and Monetary Value</a:t>
            </a:r>
            <a:endParaRPr lang="en-KE" b="1" dirty="0"/>
          </a:p>
        </p:txBody>
      </p:sp>
      <p:sp>
        <p:nvSpPr>
          <p:cNvPr id="3" name="Content Placeholder 2">
            <a:extLst>
              <a:ext uri="{FF2B5EF4-FFF2-40B4-BE49-F238E27FC236}">
                <a16:creationId xmlns:a16="http://schemas.microsoft.com/office/drawing/2014/main" id="{D23FBE5E-7AD7-4160-B5A5-15B82ACA4ABC}"/>
              </a:ext>
            </a:extLst>
          </p:cNvPr>
          <p:cNvSpPr>
            <a:spLocks noGrp="1"/>
          </p:cNvSpPr>
          <p:nvPr>
            <p:ph idx="1"/>
          </p:nvPr>
        </p:nvSpPr>
        <p:spPr/>
        <p:txBody>
          <a:bodyPr/>
          <a:lstStyle/>
          <a:p>
            <a:r>
              <a:rPr lang="en-US" dirty="0" err="1"/>
              <a:t>LightGBM</a:t>
            </a:r>
            <a:r>
              <a:rPr lang="en-US" dirty="0"/>
              <a:t> has lower MSE than Linear Regression. </a:t>
            </a:r>
          </a:p>
          <a:p>
            <a:r>
              <a:rPr lang="en-US" dirty="0" err="1"/>
              <a:t>LightGBM</a:t>
            </a:r>
            <a:r>
              <a:rPr lang="en-US" dirty="0"/>
              <a:t> models with lower MSEs make more accurate predictions.</a:t>
            </a:r>
          </a:p>
          <a:p>
            <a:r>
              <a:rPr lang="en-US" dirty="0"/>
              <a:t>The </a:t>
            </a:r>
            <a:r>
              <a:rPr lang="en-US" dirty="0" err="1"/>
              <a:t>LightGBM</a:t>
            </a:r>
            <a:r>
              <a:rPr lang="en-US" dirty="0"/>
              <a:t> model's R-squared score of 0.3824133926951945 is closer to 1.0 than the Linear Regression model's (-1.2206417600618311e+26). </a:t>
            </a:r>
          </a:p>
          <a:p>
            <a:r>
              <a:rPr lang="en-US" dirty="0"/>
              <a:t>A higher R-squared value suggests a better model fit. </a:t>
            </a:r>
          </a:p>
          <a:p>
            <a:r>
              <a:rPr lang="en-US" dirty="0"/>
              <a:t>In this measure, the </a:t>
            </a:r>
            <a:r>
              <a:rPr lang="en-US" dirty="0" err="1"/>
              <a:t>LightGBM</a:t>
            </a:r>
            <a:r>
              <a:rPr lang="en-US" dirty="0"/>
              <a:t> model fits the data better.</a:t>
            </a:r>
            <a:endParaRPr lang="en-KE" dirty="0"/>
          </a:p>
        </p:txBody>
      </p:sp>
    </p:spTree>
    <p:extLst>
      <p:ext uri="{BB962C8B-B14F-4D97-AF65-F5344CB8AC3E}">
        <p14:creationId xmlns:p14="http://schemas.microsoft.com/office/powerpoint/2010/main" val="215671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9325-A60E-4313-A448-01C1B669EDD7}"/>
              </a:ext>
            </a:extLst>
          </p:cNvPr>
          <p:cNvSpPr>
            <a:spLocks noGrp="1"/>
          </p:cNvSpPr>
          <p:nvPr>
            <p:ph type="title"/>
          </p:nvPr>
        </p:nvSpPr>
        <p:spPr>
          <a:xfrm>
            <a:off x="1451579" y="804520"/>
            <a:ext cx="9603275" cy="625270"/>
          </a:xfrm>
        </p:spPr>
        <p:txBody>
          <a:bodyPr/>
          <a:lstStyle/>
          <a:p>
            <a:r>
              <a:rPr lang="en-GB" b="1" dirty="0"/>
              <a:t>Application and Implications</a:t>
            </a:r>
            <a:endParaRPr lang="en-KE" b="1" dirty="0"/>
          </a:p>
        </p:txBody>
      </p:sp>
      <p:sp>
        <p:nvSpPr>
          <p:cNvPr id="3" name="Content Placeholder 2">
            <a:extLst>
              <a:ext uri="{FF2B5EF4-FFF2-40B4-BE49-F238E27FC236}">
                <a16:creationId xmlns:a16="http://schemas.microsoft.com/office/drawing/2014/main" id="{2717FA1F-A840-4FAB-AA63-BFA37DEDED78}"/>
              </a:ext>
            </a:extLst>
          </p:cNvPr>
          <p:cNvSpPr>
            <a:spLocks noGrp="1"/>
          </p:cNvSpPr>
          <p:nvPr>
            <p:ph idx="1"/>
          </p:nvPr>
        </p:nvSpPr>
        <p:spPr>
          <a:xfrm>
            <a:off x="0" y="1429790"/>
            <a:ext cx="12192000" cy="4804755"/>
          </a:xfrm>
        </p:spPr>
        <p:txBody>
          <a:bodyPr>
            <a:noAutofit/>
          </a:bodyPr>
          <a:lstStyle/>
          <a:p>
            <a:pPr>
              <a:lnSpc>
                <a:spcPct val="100000"/>
              </a:lnSpc>
            </a:pPr>
            <a:r>
              <a:rPr lang="en-US" sz="2300" dirty="0"/>
              <a:t> </a:t>
            </a:r>
            <a:r>
              <a:rPr lang="en-US" sz="2400" dirty="0" err="1"/>
              <a:t>LightGBM</a:t>
            </a:r>
            <a:r>
              <a:rPr lang="en-US" sz="2400" dirty="0"/>
              <a:t> </a:t>
            </a:r>
            <a:r>
              <a:rPr lang="en-US" sz="2300" dirty="0"/>
              <a:t>model enables automated sentiment categorization of reviews, aiding businesses to quickly identify positive, neutral, and negative sentiments.</a:t>
            </a:r>
          </a:p>
          <a:p>
            <a:pPr>
              <a:lnSpc>
                <a:spcPct val="100000"/>
              </a:lnSpc>
            </a:pPr>
            <a:r>
              <a:rPr lang="en-US" sz="2400" dirty="0" err="1"/>
              <a:t>LightGBM</a:t>
            </a:r>
            <a:r>
              <a:rPr lang="en-US" sz="2400" dirty="0"/>
              <a:t> can i</a:t>
            </a:r>
            <a:r>
              <a:rPr lang="en-US" sz="2300" dirty="0"/>
              <a:t>dentify areas of improvement, guiding resource allocation for better customer satisfaction and product development.</a:t>
            </a:r>
          </a:p>
          <a:p>
            <a:pPr>
              <a:lnSpc>
                <a:spcPct val="100000"/>
              </a:lnSpc>
            </a:pPr>
            <a:r>
              <a:rPr lang="en-US" sz="2400" dirty="0" err="1"/>
              <a:t>LightGBM</a:t>
            </a:r>
            <a:r>
              <a:rPr lang="en-US" sz="2400" dirty="0"/>
              <a:t> </a:t>
            </a:r>
            <a:r>
              <a:rPr lang="en-US" sz="2300" dirty="0"/>
              <a:t>can optimizes customer service by analyzing sentiments towards service quality.</a:t>
            </a:r>
          </a:p>
          <a:p>
            <a:pPr>
              <a:lnSpc>
                <a:spcPct val="100000"/>
              </a:lnSpc>
            </a:pPr>
            <a:r>
              <a:rPr lang="en-US" sz="2400" dirty="0" err="1"/>
              <a:t>LightGBM</a:t>
            </a:r>
            <a:r>
              <a:rPr lang="en-US" sz="2400" dirty="0"/>
              <a:t> can e</a:t>
            </a:r>
            <a:r>
              <a:rPr lang="en-US" sz="2300" dirty="0"/>
              <a:t>nhances brand reputation management by promptly addressing negative sentiments.</a:t>
            </a:r>
          </a:p>
          <a:p>
            <a:pPr>
              <a:lnSpc>
                <a:spcPct val="100000"/>
              </a:lnSpc>
            </a:pPr>
            <a:r>
              <a:rPr lang="en-US" sz="2400" dirty="0" err="1"/>
              <a:t>LightGBM</a:t>
            </a:r>
            <a:r>
              <a:rPr lang="en-US" sz="2400" dirty="0"/>
              <a:t> can o</a:t>
            </a:r>
            <a:r>
              <a:rPr lang="en-US" sz="2300" dirty="0"/>
              <a:t>ffers valuable competitive intelligence for strategic decision-making.</a:t>
            </a:r>
          </a:p>
          <a:p>
            <a:pPr>
              <a:lnSpc>
                <a:spcPct val="100000"/>
              </a:lnSpc>
            </a:pPr>
            <a:r>
              <a:rPr lang="en-US" sz="2300" dirty="0"/>
              <a:t>It can also drives effective marketing and advertising strategies by leveraging sentiment insights.</a:t>
            </a:r>
          </a:p>
          <a:p>
            <a:pPr>
              <a:lnSpc>
                <a:spcPct val="100000"/>
              </a:lnSpc>
            </a:pPr>
            <a:r>
              <a:rPr lang="en-US" sz="2300" dirty="0"/>
              <a:t>It can fosters customer loyalty through personalized offerings based on customer preferences.</a:t>
            </a:r>
          </a:p>
        </p:txBody>
      </p:sp>
    </p:spTree>
    <p:extLst>
      <p:ext uri="{BB962C8B-B14F-4D97-AF65-F5344CB8AC3E}">
        <p14:creationId xmlns:p14="http://schemas.microsoft.com/office/powerpoint/2010/main" val="1799793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130</TotalTime>
  <Words>1327</Words>
  <Application>Microsoft Office PowerPoint</Application>
  <PresentationFormat>Widescreen</PresentationFormat>
  <Paragraphs>73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Söhne</vt:lpstr>
      <vt:lpstr>Gallery</vt:lpstr>
      <vt:lpstr>Promising Results and Future Directions for Automated Sentiment Analysis of Amazon Product Reviews</vt:lpstr>
      <vt:lpstr>Introduction and Problem Statement</vt:lpstr>
      <vt:lpstr>Data Collection and Preprocessing</vt:lpstr>
      <vt:lpstr>Exploratory Data Analysis</vt:lpstr>
      <vt:lpstr>Feature Engineering and Selection</vt:lpstr>
      <vt:lpstr>Model Training - Linear Regression</vt:lpstr>
      <vt:lpstr>Model Training - LGBMRegressor</vt:lpstr>
      <vt:lpstr>Results Analysis and Monetary Value</vt:lpstr>
      <vt:lpstr>Application and Implications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dc:creator>
  <cp:lastModifiedBy>Shilpi Suman</cp:lastModifiedBy>
  <cp:revision>45</cp:revision>
  <dcterms:created xsi:type="dcterms:W3CDTF">2023-08-01T08:52:23Z</dcterms:created>
  <dcterms:modified xsi:type="dcterms:W3CDTF">2023-08-01T17:03:16Z</dcterms:modified>
</cp:coreProperties>
</file>