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170736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3411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369644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211254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73268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385743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363954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132506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2A21D-A0FB-44A5-A63F-4D2F71C15174}" type="datetimeFigureOut">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A8E994-1FD0-48BE-B865-8E9304936F06}" type="slidenum">
              <a:rPr lang="en-IN" smtClean="0"/>
              <a:t>‹#›</a:t>
            </a:fld>
            <a:endParaRPr lang="en-IN"/>
          </a:p>
        </p:txBody>
      </p:sp>
    </p:spTree>
    <p:extLst>
      <p:ext uri="{BB962C8B-B14F-4D97-AF65-F5344CB8AC3E}">
        <p14:creationId xmlns:p14="http://schemas.microsoft.com/office/powerpoint/2010/main" val="143093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3" name="Footer Placeholder 2"/>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308087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6850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30378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3FD27A43-4AE3-4E4A-82C5-983CAEC322C4}" type="datetime">
              <a:rPr lang="en-US" sz="1200" b="0" strike="noStrike" spc="-1" smtClean="0">
                <a:solidFill>
                  <a:srgbClr val="8B8B8B"/>
                </a:solidFill>
                <a:latin typeface="Calibri"/>
              </a:rPr>
              <a:t>5/26/2023</a:t>
            </a:fld>
            <a:endParaRPr lang="en-IN" sz="1200" b="0" strike="noStrike" spc="-1">
              <a:latin typeface="Times New Roman"/>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51D0F3BF-B9B3-45CA-8BBB-0D3DDAFC2C98}" type="slidenum">
              <a:rPr lang="en-US" sz="1200" b="0" strike="noStrike" spc="-1" smtClean="0">
                <a:solidFill>
                  <a:srgbClr val="8B8B8B"/>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131924568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977DE-315F-F18C-7132-C17A87AB03AA}"/>
              </a:ext>
            </a:extLst>
          </p:cNvPr>
          <p:cNvSpPr txBox="1"/>
          <p:nvPr/>
        </p:nvSpPr>
        <p:spPr>
          <a:xfrm>
            <a:off x="2570285" y="2387753"/>
            <a:ext cx="7051430" cy="1200329"/>
          </a:xfrm>
          <a:prstGeom prst="rect">
            <a:avLst/>
          </a:prstGeom>
          <a:noFill/>
        </p:spPr>
        <p:txBody>
          <a:bodyPr wrap="square">
            <a:spAutoFit/>
          </a:bodyPr>
          <a:lstStyle/>
          <a:p>
            <a:pPr algn="ctr">
              <a:lnSpc>
                <a:spcPct val="100000"/>
              </a:lnSpc>
            </a:pPr>
            <a:r>
              <a:rPr lang="en-US" sz="7200" b="0" strike="noStrike" spc="-1" dirty="0">
                <a:latin typeface="Bahnschrift" panose="020B0502040204020203" pitchFamily="34" charset="0"/>
              </a:rPr>
              <a:t>G2M Case Study</a:t>
            </a:r>
            <a:endParaRPr lang="en-IN" sz="7200" b="0" strike="noStrike" spc="-1" dirty="0">
              <a:latin typeface="Bahnschrift" panose="020B0502040204020203" pitchFamily="34" charset="0"/>
            </a:endParaRPr>
          </a:p>
        </p:txBody>
      </p:sp>
      <p:pic>
        <p:nvPicPr>
          <p:cNvPr id="4" name="Picture 5_0">
            <a:extLst>
              <a:ext uri="{FF2B5EF4-FFF2-40B4-BE49-F238E27FC236}">
                <a16:creationId xmlns:a16="http://schemas.microsoft.com/office/drawing/2014/main" id="{3BF91DC5-6A6A-7B2F-ADBC-BCF63F7953CB}"/>
              </a:ext>
            </a:extLst>
          </p:cNvPr>
          <p:cNvPicPr/>
          <p:nvPr/>
        </p:nvPicPr>
        <p:blipFill>
          <a:blip r:embed="rId2"/>
          <a:srcRect t="30953" b="22591"/>
          <a:stretch/>
        </p:blipFill>
        <p:spPr>
          <a:xfrm>
            <a:off x="4933380" y="1308113"/>
            <a:ext cx="2325240" cy="1079640"/>
          </a:xfrm>
          <a:prstGeom prst="rect">
            <a:avLst/>
          </a:prstGeom>
          <a:ln>
            <a:noFill/>
          </a:ln>
        </p:spPr>
      </p:pic>
      <p:sp>
        <p:nvSpPr>
          <p:cNvPr id="8" name="TextBox 7">
            <a:extLst>
              <a:ext uri="{FF2B5EF4-FFF2-40B4-BE49-F238E27FC236}">
                <a16:creationId xmlns:a16="http://schemas.microsoft.com/office/drawing/2014/main" id="{65D2F67E-E5FD-0A43-2076-39FF32900233}"/>
              </a:ext>
            </a:extLst>
          </p:cNvPr>
          <p:cNvSpPr txBox="1"/>
          <p:nvPr/>
        </p:nvSpPr>
        <p:spPr>
          <a:xfrm>
            <a:off x="3046828" y="6307574"/>
            <a:ext cx="6098344" cy="369332"/>
          </a:xfrm>
          <a:prstGeom prst="rect">
            <a:avLst/>
          </a:prstGeom>
          <a:noFill/>
        </p:spPr>
        <p:txBody>
          <a:bodyPr wrap="square">
            <a:spAutoFit/>
          </a:bodyPr>
          <a:lstStyle/>
          <a:p>
            <a:pPr algn="ctr">
              <a:lnSpc>
                <a:spcPct val="100000"/>
              </a:lnSpc>
            </a:pPr>
            <a:r>
              <a:rPr lang="en-US" spc="-1" dirty="0">
                <a:latin typeface="Bahnschrift" panose="020B0502040204020203" pitchFamily="34" charset="0"/>
              </a:rPr>
              <a:t>By Shilpi Pandita</a:t>
            </a:r>
            <a:endParaRPr lang="en-IN" sz="1800" b="0" strike="noStrike" spc="-1" dirty="0">
              <a:latin typeface="Bahnschrift" panose="020B0502040204020203" pitchFamily="34" charset="0"/>
            </a:endParaRPr>
          </a:p>
        </p:txBody>
      </p:sp>
    </p:spTree>
    <p:extLst>
      <p:ext uri="{BB962C8B-B14F-4D97-AF65-F5344CB8AC3E}">
        <p14:creationId xmlns:p14="http://schemas.microsoft.com/office/powerpoint/2010/main" val="99009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7CCE3D-E443-8736-9265-E3B9ECA706FE}"/>
              </a:ext>
            </a:extLst>
          </p:cNvPr>
          <p:cNvSpPr/>
          <p:nvPr/>
        </p:nvSpPr>
        <p:spPr>
          <a:xfrm>
            <a:off x="168000" y="936000"/>
            <a:ext cx="5928000" cy="55569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TextShape 1"/>
          <p:cNvSpPr txBox="1"/>
          <p:nvPr/>
        </p:nvSpPr>
        <p:spPr>
          <a:xfrm>
            <a:off x="1676760" y="77816"/>
            <a:ext cx="10515240" cy="570960"/>
          </a:xfrm>
          <a:prstGeom prst="rect">
            <a:avLst/>
          </a:prstGeom>
          <a:noFill/>
          <a:ln>
            <a:noFill/>
          </a:ln>
        </p:spPr>
        <p:txBody>
          <a:bodyPr lIns="0" tIns="0" rIns="0" bIns="0" anchor="ctr">
            <a:noAutofit/>
          </a:bodyPr>
          <a:lstStyle/>
          <a:p>
            <a:r>
              <a:rPr lang="en-US" sz="4000" spc="-1" dirty="0">
                <a:latin typeface="+mj-lt"/>
              </a:rPr>
              <a:t>Revenue by Customer Income Group</a:t>
            </a:r>
          </a:p>
        </p:txBody>
      </p:sp>
      <p:pic>
        <p:nvPicPr>
          <p:cNvPr id="130" name="Picture 129"/>
          <p:cNvPicPr/>
          <p:nvPr/>
        </p:nvPicPr>
        <p:blipFill>
          <a:blip r:embed="rId2"/>
          <a:stretch/>
        </p:blipFill>
        <p:spPr>
          <a:xfrm>
            <a:off x="365760" y="1224776"/>
            <a:ext cx="5458818" cy="5063482"/>
          </a:xfrm>
          <a:prstGeom prst="rect">
            <a:avLst/>
          </a:prstGeom>
          <a:ln>
            <a:noFill/>
          </a:ln>
        </p:spPr>
      </p:pic>
      <p:sp>
        <p:nvSpPr>
          <p:cNvPr id="131" name="TextShape 2"/>
          <p:cNvSpPr txBox="1"/>
          <p:nvPr/>
        </p:nvSpPr>
        <p:spPr>
          <a:xfrm>
            <a:off x="6263280" y="2088000"/>
            <a:ext cx="5760720" cy="2664000"/>
          </a:xfrm>
          <a:prstGeom prst="rect">
            <a:avLst/>
          </a:prstGeom>
          <a:noFill/>
          <a:ln>
            <a:noFill/>
          </a:ln>
        </p:spPr>
        <p:txBody>
          <a:bodyPr lIns="90000" tIns="45000" rIns="90000" bIns="45000">
            <a:noAutofit/>
          </a:bodyPr>
          <a:lstStyle/>
          <a:p>
            <a:r>
              <a:rPr lang="en-IN" spc="-1" dirty="0"/>
              <a:t>1. The bar graph comparing revenue distribution by customer income group for Pink Cab and Yellow Cab highlights distinct patterns in revenue generation across different income segments. </a:t>
            </a:r>
          </a:p>
          <a:p>
            <a:endParaRPr lang="en-IN" spc="-1" dirty="0"/>
          </a:p>
          <a:p>
            <a:r>
              <a:rPr lang="en-IN" spc="-1" dirty="0"/>
              <a:t>2. The data suggests that each company may have varying success in appealing to specific income groups, potentially due to different pricing strategies, service offerings, or customer targeting approaches</a:t>
            </a:r>
            <a:r>
              <a:rPr lang="en-IN" sz="1800" b="0" strike="noStrike" spc="-1" dirty="0">
                <a:latin typeface="Aria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9162D0-AA09-35E0-7E26-3563993D6697}"/>
              </a:ext>
            </a:extLst>
          </p:cNvPr>
          <p:cNvSpPr/>
          <p:nvPr/>
        </p:nvSpPr>
        <p:spPr>
          <a:xfrm>
            <a:off x="168000" y="936000"/>
            <a:ext cx="6204665" cy="542259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TextShape 1"/>
          <p:cNvSpPr txBox="1"/>
          <p:nvPr/>
        </p:nvSpPr>
        <p:spPr>
          <a:xfrm>
            <a:off x="2568406" y="78508"/>
            <a:ext cx="10515240" cy="570960"/>
          </a:xfrm>
          <a:prstGeom prst="rect">
            <a:avLst/>
          </a:prstGeom>
          <a:noFill/>
          <a:ln>
            <a:noFill/>
          </a:ln>
        </p:spPr>
        <p:txBody>
          <a:bodyPr lIns="0" tIns="0" rIns="0" bIns="0" anchor="ctr">
            <a:noAutofit/>
          </a:bodyPr>
          <a:lstStyle/>
          <a:p>
            <a:r>
              <a:rPr lang="en-US" sz="4000" spc="-1" dirty="0">
                <a:latin typeface="+mj-lt"/>
              </a:rPr>
              <a:t>Revenue by Day of the Week</a:t>
            </a:r>
          </a:p>
        </p:txBody>
      </p:sp>
      <p:pic>
        <p:nvPicPr>
          <p:cNvPr id="133" name="Picture 132"/>
          <p:cNvPicPr/>
          <p:nvPr/>
        </p:nvPicPr>
        <p:blipFill>
          <a:blip r:embed="rId2"/>
          <a:stretch/>
        </p:blipFill>
        <p:spPr>
          <a:xfrm>
            <a:off x="263700" y="1258948"/>
            <a:ext cx="5832000" cy="4723920"/>
          </a:xfrm>
          <a:prstGeom prst="rect">
            <a:avLst/>
          </a:prstGeom>
          <a:ln>
            <a:noFill/>
          </a:ln>
        </p:spPr>
      </p:pic>
      <p:sp>
        <p:nvSpPr>
          <p:cNvPr id="134" name="TextShape 2"/>
          <p:cNvSpPr txBox="1"/>
          <p:nvPr/>
        </p:nvSpPr>
        <p:spPr>
          <a:xfrm>
            <a:off x="6552000" y="1584000"/>
            <a:ext cx="5472000" cy="4619852"/>
          </a:xfrm>
          <a:prstGeom prst="rect">
            <a:avLst/>
          </a:prstGeom>
          <a:noFill/>
          <a:ln>
            <a:noFill/>
          </a:ln>
        </p:spPr>
        <p:txBody>
          <a:bodyPr lIns="90000" tIns="45000" rIns="90000" bIns="45000">
            <a:noAutofit/>
          </a:bodyPr>
          <a:lstStyle/>
          <a:p>
            <a:r>
              <a:rPr lang="en-IN" spc="-1" dirty="0"/>
              <a:t>1. The bar graph comparing revenue distribution by the day of the week for Pink Cab and Yellow Cab highlights distinct patterns in revenue generation throughout the weekdays. </a:t>
            </a:r>
          </a:p>
          <a:p>
            <a:endParaRPr lang="en-IN" spc="-1" dirty="0"/>
          </a:p>
          <a:p>
            <a:r>
              <a:rPr lang="en-IN" spc="-1" dirty="0"/>
              <a:t>2. The data suggests that each company may have varying success in revenue generation on specific days, potentially due to factors such as demand variations, operational strategies, or marketing initiatives. </a:t>
            </a:r>
          </a:p>
          <a:p>
            <a:endParaRPr lang="en-IN" spc="-1" dirty="0"/>
          </a:p>
          <a:p>
            <a:r>
              <a:rPr lang="en-IN" spc="-1" dirty="0"/>
              <a:t>3. While there is a spike in revenue on days such as Monday, Sunday and Tuesday where Yellow Cab is leading in revenue generated.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A4D0EF-04E2-1024-4C68-C42EB2BCA037}"/>
              </a:ext>
            </a:extLst>
          </p:cNvPr>
          <p:cNvSpPr/>
          <p:nvPr/>
        </p:nvSpPr>
        <p:spPr>
          <a:xfrm>
            <a:off x="267285" y="1064272"/>
            <a:ext cx="5178240" cy="52239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TextShape 1"/>
          <p:cNvSpPr txBox="1"/>
          <p:nvPr/>
        </p:nvSpPr>
        <p:spPr>
          <a:xfrm>
            <a:off x="1478520" y="71368"/>
            <a:ext cx="10515240" cy="642960"/>
          </a:xfrm>
          <a:prstGeom prst="rect">
            <a:avLst/>
          </a:prstGeom>
          <a:noFill/>
          <a:ln>
            <a:noFill/>
          </a:ln>
        </p:spPr>
        <p:txBody>
          <a:bodyPr lIns="0" tIns="0" rIns="0" bIns="0" anchor="ctr">
            <a:noAutofit/>
          </a:bodyPr>
          <a:lstStyle/>
          <a:p>
            <a:r>
              <a:rPr lang="en-US" sz="4000" spc="-1" dirty="0">
                <a:latin typeface="+mj-lt"/>
              </a:rPr>
              <a:t>Number of Rides by Customer Age Group</a:t>
            </a:r>
          </a:p>
        </p:txBody>
      </p:sp>
      <p:pic>
        <p:nvPicPr>
          <p:cNvPr id="136" name="Picture 135"/>
          <p:cNvPicPr/>
          <p:nvPr/>
        </p:nvPicPr>
        <p:blipFill>
          <a:blip r:embed="rId2"/>
          <a:stretch/>
        </p:blipFill>
        <p:spPr>
          <a:xfrm>
            <a:off x="323556" y="1111455"/>
            <a:ext cx="5065695" cy="5078329"/>
          </a:xfrm>
          <a:prstGeom prst="rect">
            <a:avLst/>
          </a:prstGeom>
          <a:ln>
            <a:noFill/>
          </a:ln>
        </p:spPr>
      </p:pic>
      <p:sp>
        <p:nvSpPr>
          <p:cNvPr id="137" name="TextShape 2"/>
          <p:cNvSpPr txBox="1"/>
          <p:nvPr/>
        </p:nvSpPr>
        <p:spPr>
          <a:xfrm>
            <a:off x="5544000" y="2232000"/>
            <a:ext cx="6449760" cy="2808000"/>
          </a:xfrm>
          <a:prstGeom prst="rect">
            <a:avLst/>
          </a:prstGeom>
          <a:noFill/>
          <a:ln>
            <a:noFill/>
          </a:ln>
        </p:spPr>
        <p:txBody>
          <a:bodyPr lIns="90000" tIns="45000" rIns="90000" bIns="45000">
            <a:noAutofit/>
          </a:bodyPr>
          <a:lstStyle/>
          <a:p>
            <a:r>
              <a:rPr lang="en-IN" spc="-1" dirty="0"/>
              <a:t>1. The bar graph comparing the number of rides by customer age group for Pink Cab and Yellow Cab highlights Yellow Cab's dominance in terms of ride volumes across all age groups. </a:t>
            </a:r>
          </a:p>
          <a:p>
            <a:endParaRPr lang="en-IN" spc="-1" dirty="0"/>
          </a:p>
          <a:p>
            <a:r>
              <a:rPr lang="en-IN" spc="-1" dirty="0"/>
              <a:t>2. This suggests that Yellow Cab has successfully captured a larger customer base and met the transportation needs of customers from diverse age segments. Pink Cab may need to reassess its market positioning and strategies to enhance its competitiveness.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13180" y="777960"/>
            <a:ext cx="10565640" cy="59078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nSpc>
                <a:spcPct val="100000"/>
              </a:lnSpc>
              <a:buFont typeface="+mj-lt"/>
              <a:buAutoNum type="arabicPeriod"/>
            </a:pPr>
            <a:r>
              <a:rPr lang="en-US" b="1" strike="noStrike" spc="-1" dirty="0"/>
              <a:t>Higher Revenue</a:t>
            </a:r>
            <a:r>
              <a:rPr lang="en-US" b="0" strike="noStrike" spc="-1" dirty="0"/>
              <a:t>: Yellow Cab consistently generates higher revenue compared to Pink Cab, indicating a stronger financial performance and potential for higher returns on investment.</a:t>
            </a:r>
            <a:endParaRPr lang="en-IN" b="0" strike="noStrike" spc="-1" dirty="0"/>
          </a:p>
          <a:p>
            <a:pPr marL="342900" indent="-342900">
              <a:lnSpc>
                <a:spcPct val="100000"/>
              </a:lnSpc>
              <a:buFont typeface="+mj-lt"/>
              <a:buAutoNum type="arabicPeriod"/>
            </a:pPr>
            <a:endParaRPr lang="en-IN" b="0" strike="noStrike" spc="-1" dirty="0"/>
          </a:p>
          <a:p>
            <a:pPr marL="342900" indent="-342900">
              <a:lnSpc>
                <a:spcPct val="100000"/>
              </a:lnSpc>
              <a:buFont typeface="+mj-lt"/>
              <a:buAutoNum type="arabicPeriod"/>
            </a:pPr>
            <a:r>
              <a:rPr lang="en-US" b="1" strike="noStrike" spc="-1" dirty="0"/>
              <a:t>Greater Ride Volume</a:t>
            </a:r>
            <a:r>
              <a:rPr lang="en-US" b="0" strike="noStrike" spc="-1" dirty="0"/>
              <a:t>: Yellow Cab attracts more customers and experiences higher ride volumes than Pink Cab, reflecting a larger market share and increased revenue-generating opportunities.</a:t>
            </a:r>
            <a:endParaRPr lang="en-IN" b="0" strike="noStrike" spc="-1" dirty="0"/>
          </a:p>
          <a:p>
            <a:pPr marL="342900" indent="-342900">
              <a:lnSpc>
                <a:spcPct val="100000"/>
              </a:lnSpc>
              <a:buFont typeface="+mj-lt"/>
              <a:buAutoNum type="arabicPeriod"/>
            </a:pPr>
            <a:endParaRPr lang="en-IN" b="0" strike="noStrike" spc="-1" dirty="0"/>
          </a:p>
          <a:p>
            <a:pPr marL="342900" indent="-342900">
              <a:lnSpc>
                <a:spcPct val="100000"/>
              </a:lnSpc>
              <a:buFont typeface="+mj-lt"/>
              <a:buAutoNum type="arabicPeriod"/>
            </a:pPr>
            <a:r>
              <a:rPr lang="en-US" b="1" strike="noStrike" spc="-1" dirty="0"/>
              <a:t>Market Dominance</a:t>
            </a:r>
            <a:r>
              <a:rPr lang="en-US" b="0" strike="noStrike" spc="-1" dirty="0"/>
              <a:t>: Yellow Cab surpasses Pink Cab in terms of market presence and customer demand, positioning it as a dominant player in the industry. This market dominance suggests a higher likelihood of sustained growth and profitability.</a:t>
            </a:r>
            <a:endParaRPr lang="en-IN" b="0" strike="noStrike" spc="-1" dirty="0"/>
          </a:p>
          <a:p>
            <a:pPr marL="342900" indent="-342900">
              <a:lnSpc>
                <a:spcPct val="100000"/>
              </a:lnSpc>
              <a:buFont typeface="+mj-lt"/>
              <a:buAutoNum type="arabicPeriod"/>
            </a:pPr>
            <a:endParaRPr lang="en-IN" b="0" strike="noStrike" spc="-1" dirty="0"/>
          </a:p>
          <a:p>
            <a:pPr marL="342900" indent="-342900">
              <a:lnSpc>
                <a:spcPct val="100000"/>
              </a:lnSpc>
              <a:buFont typeface="+mj-lt"/>
              <a:buAutoNum type="arabicPeriod"/>
            </a:pPr>
            <a:r>
              <a:rPr lang="en-US" b="1" strike="noStrike" spc="-1" dirty="0"/>
              <a:t>Competitive Advantage</a:t>
            </a:r>
            <a:r>
              <a:rPr lang="en-US" b="0" strike="noStrike" spc="-1" dirty="0"/>
              <a:t>: Yellow Cab's superior performance in revenue and ride volume demonstrates a competitive advantage over Pink Cab, indicating its ability to attract and retain customers in a highly competitive market.</a:t>
            </a:r>
            <a:endParaRPr lang="en-IN" b="0" strike="noStrike" spc="-1" dirty="0"/>
          </a:p>
          <a:p>
            <a:pPr marL="342900" indent="-342900">
              <a:lnSpc>
                <a:spcPct val="100000"/>
              </a:lnSpc>
              <a:buFont typeface="+mj-lt"/>
              <a:buAutoNum type="arabicPeriod"/>
            </a:pPr>
            <a:endParaRPr lang="en-IN" b="0" strike="noStrike" spc="-1" dirty="0"/>
          </a:p>
          <a:p>
            <a:pPr marL="342900" indent="-342900">
              <a:lnSpc>
                <a:spcPct val="100000"/>
              </a:lnSpc>
              <a:buFont typeface="+mj-lt"/>
              <a:buAutoNum type="arabicPeriod"/>
            </a:pPr>
            <a:r>
              <a:rPr lang="en-US" b="1" strike="noStrike" spc="-1" dirty="0"/>
              <a:t>Strong Brand Recognition</a:t>
            </a:r>
            <a:r>
              <a:rPr lang="en-US" b="0" strike="noStrike" spc="-1" dirty="0"/>
              <a:t>: Yellow Cab enjoys a well-established brand reputation and customer loyalty, contributing to its continued success and potential for long-term profitability.</a:t>
            </a:r>
            <a:endParaRPr lang="en-IN" b="0" strike="noStrike" spc="-1" dirty="0"/>
          </a:p>
          <a:p>
            <a:pPr marL="342900" indent="-342900">
              <a:lnSpc>
                <a:spcPct val="100000"/>
              </a:lnSpc>
              <a:buFont typeface="+mj-lt"/>
              <a:buAutoNum type="arabicPeriod"/>
            </a:pPr>
            <a:endParaRPr lang="en-IN" b="0" strike="noStrike" spc="-1" dirty="0"/>
          </a:p>
          <a:p>
            <a:pPr marL="342900" indent="-342900">
              <a:lnSpc>
                <a:spcPct val="100000"/>
              </a:lnSpc>
              <a:buFont typeface="+mj-lt"/>
              <a:buAutoNum type="arabicPeriod"/>
            </a:pPr>
            <a:r>
              <a:rPr lang="en-US" b="1" strike="noStrike" spc="-1" dirty="0"/>
              <a:t>Potential for Expansion</a:t>
            </a:r>
            <a:r>
              <a:rPr lang="en-US" b="0" strike="noStrike" spc="-1" dirty="0"/>
              <a:t>: The data suggests that Yellow Cab has a higher growth potential compared to Pink Cab, making it an attractive investment option for capitalizing on the expanding Cab industry.</a:t>
            </a:r>
            <a:endParaRPr lang="en-IN" b="0" strike="noStrike" spc="-1" dirty="0"/>
          </a:p>
          <a:p>
            <a:pPr>
              <a:lnSpc>
                <a:spcPct val="100000"/>
              </a:lnSpc>
            </a:pPr>
            <a:r>
              <a:rPr lang="en-US" b="0" strike="noStrike" spc="-1" dirty="0"/>
              <a:t>Keeping these points in mind, the </a:t>
            </a:r>
            <a:r>
              <a:rPr lang="en-US" b="1" strike="noStrike" spc="-1" dirty="0"/>
              <a:t>Yellow Cab</a:t>
            </a:r>
            <a:r>
              <a:rPr lang="en-US" b="0" strike="noStrike" spc="-1" dirty="0"/>
              <a:t> company is most suitable for investment.</a:t>
            </a:r>
            <a:endParaRPr lang="en-IN" b="0" strike="noStrike" spc="-1" dirty="0"/>
          </a:p>
        </p:txBody>
      </p:sp>
      <p:sp>
        <p:nvSpPr>
          <p:cNvPr id="139" name="TextShape 2"/>
          <p:cNvSpPr txBox="1"/>
          <p:nvPr/>
        </p:nvSpPr>
        <p:spPr>
          <a:xfrm>
            <a:off x="3137317" y="34920"/>
            <a:ext cx="6462720" cy="743040"/>
          </a:xfrm>
          <a:prstGeom prst="rect">
            <a:avLst/>
          </a:prstGeom>
          <a:noFill/>
          <a:ln>
            <a:noFill/>
          </a:ln>
        </p:spPr>
        <p:txBody>
          <a:bodyPr lIns="90000" tIns="45000" rIns="90000" bIns="45000">
            <a:noAutofit/>
          </a:bodyPr>
          <a:lstStyle/>
          <a:p>
            <a:r>
              <a:rPr lang="en-US" sz="4000" spc="-1" dirty="0">
                <a:latin typeface="+mj-lt"/>
              </a:rPr>
              <a:t>      Recommendations</a:t>
            </a:r>
            <a:endParaRPr lang="en-IN" sz="4000" spc="-1"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3316619" y="2601360"/>
            <a:ext cx="5558760" cy="1655280"/>
          </a:xfrm>
          <a:prstGeom prst="rect">
            <a:avLst/>
          </a:prstGeom>
          <a:noFill/>
          <a:ln>
            <a:noFill/>
          </a:ln>
        </p:spPr>
        <p:txBody>
          <a:bodyPr>
            <a:normAutofit/>
          </a:bodyPr>
          <a:lstStyle/>
          <a:p>
            <a:pPr algn="ctr">
              <a:lnSpc>
                <a:spcPct val="90000"/>
              </a:lnSpc>
              <a:spcBef>
                <a:spcPts val="1001"/>
              </a:spcBef>
              <a:tabLst>
                <a:tab pos="0" algn="l"/>
              </a:tabLst>
            </a:pPr>
            <a:r>
              <a:rPr lang="en-US" sz="8000" b="0" strike="noStrike" spc="-1" dirty="0">
                <a:latin typeface="+mj-lt"/>
              </a:rPr>
              <a:t>Thank You.</a:t>
            </a:r>
            <a:endParaRPr lang="en-IN" sz="8000" b="0" strike="noStrike" spc="-1" dirty="0">
              <a:latin typeface="+mj-lt"/>
            </a:endParaRPr>
          </a:p>
          <a:p>
            <a:pPr algn="ctr">
              <a:lnSpc>
                <a:spcPct val="90000"/>
              </a:lnSpc>
              <a:spcBef>
                <a:spcPts val="1001"/>
              </a:spcBef>
              <a:tabLst>
                <a:tab pos="0" algn="l"/>
              </a:tabLst>
            </a:pPr>
            <a:endParaRPr lang="en-IN" sz="6600" b="0" strike="noStrike" spc="-1" dirty="0">
              <a:latin typeface="Arial"/>
            </a:endParaRPr>
          </a:p>
        </p:txBody>
      </p:sp>
      <p:pic>
        <p:nvPicPr>
          <p:cNvPr id="141" name="Picture 5_0"/>
          <p:cNvPicPr/>
          <p:nvPr/>
        </p:nvPicPr>
        <p:blipFill>
          <a:blip r:embed="rId2"/>
          <a:srcRect t="30953" b="22591"/>
          <a:stretch/>
        </p:blipFill>
        <p:spPr>
          <a:xfrm>
            <a:off x="5216768" y="6077243"/>
            <a:ext cx="1758461" cy="949569"/>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1503110"/>
            <a:ext cx="10515240" cy="4350960"/>
          </a:xfrm>
          <a:prstGeom prst="rect">
            <a:avLst/>
          </a:prstGeom>
          <a:noFill/>
          <a:ln>
            <a:noFill/>
          </a:ln>
        </p:spPr>
        <p:txBody>
          <a:bodyPr>
            <a:normAutofit/>
          </a:bodyPr>
          <a:lstStyle/>
          <a:p>
            <a:pPr>
              <a:lnSpc>
                <a:spcPct val="90000"/>
              </a:lnSpc>
              <a:spcBef>
                <a:spcPts val="1001"/>
              </a:spcBef>
            </a:pPr>
            <a:r>
              <a:rPr lang="en-US" sz="2400" b="0" strike="noStrike" spc="-1" dirty="0">
                <a:latin typeface="Bahnschrift Light" panose="020B0502040204020203" pitchFamily="34" charset="0"/>
              </a:rPr>
              <a:t>XYZ, a private equity firm in the US, is considering investing in the Cab industry due to its significant growth in recent years and the presence of multiple key players. </a:t>
            </a:r>
          </a:p>
          <a:p>
            <a:pPr>
              <a:lnSpc>
                <a:spcPct val="90000"/>
              </a:lnSpc>
              <a:spcBef>
                <a:spcPts val="1001"/>
              </a:spcBef>
            </a:pPr>
            <a:r>
              <a:rPr lang="en-US" sz="2400" b="0" strike="noStrike" spc="-1" dirty="0">
                <a:latin typeface="Bahnschrift Light" panose="020B0502040204020203" pitchFamily="34" charset="0"/>
              </a:rPr>
              <a:t>This report aims to provide actionable insights to assist XYZ in identifying the most suitable company for investment. </a:t>
            </a:r>
          </a:p>
          <a:p>
            <a:pPr>
              <a:lnSpc>
                <a:spcPct val="90000"/>
              </a:lnSpc>
              <a:spcBef>
                <a:spcPts val="1001"/>
              </a:spcBef>
            </a:pPr>
            <a:r>
              <a:rPr lang="en-US" sz="2400" b="0" strike="noStrike" spc="-1" dirty="0">
                <a:latin typeface="Bahnschrift Light" panose="020B0502040204020203" pitchFamily="34" charset="0"/>
              </a:rPr>
              <a:t>The analysis is divided into four parts: </a:t>
            </a:r>
          </a:p>
          <a:p>
            <a:pPr>
              <a:lnSpc>
                <a:spcPct val="90000"/>
              </a:lnSpc>
              <a:spcBef>
                <a:spcPts val="1001"/>
              </a:spcBef>
            </a:pPr>
            <a:r>
              <a:rPr lang="en-US" sz="2400" b="0" strike="noStrike" spc="-1" dirty="0">
                <a:latin typeface="Bahnschrift Light" panose="020B0502040204020203" pitchFamily="34" charset="0"/>
              </a:rPr>
              <a:t>1. Data understanding, </a:t>
            </a:r>
          </a:p>
          <a:p>
            <a:pPr>
              <a:lnSpc>
                <a:spcPct val="90000"/>
              </a:lnSpc>
              <a:spcBef>
                <a:spcPts val="1001"/>
              </a:spcBef>
            </a:pPr>
            <a:r>
              <a:rPr lang="en-US" sz="2400" b="0" strike="noStrike" spc="-1" dirty="0">
                <a:latin typeface="Bahnschrift Light" panose="020B0502040204020203" pitchFamily="34" charset="0"/>
              </a:rPr>
              <a:t>2. forecasting profitability and ride volume for each cab type, </a:t>
            </a:r>
          </a:p>
          <a:p>
            <a:pPr>
              <a:lnSpc>
                <a:spcPct val="90000"/>
              </a:lnSpc>
              <a:spcBef>
                <a:spcPts val="1001"/>
              </a:spcBef>
            </a:pPr>
            <a:r>
              <a:rPr lang="en-US" sz="2400" b="0" strike="noStrike" spc="-1" dirty="0">
                <a:latin typeface="Bahnschrift Light" panose="020B0502040204020203" pitchFamily="34" charset="0"/>
              </a:rPr>
              <a:t>3. Identifying the most profitable cab company, </a:t>
            </a:r>
          </a:p>
          <a:p>
            <a:pPr>
              <a:lnSpc>
                <a:spcPct val="90000"/>
              </a:lnSpc>
              <a:spcBef>
                <a:spcPts val="1001"/>
              </a:spcBef>
            </a:pPr>
            <a:r>
              <a:rPr lang="en-US" sz="2400" b="0" strike="noStrike" spc="-1" dirty="0">
                <a:latin typeface="Bahnschrift Light" panose="020B0502040204020203" pitchFamily="34" charset="0"/>
              </a:rPr>
              <a:t>4. Providing investment recommendations.</a:t>
            </a:r>
          </a:p>
        </p:txBody>
      </p:sp>
      <p:sp>
        <p:nvSpPr>
          <p:cNvPr id="2" name="TextShape 3">
            <a:extLst>
              <a:ext uri="{FF2B5EF4-FFF2-40B4-BE49-F238E27FC236}">
                <a16:creationId xmlns:a16="http://schemas.microsoft.com/office/drawing/2014/main" id="{02DE6ECE-93B5-1B83-C48F-B228D4F24A00}"/>
              </a:ext>
            </a:extLst>
          </p:cNvPr>
          <p:cNvSpPr txBox="1"/>
          <p:nvPr/>
        </p:nvSpPr>
        <p:spPr>
          <a:xfrm>
            <a:off x="838080" y="46080"/>
            <a:ext cx="10515240" cy="1325160"/>
          </a:xfrm>
          <a:prstGeom prst="rect">
            <a:avLst/>
          </a:prstGeom>
          <a:noFill/>
          <a:ln>
            <a:noFill/>
          </a:ln>
        </p:spPr>
        <p:txBody>
          <a:bodyPr anchor="ctr">
            <a:normAutofit/>
          </a:bodyPr>
          <a:lstStyle/>
          <a:p>
            <a:pPr>
              <a:lnSpc>
                <a:spcPct val="90000"/>
              </a:lnSpc>
            </a:pPr>
            <a:r>
              <a:rPr lang="en-US" sz="3500" b="1" strike="noStrike" spc="-1" dirty="0">
                <a:latin typeface="Bahnschrift" panose="020B0502040204020203" pitchFamily="34" charset="0"/>
              </a:rPr>
              <a:t>BACKGROUND</a:t>
            </a:r>
            <a:endParaRPr lang="en-US" sz="3500" b="0" strike="noStrike" spc="-1" dirty="0">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B04B40-C928-749B-D173-2CDDF37375A8}"/>
              </a:ext>
            </a:extLst>
          </p:cNvPr>
          <p:cNvSpPr txBox="1"/>
          <p:nvPr/>
        </p:nvSpPr>
        <p:spPr>
          <a:xfrm>
            <a:off x="2593330" y="302113"/>
            <a:ext cx="6182750" cy="646331"/>
          </a:xfrm>
          <a:prstGeom prst="rect">
            <a:avLst/>
          </a:prstGeom>
          <a:noFill/>
        </p:spPr>
        <p:txBody>
          <a:bodyPr wrap="square">
            <a:spAutoFit/>
          </a:bodyPr>
          <a:lstStyle/>
          <a:p>
            <a:pPr>
              <a:lnSpc>
                <a:spcPct val="90000"/>
              </a:lnSpc>
            </a:pPr>
            <a:r>
              <a:rPr lang="en-US" sz="4000" b="1" strike="noStrike" spc="-1" dirty="0">
                <a:latin typeface="+mj-lt"/>
              </a:rPr>
              <a:t>INPUT DATA BREAKDOWN</a:t>
            </a:r>
            <a:endParaRPr lang="en-US" sz="4000" b="0" strike="noStrike" spc="-1" dirty="0">
              <a:latin typeface="+mj-lt"/>
            </a:endParaRPr>
          </a:p>
        </p:txBody>
      </p:sp>
      <p:pic>
        <p:nvPicPr>
          <p:cNvPr id="11" name="Picture 10">
            <a:extLst>
              <a:ext uri="{FF2B5EF4-FFF2-40B4-BE49-F238E27FC236}">
                <a16:creationId xmlns:a16="http://schemas.microsoft.com/office/drawing/2014/main" id="{015F7637-BF79-801F-8804-6E24928A1A3B}"/>
              </a:ext>
            </a:extLst>
          </p:cNvPr>
          <p:cNvPicPr>
            <a:picLocks noChangeAspect="1"/>
          </p:cNvPicPr>
          <p:nvPr/>
        </p:nvPicPr>
        <p:blipFill rotWithShape="1">
          <a:blip r:embed="rId2">
            <a:extLst>
              <a:ext uri="{28A0092B-C50C-407E-A947-70E740481C1C}">
                <a14:useLocalDpi xmlns:a14="http://schemas.microsoft.com/office/drawing/2010/main" val="0"/>
              </a:ext>
            </a:extLst>
          </a:blip>
          <a:srcRect t="5376" b="2975"/>
          <a:stretch/>
        </p:blipFill>
        <p:spPr>
          <a:xfrm>
            <a:off x="5684705" y="948444"/>
            <a:ext cx="6182750" cy="5666397"/>
          </a:xfrm>
          <a:prstGeom prst="rect">
            <a:avLst/>
          </a:prstGeom>
        </p:spPr>
      </p:pic>
      <p:sp>
        <p:nvSpPr>
          <p:cNvPr id="13" name="TextBox 12">
            <a:extLst>
              <a:ext uri="{FF2B5EF4-FFF2-40B4-BE49-F238E27FC236}">
                <a16:creationId xmlns:a16="http://schemas.microsoft.com/office/drawing/2014/main" id="{6F6E9C77-6A07-A980-4786-B42DB12165DB}"/>
              </a:ext>
            </a:extLst>
          </p:cNvPr>
          <p:cNvSpPr txBox="1"/>
          <p:nvPr/>
        </p:nvSpPr>
        <p:spPr>
          <a:xfrm>
            <a:off x="197936" y="948444"/>
            <a:ext cx="6098344" cy="5509200"/>
          </a:xfrm>
          <a:prstGeom prst="rect">
            <a:avLst/>
          </a:prstGeom>
          <a:noFill/>
        </p:spPr>
        <p:txBody>
          <a:bodyPr wrap="square">
            <a:spAutoFit/>
          </a:bodyPr>
          <a:lstStyle/>
          <a:p>
            <a:pPr algn="l"/>
            <a:br>
              <a:rPr lang="en-US" b="0" i="0" dirty="0">
                <a:effectLst/>
              </a:rPr>
            </a:br>
            <a:r>
              <a:rPr lang="en-US" sz="2800" b="1" i="0" dirty="0">
                <a:effectLst/>
              </a:rPr>
              <a:t>Assumptions</a:t>
            </a:r>
            <a:r>
              <a:rPr lang="en-US" b="0" i="0" dirty="0">
                <a:effectLst/>
              </a:rPr>
              <a:t>:</a:t>
            </a:r>
          </a:p>
          <a:p>
            <a:pPr algn="l"/>
            <a:endParaRPr lang="en-US" b="0" i="0" dirty="0">
              <a:effectLst/>
            </a:endParaRPr>
          </a:p>
          <a:p>
            <a:pPr algn="l">
              <a:buFont typeface="+mj-lt"/>
              <a:buAutoNum type="arabicPeriod"/>
            </a:pPr>
            <a:r>
              <a:rPr lang="en-US" b="0" i="0" dirty="0">
                <a:effectLst/>
              </a:rPr>
              <a:t>Treatment of Outliers: In the </a:t>
            </a:r>
            <a:r>
              <a:rPr lang="en-US" b="1" i="0" dirty="0">
                <a:effectLst/>
              </a:rPr>
              <a:t>Price Charged</a:t>
            </a:r>
            <a:r>
              <a:rPr lang="en-US" b="0" i="0" dirty="0">
                <a:effectLst/>
              </a:rPr>
              <a:t> feature, outliers are observed; however, due to the unavailability of trip duration details, we have not treated them as outliers in this analysis.</a:t>
            </a:r>
          </a:p>
          <a:p>
            <a:pPr algn="l"/>
            <a:endParaRPr lang="en-US" b="0" i="0" dirty="0">
              <a:effectLst/>
            </a:endParaRPr>
          </a:p>
          <a:p>
            <a:pPr algn="l"/>
            <a:r>
              <a:rPr lang="en-US" dirty="0"/>
              <a:t>2. </a:t>
            </a:r>
            <a:r>
              <a:rPr lang="en-US" b="0" i="0" dirty="0">
                <a:effectLst/>
              </a:rPr>
              <a:t>Profit Calculation: The calculation of ride profits is based on the assumption that all other factors remain constant, and only the </a:t>
            </a:r>
            <a:r>
              <a:rPr lang="en-US" b="1" i="0" dirty="0">
                <a:effectLst/>
              </a:rPr>
              <a:t>Price Charged and Cost of Trip </a:t>
            </a:r>
            <a:r>
              <a:rPr lang="en-US" b="0" i="0" dirty="0">
                <a:effectLst/>
              </a:rPr>
              <a:t>features are considered to determine the profitability of each ride.</a:t>
            </a:r>
          </a:p>
          <a:p>
            <a:pPr algn="l"/>
            <a:endParaRPr lang="en-US" b="0" i="0" dirty="0">
              <a:effectLst/>
            </a:endParaRPr>
          </a:p>
          <a:p>
            <a:pPr algn="l"/>
            <a:r>
              <a:rPr lang="en-US" b="0" i="0" dirty="0">
                <a:effectLst/>
              </a:rPr>
              <a:t>3. Users Feature: In the city dataset, the </a:t>
            </a:r>
            <a:r>
              <a:rPr lang="en-US" b="1" i="0" dirty="0">
                <a:effectLst/>
              </a:rPr>
              <a:t>Users</a:t>
            </a:r>
            <a:r>
              <a:rPr lang="en-US" b="0" i="0" dirty="0">
                <a:effectLst/>
              </a:rPr>
              <a:t> feature represents the number of cab users in the city. It is important to note that these users can include customers of other cab companies, including Yellow Cab and Pink Cab.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951772-312C-5663-D140-21E2CFC3E431}"/>
              </a:ext>
            </a:extLst>
          </p:cNvPr>
          <p:cNvSpPr/>
          <p:nvPr/>
        </p:nvSpPr>
        <p:spPr>
          <a:xfrm>
            <a:off x="0" y="0"/>
            <a:ext cx="475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Shape 1"/>
          <p:cNvSpPr txBox="1"/>
          <p:nvPr/>
        </p:nvSpPr>
        <p:spPr>
          <a:xfrm>
            <a:off x="6714056" y="182520"/>
            <a:ext cx="4582302" cy="498960"/>
          </a:xfrm>
          <a:prstGeom prst="rect">
            <a:avLst/>
          </a:prstGeom>
          <a:noFill/>
          <a:ln>
            <a:noFill/>
          </a:ln>
        </p:spPr>
        <p:txBody>
          <a:bodyPr lIns="0" tIns="0" rIns="0" bIns="0" anchor="ctr">
            <a:noAutofit/>
          </a:bodyPr>
          <a:lstStyle/>
          <a:p>
            <a:r>
              <a:rPr lang="en-US" sz="4000" b="0" strike="noStrike" spc="-1" dirty="0">
                <a:latin typeface="+mj-lt"/>
              </a:rPr>
              <a:t>Profit Analysis</a:t>
            </a:r>
          </a:p>
        </p:txBody>
      </p:sp>
      <p:pic>
        <p:nvPicPr>
          <p:cNvPr id="111" name="Picture 110"/>
          <p:cNvPicPr/>
          <p:nvPr/>
        </p:nvPicPr>
        <p:blipFill>
          <a:blip r:embed="rId2"/>
          <a:stretch/>
        </p:blipFill>
        <p:spPr>
          <a:xfrm>
            <a:off x="98029" y="111600"/>
            <a:ext cx="4539323" cy="3317400"/>
          </a:xfrm>
          <a:prstGeom prst="rect">
            <a:avLst/>
          </a:prstGeom>
          <a:ln>
            <a:noFill/>
          </a:ln>
        </p:spPr>
      </p:pic>
      <p:pic>
        <p:nvPicPr>
          <p:cNvPr id="112" name="Picture 111"/>
          <p:cNvPicPr/>
          <p:nvPr/>
        </p:nvPicPr>
        <p:blipFill>
          <a:blip r:embed="rId3"/>
          <a:stretch/>
        </p:blipFill>
        <p:spPr>
          <a:xfrm>
            <a:off x="0" y="3437965"/>
            <a:ext cx="4638183" cy="3317400"/>
          </a:xfrm>
          <a:prstGeom prst="rect">
            <a:avLst/>
          </a:prstGeom>
          <a:ln>
            <a:noFill/>
          </a:ln>
        </p:spPr>
      </p:pic>
      <p:sp>
        <p:nvSpPr>
          <p:cNvPr id="113" name="TextShape 2"/>
          <p:cNvSpPr txBox="1"/>
          <p:nvPr/>
        </p:nvSpPr>
        <p:spPr>
          <a:xfrm>
            <a:off x="4849200" y="2016000"/>
            <a:ext cx="7390800" cy="2138040"/>
          </a:xfrm>
          <a:prstGeom prst="rect">
            <a:avLst/>
          </a:prstGeom>
          <a:noFill/>
          <a:ln>
            <a:noFill/>
          </a:ln>
        </p:spPr>
        <p:txBody>
          <a:bodyPr lIns="90000" tIns="45000" rIns="90000" bIns="45000">
            <a:noAutofit/>
          </a:bodyPr>
          <a:lstStyle/>
          <a:p>
            <a:r>
              <a:rPr lang="en-IN" spc="-1" dirty="0"/>
              <a:t>1. The comparison of the two bar graphs demonstrates that Yellow Cab outperforms Pink Cab both in terms of total revenue and total rides.</a:t>
            </a:r>
          </a:p>
          <a:p>
            <a:endParaRPr lang="en-IN" spc="-1" dirty="0"/>
          </a:p>
          <a:p>
            <a:r>
              <a:rPr lang="en-IN" spc="-1" dirty="0"/>
              <a:t>2. This indicates that Yellow Cab has achieved greater financial success and serves a larger customer base in the transportation industry.</a:t>
            </a:r>
          </a:p>
          <a:p>
            <a:endParaRPr lang="en-IN" sz="1800" strike="noStrike" spc="-1" dirty="0"/>
          </a:p>
          <a:p>
            <a:r>
              <a:rPr lang="en-IN" sz="1800" strike="noStrike" spc="-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FC0D55-397D-424E-1378-85529A8BA7CE}"/>
              </a:ext>
            </a:extLst>
          </p:cNvPr>
          <p:cNvSpPr/>
          <p:nvPr/>
        </p:nvSpPr>
        <p:spPr>
          <a:xfrm>
            <a:off x="84408" y="970671"/>
            <a:ext cx="7245139" cy="57118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TextShape 1"/>
          <p:cNvSpPr txBox="1"/>
          <p:nvPr/>
        </p:nvSpPr>
        <p:spPr>
          <a:xfrm>
            <a:off x="581464" y="77040"/>
            <a:ext cx="11029071" cy="714960"/>
          </a:xfrm>
          <a:prstGeom prst="rect">
            <a:avLst/>
          </a:prstGeom>
          <a:noFill/>
          <a:ln>
            <a:noFill/>
          </a:ln>
        </p:spPr>
        <p:txBody>
          <a:bodyPr lIns="0" tIns="0" rIns="0" bIns="0" anchor="ctr">
            <a:noAutofit/>
          </a:bodyPr>
          <a:lstStyle/>
          <a:p>
            <a:r>
              <a:rPr lang="en-US" sz="4000" b="0" strike="noStrike" spc="-1" dirty="0">
                <a:latin typeface="+mj-lt"/>
              </a:rPr>
              <a:t>City Wise Cab users retained by the companies</a:t>
            </a:r>
          </a:p>
        </p:txBody>
      </p:sp>
      <p:pic>
        <p:nvPicPr>
          <p:cNvPr id="115" name="Picture 114"/>
          <p:cNvPicPr/>
          <p:nvPr/>
        </p:nvPicPr>
        <p:blipFill>
          <a:blip r:embed="rId2"/>
          <a:stretch/>
        </p:blipFill>
        <p:spPr>
          <a:xfrm>
            <a:off x="84128" y="1069145"/>
            <a:ext cx="7245139" cy="5711815"/>
          </a:xfrm>
          <a:prstGeom prst="rect">
            <a:avLst/>
          </a:prstGeom>
          <a:ln>
            <a:noFill/>
          </a:ln>
        </p:spPr>
      </p:pic>
      <p:sp>
        <p:nvSpPr>
          <p:cNvPr id="116" name="TextShape 2"/>
          <p:cNvSpPr txBox="1"/>
          <p:nvPr/>
        </p:nvSpPr>
        <p:spPr>
          <a:xfrm>
            <a:off x="7348792" y="1622160"/>
            <a:ext cx="4731480" cy="3417840"/>
          </a:xfrm>
          <a:prstGeom prst="rect">
            <a:avLst/>
          </a:prstGeom>
          <a:noFill/>
          <a:ln>
            <a:noFill/>
          </a:ln>
        </p:spPr>
        <p:txBody>
          <a:bodyPr lIns="90000" tIns="45000" rIns="90000" bIns="45000">
            <a:noAutofit/>
          </a:bodyPr>
          <a:lstStyle/>
          <a:p>
            <a:r>
              <a:rPr lang="en-IN" spc="-1" dirty="0"/>
              <a:t>1. The bar graph is showcasing the number of rides achieved by Pink Cab and Yellow Cab in various cities in the United States highlights the substantial difference in ride volumes between the two companies. </a:t>
            </a:r>
          </a:p>
          <a:p>
            <a:endParaRPr lang="en-IN" spc="-1" dirty="0"/>
          </a:p>
          <a:p>
            <a:r>
              <a:rPr lang="en-IN" spc="-1" dirty="0"/>
              <a:t>2. The data suggests that Yellow Cab has established a more extensive customer base and market presence, while Pink Cab may need to refine its strategies to gain a stronger foothold in the highly competitive cab market. </a:t>
            </a:r>
          </a:p>
          <a:p>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B5CE38-BEB4-08DD-57D3-C4C4C4B4F674}"/>
              </a:ext>
            </a:extLst>
          </p:cNvPr>
          <p:cNvSpPr/>
          <p:nvPr/>
        </p:nvSpPr>
        <p:spPr>
          <a:xfrm>
            <a:off x="168812" y="820080"/>
            <a:ext cx="5577835" cy="55103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TextShape 1"/>
          <p:cNvSpPr txBox="1"/>
          <p:nvPr/>
        </p:nvSpPr>
        <p:spPr>
          <a:xfrm>
            <a:off x="3199771" y="53640"/>
            <a:ext cx="5792455" cy="642960"/>
          </a:xfrm>
          <a:prstGeom prst="rect">
            <a:avLst/>
          </a:prstGeom>
          <a:noFill/>
          <a:ln>
            <a:noFill/>
          </a:ln>
        </p:spPr>
        <p:txBody>
          <a:bodyPr lIns="0" tIns="0" rIns="0" bIns="0" anchor="ctr">
            <a:noAutofit/>
          </a:bodyPr>
          <a:lstStyle/>
          <a:p>
            <a:r>
              <a:rPr lang="en-US" sz="4000" spc="-1" dirty="0">
                <a:latin typeface="+mj-lt"/>
              </a:rPr>
              <a:t>Total Profit per Company</a:t>
            </a:r>
          </a:p>
        </p:txBody>
      </p:sp>
      <p:pic>
        <p:nvPicPr>
          <p:cNvPr id="118" name="Picture 117"/>
          <p:cNvPicPr/>
          <p:nvPr/>
        </p:nvPicPr>
        <p:blipFill>
          <a:blip r:embed="rId2"/>
          <a:stretch/>
        </p:blipFill>
        <p:spPr>
          <a:xfrm>
            <a:off x="234687" y="1290918"/>
            <a:ext cx="5188960" cy="4303058"/>
          </a:xfrm>
          <a:prstGeom prst="rect">
            <a:avLst/>
          </a:prstGeom>
          <a:ln>
            <a:noFill/>
          </a:ln>
        </p:spPr>
      </p:pic>
      <p:sp>
        <p:nvSpPr>
          <p:cNvPr id="119" name="TextShape 2"/>
          <p:cNvSpPr txBox="1"/>
          <p:nvPr/>
        </p:nvSpPr>
        <p:spPr>
          <a:xfrm>
            <a:off x="5746647" y="2232000"/>
            <a:ext cx="6491160" cy="2394000"/>
          </a:xfrm>
          <a:prstGeom prst="rect">
            <a:avLst/>
          </a:prstGeom>
          <a:noFill/>
          <a:ln>
            <a:noFill/>
          </a:ln>
        </p:spPr>
        <p:txBody>
          <a:bodyPr lIns="90000" tIns="45000" rIns="90000" bIns="45000">
            <a:noAutofit/>
          </a:bodyPr>
          <a:lstStyle/>
          <a:p>
            <a:r>
              <a:rPr lang="en-IN" spc="-1" dirty="0"/>
              <a:t>1. The bar graph is depicting the total profit statistics for Pink Cab and Yellow Cab highlights the disparity in financial performance between the two companies. </a:t>
            </a:r>
          </a:p>
          <a:p>
            <a:endParaRPr lang="en-IN" spc="-1" dirty="0"/>
          </a:p>
          <a:p>
            <a:r>
              <a:rPr lang="en-IN" spc="-1" dirty="0"/>
              <a:t>2. The data suggests that Yellow Cab has consistently achieved higher profitability, while Pink Cab may need to address operational aspects to enhance its profitability. </a:t>
            </a:r>
          </a:p>
          <a:p>
            <a:endParaRPr lang="en-IN" sz="1800" b="0" strike="noStrike" spc="-1" dirty="0">
              <a:latin typeface="Arial"/>
            </a:endParaRPr>
          </a:p>
          <a:p>
            <a:endParaRPr lang="en-IN"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0FABC9-CA6F-C695-5DE6-34F3337DFBBC}"/>
              </a:ext>
            </a:extLst>
          </p:cNvPr>
          <p:cNvSpPr/>
          <p:nvPr/>
        </p:nvSpPr>
        <p:spPr>
          <a:xfrm>
            <a:off x="90352" y="1008000"/>
            <a:ext cx="5396049" cy="54849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TextShape 1"/>
          <p:cNvSpPr txBox="1"/>
          <p:nvPr/>
        </p:nvSpPr>
        <p:spPr>
          <a:xfrm>
            <a:off x="1676760" y="90803"/>
            <a:ext cx="10515240" cy="642960"/>
          </a:xfrm>
          <a:prstGeom prst="rect">
            <a:avLst/>
          </a:prstGeom>
          <a:noFill/>
          <a:ln>
            <a:noFill/>
          </a:ln>
        </p:spPr>
        <p:txBody>
          <a:bodyPr lIns="0" tIns="0" rIns="0" bIns="0" anchor="ctr">
            <a:noAutofit/>
          </a:bodyPr>
          <a:lstStyle/>
          <a:p>
            <a:r>
              <a:rPr lang="en-US" sz="4000" spc="-1" dirty="0">
                <a:latin typeface="+mj-lt"/>
              </a:rPr>
              <a:t>Revenue by Customer Income Group</a:t>
            </a:r>
          </a:p>
        </p:txBody>
      </p:sp>
      <p:pic>
        <p:nvPicPr>
          <p:cNvPr id="121" name="Picture 120"/>
          <p:cNvPicPr/>
          <p:nvPr/>
        </p:nvPicPr>
        <p:blipFill>
          <a:blip r:embed="rId2"/>
          <a:stretch/>
        </p:blipFill>
        <p:spPr>
          <a:xfrm>
            <a:off x="337016" y="1196640"/>
            <a:ext cx="4980240" cy="4962240"/>
          </a:xfrm>
          <a:prstGeom prst="rect">
            <a:avLst/>
          </a:prstGeom>
          <a:ln>
            <a:noFill/>
          </a:ln>
        </p:spPr>
      </p:pic>
      <p:sp>
        <p:nvSpPr>
          <p:cNvPr id="122" name="TextShape 2"/>
          <p:cNvSpPr txBox="1"/>
          <p:nvPr/>
        </p:nvSpPr>
        <p:spPr>
          <a:xfrm>
            <a:off x="5592600" y="1512000"/>
            <a:ext cx="6565320" cy="3929760"/>
          </a:xfrm>
          <a:prstGeom prst="rect">
            <a:avLst/>
          </a:prstGeom>
          <a:noFill/>
          <a:ln>
            <a:noFill/>
          </a:ln>
        </p:spPr>
        <p:txBody>
          <a:bodyPr lIns="90000" tIns="45000" rIns="90000" bIns="45000">
            <a:noAutofit/>
          </a:bodyPr>
          <a:lstStyle/>
          <a:p>
            <a:r>
              <a:rPr lang="en-IN" spc="-1" dirty="0"/>
              <a:t>1. The bar graph is comparing the revenue generated by Pink Cab and Yellow Cab across different income groups indicates a notable disparity in revenue, with Yellow Cab outperforming Pink Cab. </a:t>
            </a:r>
          </a:p>
          <a:p>
            <a:endParaRPr lang="en-IN" spc="-1" dirty="0"/>
          </a:p>
          <a:p>
            <a:r>
              <a:rPr lang="en-IN" spc="-1" dirty="0"/>
              <a:t>2. The data suggests that Yellow Cab has established a stronger revenue base among diverse income segments, potentially due to various factors such as pricing strategies or service appeal. </a:t>
            </a:r>
          </a:p>
          <a:p>
            <a:endParaRPr lang="en-IN" spc="-1" dirty="0"/>
          </a:p>
          <a:p>
            <a:r>
              <a:rPr lang="en-IN" spc="-1" dirty="0"/>
              <a:t>3. Pink Cab may need to reassess its market positioning and revenue generation strategies to enhance its performance across different income groups. </a:t>
            </a:r>
          </a:p>
          <a:p>
            <a:endParaRPr lang="en-IN" sz="1800" b="0" strike="noStrike" spc="-1" dirty="0">
              <a:latin typeface="Arial"/>
            </a:endParaRPr>
          </a:p>
          <a:p>
            <a:endParaRPr lang="en-IN"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884D49-3DA1-0F7A-B89F-C05BCB608874}"/>
              </a:ext>
            </a:extLst>
          </p:cNvPr>
          <p:cNvSpPr/>
          <p:nvPr/>
        </p:nvSpPr>
        <p:spPr>
          <a:xfrm>
            <a:off x="534572" y="1224000"/>
            <a:ext cx="4332240" cy="46562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TextShape 1"/>
          <p:cNvSpPr txBox="1"/>
          <p:nvPr/>
        </p:nvSpPr>
        <p:spPr>
          <a:xfrm>
            <a:off x="3131114" y="213313"/>
            <a:ext cx="10515240" cy="570960"/>
          </a:xfrm>
          <a:prstGeom prst="rect">
            <a:avLst/>
          </a:prstGeom>
          <a:noFill/>
          <a:ln>
            <a:noFill/>
          </a:ln>
        </p:spPr>
        <p:txBody>
          <a:bodyPr lIns="0" tIns="0" rIns="0" bIns="0" anchor="ctr">
            <a:noAutofit/>
          </a:bodyPr>
          <a:lstStyle/>
          <a:p>
            <a:r>
              <a:rPr lang="en-US" sz="4000" spc="-1" dirty="0">
                <a:latin typeface="+mj-lt"/>
              </a:rPr>
              <a:t>Total Profit per Company</a:t>
            </a:r>
          </a:p>
        </p:txBody>
      </p:sp>
      <p:pic>
        <p:nvPicPr>
          <p:cNvPr id="124" name="Picture 123"/>
          <p:cNvPicPr/>
          <p:nvPr/>
        </p:nvPicPr>
        <p:blipFill>
          <a:blip r:embed="rId2"/>
          <a:stretch/>
        </p:blipFill>
        <p:spPr>
          <a:xfrm>
            <a:off x="510784" y="1378746"/>
            <a:ext cx="4332240" cy="4536000"/>
          </a:xfrm>
          <a:prstGeom prst="rect">
            <a:avLst/>
          </a:prstGeom>
          <a:ln>
            <a:noFill/>
          </a:ln>
        </p:spPr>
      </p:pic>
      <p:sp>
        <p:nvSpPr>
          <p:cNvPr id="125" name="TextShape 2"/>
          <p:cNvSpPr txBox="1"/>
          <p:nvPr/>
        </p:nvSpPr>
        <p:spPr>
          <a:xfrm>
            <a:off x="5077468" y="2361960"/>
            <a:ext cx="7133760" cy="2138040"/>
          </a:xfrm>
          <a:prstGeom prst="rect">
            <a:avLst/>
          </a:prstGeom>
          <a:noFill/>
          <a:ln>
            <a:noFill/>
          </a:ln>
        </p:spPr>
        <p:txBody>
          <a:bodyPr lIns="90000" tIns="45000" rIns="90000" bIns="45000">
            <a:noAutofit/>
          </a:bodyPr>
          <a:lstStyle/>
          <a:p>
            <a:r>
              <a:rPr lang="en-IN" spc="-1" dirty="0"/>
              <a:t>1. The pie chart is portraying the total profit distribution between Pink Cab and Yellow Cab demonstrates a significant disparity, with Yellow Cab capturing a substantial majority of the total profit. </a:t>
            </a:r>
          </a:p>
          <a:p>
            <a:endParaRPr lang="en-IN" spc="-1" dirty="0"/>
          </a:p>
          <a:p>
            <a:r>
              <a:rPr lang="en-IN" spc="-1" dirty="0"/>
              <a:t>2. This indicates Yellow Cab's strong financial performance and potential competitive advantages. </a:t>
            </a:r>
          </a:p>
          <a:p>
            <a:endParaRPr lang="en-IN" sz="1800" b="0" strike="noStrike" spc="-1" dirty="0">
              <a:latin typeface="Arial"/>
            </a:endParaRPr>
          </a:p>
          <a:p>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5B9D5D-2BF5-A8C5-9136-897A83F5069D}"/>
              </a:ext>
            </a:extLst>
          </p:cNvPr>
          <p:cNvSpPr/>
          <p:nvPr/>
        </p:nvSpPr>
        <p:spPr>
          <a:xfrm>
            <a:off x="267286" y="936000"/>
            <a:ext cx="5542671" cy="56758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26" name="TextShape 1"/>
          <p:cNvSpPr txBox="1"/>
          <p:nvPr/>
        </p:nvSpPr>
        <p:spPr>
          <a:xfrm>
            <a:off x="838080" y="199634"/>
            <a:ext cx="10515240" cy="570960"/>
          </a:xfrm>
          <a:prstGeom prst="rect">
            <a:avLst/>
          </a:prstGeom>
          <a:noFill/>
          <a:ln>
            <a:noFill/>
          </a:ln>
        </p:spPr>
        <p:txBody>
          <a:bodyPr lIns="0" tIns="0" rIns="0" bIns="0" anchor="ctr">
            <a:noAutofit/>
          </a:bodyPr>
          <a:lstStyle/>
          <a:p>
            <a:r>
              <a:rPr lang="en-US" sz="4000" spc="-1" dirty="0">
                <a:latin typeface="+mj-lt"/>
              </a:rPr>
              <a:t>Number of Rides by Customer Age Group</a:t>
            </a:r>
          </a:p>
        </p:txBody>
      </p:sp>
      <p:pic>
        <p:nvPicPr>
          <p:cNvPr id="127" name="Picture 126"/>
          <p:cNvPicPr/>
          <p:nvPr/>
        </p:nvPicPr>
        <p:blipFill>
          <a:blip r:embed="rId2"/>
          <a:stretch/>
        </p:blipFill>
        <p:spPr>
          <a:xfrm>
            <a:off x="441553" y="1132948"/>
            <a:ext cx="5119200" cy="5193000"/>
          </a:xfrm>
          <a:prstGeom prst="rect">
            <a:avLst/>
          </a:prstGeom>
          <a:ln>
            <a:noFill/>
          </a:ln>
        </p:spPr>
      </p:pic>
      <p:sp>
        <p:nvSpPr>
          <p:cNvPr id="128" name="TextShape 2"/>
          <p:cNvSpPr txBox="1"/>
          <p:nvPr/>
        </p:nvSpPr>
        <p:spPr>
          <a:xfrm>
            <a:off x="5976000" y="2088000"/>
            <a:ext cx="6088320" cy="2649960"/>
          </a:xfrm>
          <a:prstGeom prst="rect">
            <a:avLst/>
          </a:prstGeom>
          <a:noFill/>
          <a:ln>
            <a:noFill/>
          </a:ln>
        </p:spPr>
        <p:txBody>
          <a:bodyPr lIns="90000" tIns="45000" rIns="90000" bIns="45000">
            <a:noAutofit/>
          </a:bodyPr>
          <a:lstStyle/>
          <a:p>
            <a:r>
              <a:rPr lang="en-IN" spc="-1" dirty="0"/>
              <a:t>1. The bar graph is comparing the number of rides by customer age group for Pink Cab and Yellow Cab reveals distinct patterns in ride volumes across different age segments. </a:t>
            </a:r>
          </a:p>
          <a:p>
            <a:endParaRPr lang="en-IN" spc="-1" dirty="0"/>
          </a:p>
          <a:p>
            <a:r>
              <a:rPr lang="en-IN" spc="-1" dirty="0"/>
              <a:t>2. The data suggests that each company may have a varying level of success in attracting specific age groups, potentially due to differing marketing approaches, service offerings, or customer targeting strategies. </a:t>
            </a:r>
          </a:p>
          <a:p>
            <a:endParaRPr lang="en-IN"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
      <a:majorFont>
        <a:latin typeface="Bahnschrift"/>
        <a:ea typeface=""/>
        <a:cs typeface=""/>
      </a:majorFont>
      <a:minorFont>
        <a:latin typeface="Bahnschrif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2707</TotalTime>
  <Words>1107</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vt:lpstr>
      <vt:lpstr>Bahnschrift Light</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case study</dc:title>
  <dc:subject/>
  <dc:creator>Shilpi Pandita</dc:creator>
  <dc:description/>
  <cp:lastModifiedBy>Shilpi Pandita</cp:lastModifiedBy>
  <cp:revision>149</cp:revision>
  <cp:lastPrinted>2019-08-24T08:13:50Z</cp:lastPrinted>
  <dcterms:created xsi:type="dcterms:W3CDTF">2019-08-19T15:39:24Z</dcterms:created>
  <dcterms:modified xsi:type="dcterms:W3CDTF">2023-05-26T14:13:29Z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16.0014</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