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94" r:id="rId5"/>
    <p:sldId id="261" r:id="rId6"/>
    <p:sldId id="293" r:id="rId7"/>
    <p:sldId id="304" r:id="rId8"/>
    <p:sldId id="262" r:id="rId9"/>
    <p:sldId id="265" r:id="rId10"/>
    <p:sldId id="286" r:id="rId11"/>
    <p:sldId id="267" r:id="rId12"/>
    <p:sldId id="305" r:id="rId13"/>
    <p:sldId id="273" r:id="rId14"/>
    <p:sldId id="297" r:id="rId15"/>
    <p:sldId id="292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295" r:id="rId24"/>
    <p:sldId id="276" r:id="rId25"/>
    <p:sldId id="306" r:id="rId26"/>
    <p:sldId id="307" r:id="rId27"/>
    <p:sldId id="308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EB397C-81A0-40EB-B2AC-3118F99A4CDA}">
          <p14:sldIdLst>
            <p14:sldId id="257"/>
            <p14:sldId id="259"/>
            <p14:sldId id="260"/>
            <p14:sldId id="294"/>
            <p14:sldId id="261"/>
            <p14:sldId id="293"/>
            <p14:sldId id="304"/>
            <p14:sldId id="262"/>
            <p14:sldId id="265"/>
            <p14:sldId id="286"/>
            <p14:sldId id="267"/>
            <p14:sldId id="305"/>
            <p14:sldId id="273"/>
            <p14:sldId id="297"/>
            <p14:sldId id="292"/>
            <p14:sldId id="296"/>
            <p14:sldId id="298"/>
            <p14:sldId id="299"/>
            <p14:sldId id="300"/>
            <p14:sldId id="301"/>
            <p14:sldId id="302"/>
            <p14:sldId id="303"/>
            <p14:sldId id="295"/>
          </p14:sldIdLst>
        </p14:section>
        <p14:section name="无标题节" id="{1ACF90A6-BF4A-4296-9A76-F61FF4A2521C}">
          <p14:sldIdLst>
            <p14:sldId id="276"/>
            <p14:sldId id="306"/>
            <p14:sldId id="307"/>
            <p14:sldId id="30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游君霞" initials="yjx" lastIdx="3" clrIdx="0">
    <p:extLst>
      <p:ext uri="{19B8F6BF-5375-455C-9EA6-DF929625EA0E}">
        <p15:presenceInfo xmlns:p15="http://schemas.microsoft.com/office/powerpoint/2012/main" userId="游君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626"/>
    <a:srgbClr val="2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B06DE-C256-4DF3-94B1-B63B589D7FB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A4ACD2-7A94-4EFD-8365-92913BD374E2}">
      <dgm:prSet phldrT="[文本]" custT="1"/>
      <dgm:spPr>
        <a:solidFill>
          <a:srgbClr val="224626"/>
        </a:solidFill>
      </dgm:spPr>
      <dgm:t>
        <a:bodyPr/>
        <a:lstStyle/>
        <a:p>
          <a:pPr>
            <a:spcAft>
              <a:spcPts val="600"/>
            </a:spcAft>
          </a:pPr>
          <a:r>
            <a:rPr lang="en-US" altLang="zh-CN" sz="3200" b="1" dirty="0"/>
            <a:t>Deep</a:t>
          </a:r>
        </a:p>
        <a:p>
          <a:pPr>
            <a:spcAft>
              <a:spcPts val="600"/>
            </a:spcAft>
          </a:pPr>
          <a:r>
            <a:rPr lang="en-US" altLang="zh-CN" sz="3200" b="1" dirty="0"/>
            <a:t>Learning</a:t>
          </a:r>
          <a:endParaRPr lang="zh-CN" altLang="en-US" sz="3200" b="1" dirty="0"/>
        </a:p>
      </dgm:t>
    </dgm:pt>
    <dgm:pt modelId="{C69C48EC-6166-494C-A420-29EB034A57DF}" type="parTrans" cxnId="{6684382B-C87A-4402-BB0C-80E0F79C9DF3}">
      <dgm:prSet/>
      <dgm:spPr/>
      <dgm:t>
        <a:bodyPr/>
        <a:lstStyle/>
        <a:p>
          <a:endParaRPr lang="zh-CN" altLang="en-US"/>
        </a:p>
      </dgm:t>
    </dgm:pt>
    <dgm:pt modelId="{E2275661-0C30-4FB3-9FEF-13E79A8017B5}" type="sibTrans" cxnId="{6684382B-C87A-4402-BB0C-80E0F79C9DF3}">
      <dgm:prSet/>
      <dgm:spPr/>
      <dgm:t>
        <a:bodyPr/>
        <a:lstStyle/>
        <a:p>
          <a:endParaRPr lang="zh-CN" altLang="en-US"/>
        </a:p>
      </dgm:t>
    </dgm:pt>
    <dgm:pt modelId="{321B1C8E-F22C-4F2A-828C-7677F3FAAF83}">
      <dgm:prSet phldrT="[文本]" custT="1"/>
      <dgm:spPr>
        <a:solidFill>
          <a:srgbClr val="224626"/>
        </a:solidFill>
      </dgm:spPr>
      <dgm:t>
        <a:bodyPr/>
        <a:lstStyle/>
        <a:p>
          <a:r>
            <a:rPr lang="en-US" altLang="zh-CN" sz="4400" b="1" dirty="0">
              <a:latin typeface="+mn-lt"/>
              <a:ea typeface="Cambria Math" pitchFamily="18" charset="0"/>
            </a:rPr>
            <a:t>Data</a:t>
          </a:r>
          <a:endParaRPr lang="zh-CN" altLang="en-US" sz="4400" b="1" dirty="0">
            <a:latin typeface="+mn-lt"/>
          </a:endParaRPr>
        </a:p>
      </dgm:t>
    </dgm:pt>
    <dgm:pt modelId="{E9CFD1A6-A1F3-471C-B178-B907A624A9D6}" type="parTrans" cxnId="{82EDFD10-9ACD-45EE-BE9D-05E478C480B7}">
      <dgm:prSet/>
      <dgm:spPr>
        <a:solidFill>
          <a:schemeClr val="accent1">
            <a:hueOff val="0"/>
            <a:satOff val="0"/>
            <a:lumOff val="0"/>
          </a:schemeClr>
        </a:solidFill>
        <a:ln>
          <a:solidFill>
            <a:srgbClr val="224626"/>
          </a:solidFill>
        </a:ln>
      </dgm:spPr>
      <dgm:t>
        <a:bodyPr/>
        <a:lstStyle/>
        <a:p>
          <a:endParaRPr lang="zh-CN" altLang="en-US"/>
        </a:p>
      </dgm:t>
    </dgm:pt>
    <dgm:pt modelId="{B771DA8E-45E9-447F-AD24-1339FA86FFD5}" type="sibTrans" cxnId="{82EDFD10-9ACD-45EE-BE9D-05E478C480B7}">
      <dgm:prSet/>
      <dgm:spPr/>
      <dgm:t>
        <a:bodyPr/>
        <a:lstStyle/>
        <a:p>
          <a:endParaRPr lang="zh-CN" altLang="en-US"/>
        </a:p>
      </dgm:t>
    </dgm:pt>
    <dgm:pt modelId="{5DEC0469-E961-4C30-906E-C57AA679F687}">
      <dgm:prSet phldrT="[文本]" custT="1"/>
      <dgm:spPr>
        <a:solidFill>
          <a:srgbClr val="224626"/>
        </a:solidFill>
      </dgm:spPr>
      <dgm:t>
        <a:bodyPr/>
        <a:lstStyle/>
        <a:p>
          <a:r>
            <a:rPr lang="en-US" altLang="zh-CN" sz="3600" b="1" dirty="0"/>
            <a:t>ANNs</a:t>
          </a:r>
          <a:endParaRPr lang="zh-CN" altLang="en-US" sz="3600" b="1" dirty="0"/>
        </a:p>
      </dgm:t>
    </dgm:pt>
    <dgm:pt modelId="{CA86085B-70BB-4A25-8235-73A39B9515F7}" type="parTrans" cxnId="{DDDD9DF7-503E-4E02-946B-EB3C35A013FE}">
      <dgm:prSet/>
      <dgm:spPr>
        <a:solidFill>
          <a:schemeClr val="accent1">
            <a:hueOff val="0"/>
            <a:satOff val="0"/>
            <a:lumOff val="0"/>
          </a:schemeClr>
        </a:solidFill>
        <a:ln>
          <a:solidFill>
            <a:srgbClr val="224626"/>
          </a:solidFill>
        </a:ln>
      </dgm:spPr>
      <dgm:t>
        <a:bodyPr/>
        <a:lstStyle/>
        <a:p>
          <a:endParaRPr lang="zh-CN" altLang="en-US"/>
        </a:p>
      </dgm:t>
    </dgm:pt>
    <dgm:pt modelId="{30665112-A6EB-454E-9397-4AEEFB04796F}" type="sibTrans" cxnId="{DDDD9DF7-503E-4E02-946B-EB3C35A013FE}">
      <dgm:prSet/>
      <dgm:spPr/>
      <dgm:t>
        <a:bodyPr/>
        <a:lstStyle/>
        <a:p>
          <a:endParaRPr lang="zh-CN" altLang="en-US"/>
        </a:p>
      </dgm:t>
    </dgm:pt>
    <dgm:pt modelId="{C638850E-ADFA-4749-86E8-89FBC40ECC63}" type="pres">
      <dgm:prSet presAssocID="{41FB06DE-C256-4DF3-94B1-B63B589D7F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3B4D4E-0EA9-4FB9-9709-8D8E0282C0A0}" type="pres">
      <dgm:prSet presAssocID="{11A4ACD2-7A94-4EFD-8365-92913BD374E2}" presName="root1" presStyleCnt="0"/>
      <dgm:spPr/>
    </dgm:pt>
    <dgm:pt modelId="{DF789D0A-004F-404A-9290-817BFFBF7D3A}" type="pres">
      <dgm:prSet presAssocID="{11A4ACD2-7A94-4EFD-8365-92913BD374E2}" presName="LevelOneTextNode" presStyleLbl="node0" presStyleIdx="0" presStyleCnt="1" custLinFactNeighborY="-1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CBD8C-9DD6-4007-AB42-EDBB0A47634A}" type="pres">
      <dgm:prSet presAssocID="{11A4ACD2-7A94-4EFD-8365-92913BD374E2}" presName="level2hierChild" presStyleCnt="0"/>
      <dgm:spPr/>
    </dgm:pt>
    <dgm:pt modelId="{849C1F57-9732-490B-BB41-437366283F06}" type="pres">
      <dgm:prSet presAssocID="{E9CFD1A6-A1F3-471C-B178-B907A624A9D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F6C7236-8A3B-4298-906B-A411495ADF8F}" type="pres">
      <dgm:prSet presAssocID="{E9CFD1A6-A1F3-471C-B178-B907A624A9D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B915E0-A2B5-44DE-A68A-29BAFC15D953}" type="pres">
      <dgm:prSet presAssocID="{321B1C8E-F22C-4F2A-828C-7677F3FAAF83}" presName="root2" presStyleCnt="0"/>
      <dgm:spPr/>
    </dgm:pt>
    <dgm:pt modelId="{2DD63F64-637F-4A0E-9B77-4495D2C81834}" type="pres">
      <dgm:prSet presAssocID="{321B1C8E-F22C-4F2A-828C-7677F3FAAF8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F6DDC-470D-49D3-B283-5CE42D7657BA}" type="pres">
      <dgm:prSet presAssocID="{321B1C8E-F22C-4F2A-828C-7677F3FAAF83}" presName="level3hierChild" presStyleCnt="0"/>
      <dgm:spPr/>
    </dgm:pt>
    <dgm:pt modelId="{A9520B62-C5B1-40FC-B2CD-32D80DEA51ED}" type="pres">
      <dgm:prSet presAssocID="{CA86085B-70BB-4A25-8235-73A39B9515F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F25B854-7105-4F90-80F1-69CF78DE12DC}" type="pres">
      <dgm:prSet presAssocID="{CA86085B-70BB-4A25-8235-73A39B9515F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4C22CE7-4938-47DF-BCBE-2C792CDE7EFE}" type="pres">
      <dgm:prSet presAssocID="{5DEC0469-E961-4C30-906E-C57AA679F687}" presName="root2" presStyleCnt="0"/>
      <dgm:spPr/>
    </dgm:pt>
    <dgm:pt modelId="{DB8EFE8E-FDD1-41F1-8795-66842D05F7AB}" type="pres">
      <dgm:prSet presAssocID="{5DEC0469-E961-4C30-906E-C57AA679F68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DBCC3-9BCC-4B9C-A263-827D02037D74}" type="pres">
      <dgm:prSet presAssocID="{5DEC0469-E961-4C30-906E-C57AA679F687}" presName="level3hierChild" presStyleCnt="0"/>
      <dgm:spPr/>
    </dgm:pt>
  </dgm:ptLst>
  <dgm:cxnLst>
    <dgm:cxn modelId="{4F2CBF44-0820-430A-9B0A-516AEF5B88A4}" type="presOf" srcId="{321B1C8E-F22C-4F2A-828C-7677F3FAAF83}" destId="{2DD63F64-637F-4A0E-9B77-4495D2C81834}" srcOrd="0" destOrd="0" presId="urn:microsoft.com/office/officeart/2005/8/layout/hierarchy2"/>
    <dgm:cxn modelId="{6DB05A94-737E-4FF5-9451-B067D0DBD145}" type="presOf" srcId="{CA86085B-70BB-4A25-8235-73A39B9515F7}" destId="{3F25B854-7105-4F90-80F1-69CF78DE12DC}" srcOrd="1" destOrd="0" presId="urn:microsoft.com/office/officeart/2005/8/layout/hierarchy2"/>
    <dgm:cxn modelId="{6E2133B1-C739-410C-B6A3-5594144A1269}" type="presOf" srcId="{CA86085B-70BB-4A25-8235-73A39B9515F7}" destId="{A9520B62-C5B1-40FC-B2CD-32D80DEA51ED}" srcOrd="0" destOrd="0" presId="urn:microsoft.com/office/officeart/2005/8/layout/hierarchy2"/>
    <dgm:cxn modelId="{A64C98E6-290D-4046-B5EC-500C5DEB595D}" type="presOf" srcId="{41FB06DE-C256-4DF3-94B1-B63B589D7FB1}" destId="{C638850E-ADFA-4749-86E8-89FBC40ECC63}" srcOrd="0" destOrd="0" presId="urn:microsoft.com/office/officeart/2005/8/layout/hierarchy2"/>
    <dgm:cxn modelId="{82EDFD10-9ACD-45EE-BE9D-05E478C480B7}" srcId="{11A4ACD2-7A94-4EFD-8365-92913BD374E2}" destId="{321B1C8E-F22C-4F2A-828C-7677F3FAAF83}" srcOrd="0" destOrd="0" parTransId="{E9CFD1A6-A1F3-471C-B178-B907A624A9D6}" sibTransId="{B771DA8E-45E9-447F-AD24-1339FA86FFD5}"/>
    <dgm:cxn modelId="{C315338A-8EB3-45B5-B125-5148B2CD9690}" type="presOf" srcId="{11A4ACD2-7A94-4EFD-8365-92913BD374E2}" destId="{DF789D0A-004F-404A-9290-817BFFBF7D3A}" srcOrd="0" destOrd="0" presId="urn:microsoft.com/office/officeart/2005/8/layout/hierarchy2"/>
    <dgm:cxn modelId="{6684382B-C87A-4402-BB0C-80E0F79C9DF3}" srcId="{41FB06DE-C256-4DF3-94B1-B63B589D7FB1}" destId="{11A4ACD2-7A94-4EFD-8365-92913BD374E2}" srcOrd="0" destOrd="0" parTransId="{C69C48EC-6166-494C-A420-29EB034A57DF}" sibTransId="{E2275661-0C30-4FB3-9FEF-13E79A8017B5}"/>
    <dgm:cxn modelId="{02B0551E-4C88-4B46-A31B-05C7D7DEDA50}" type="presOf" srcId="{E9CFD1A6-A1F3-471C-B178-B907A624A9D6}" destId="{849C1F57-9732-490B-BB41-437366283F06}" srcOrd="0" destOrd="0" presId="urn:microsoft.com/office/officeart/2005/8/layout/hierarchy2"/>
    <dgm:cxn modelId="{59E4FCD0-F075-4DE6-B3DD-C4537AC3F2E5}" type="presOf" srcId="{5DEC0469-E961-4C30-906E-C57AA679F687}" destId="{DB8EFE8E-FDD1-41F1-8795-66842D05F7AB}" srcOrd="0" destOrd="0" presId="urn:microsoft.com/office/officeart/2005/8/layout/hierarchy2"/>
    <dgm:cxn modelId="{A65B115A-AFB3-4E94-86E5-6134C5CC1E92}" type="presOf" srcId="{E9CFD1A6-A1F3-471C-B178-B907A624A9D6}" destId="{5F6C7236-8A3B-4298-906B-A411495ADF8F}" srcOrd="1" destOrd="0" presId="urn:microsoft.com/office/officeart/2005/8/layout/hierarchy2"/>
    <dgm:cxn modelId="{DDDD9DF7-503E-4E02-946B-EB3C35A013FE}" srcId="{11A4ACD2-7A94-4EFD-8365-92913BD374E2}" destId="{5DEC0469-E961-4C30-906E-C57AA679F687}" srcOrd="1" destOrd="0" parTransId="{CA86085B-70BB-4A25-8235-73A39B9515F7}" sibTransId="{30665112-A6EB-454E-9397-4AEEFB04796F}"/>
    <dgm:cxn modelId="{C55E5B05-1DDE-4A21-A2AC-274CD551785D}" type="presParOf" srcId="{C638850E-ADFA-4749-86E8-89FBC40ECC63}" destId="{2F3B4D4E-0EA9-4FB9-9709-8D8E0282C0A0}" srcOrd="0" destOrd="0" presId="urn:microsoft.com/office/officeart/2005/8/layout/hierarchy2"/>
    <dgm:cxn modelId="{5321544B-1567-420D-B05F-17A052EC4B69}" type="presParOf" srcId="{2F3B4D4E-0EA9-4FB9-9709-8D8E0282C0A0}" destId="{DF789D0A-004F-404A-9290-817BFFBF7D3A}" srcOrd="0" destOrd="0" presId="urn:microsoft.com/office/officeart/2005/8/layout/hierarchy2"/>
    <dgm:cxn modelId="{15662084-E221-458C-A593-B9C400CC8A3E}" type="presParOf" srcId="{2F3B4D4E-0EA9-4FB9-9709-8D8E0282C0A0}" destId="{9E6CBD8C-9DD6-4007-AB42-EDBB0A47634A}" srcOrd="1" destOrd="0" presId="urn:microsoft.com/office/officeart/2005/8/layout/hierarchy2"/>
    <dgm:cxn modelId="{6FB11D1C-30FB-4A76-B416-FA4896BF2B66}" type="presParOf" srcId="{9E6CBD8C-9DD6-4007-AB42-EDBB0A47634A}" destId="{849C1F57-9732-490B-BB41-437366283F06}" srcOrd="0" destOrd="0" presId="urn:microsoft.com/office/officeart/2005/8/layout/hierarchy2"/>
    <dgm:cxn modelId="{57CF4F17-A6D7-41C6-A24A-F69DD668DD75}" type="presParOf" srcId="{849C1F57-9732-490B-BB41-437366283F06}" destId="{5F6C7236-8A3B-4298-906B-A411495ADF8F}" srcOrd="0" destOrd="0" presId="urn:microsoft.com/office/officeart/2005/8/layout/hierarchy2"/>
    <dgm:cxn modelId="{EC6F5A5F-AADE-4B82-8494-CDD988E7B203}" type="presParOf" srcId="{9E6CBD8C-9DD6-4007-AB42-EDBB0A47634A}" destId="{1DB915E0-A2B5-44DE-A68A-29BAFC15D953}" srcOrd="1" destOrd="0" presId="urn:microsoft.com/office/officeart/2005/8/layout/hierarchy2"/>
    <dgm:cxn modelId="{8F264AD8-0142-4626-8F6C-0F8670811661}" type="presParOf" srcId="{1DB915E0-A2B5-44DE-A68A-29BAFC15D953}" destId="{2DD63F64-637F-4A0E-9B77-4495D2C81834}" srcOrd="0" destOrd="0" presId="urn:microsoft.com/office/officeart/2005/8/layout/hierarchy2"/>
    <dgm:cxn modelId="{DC05C5E6-4F46-422D-A504-4CEEBDA74666}" type="presParOf" srcId="{1DB915E0-A2B5-44DE-A68A-29BAFC15D953}" destId="{703F6DDC-470D-49D3-B283-5CE42D7657BA}" srcOrd="1" destOrd="0" presId="urn:microsoft.com/office/officeart/2005/8/layout/hierarchy2"/>
    <dgm:cxn modelId="{4EF3FD64-FAE6-44DB-A489-C47BBF0A5C2E}" type="presParOf" srcId="{9E6CBD8C-9DD6-4007-AB42-EDBB0A47634A}" destId="{A9520B62-C5B1-40FC-B2CD-32D80DEA51ED}" srcOrd="2" destOrd="0" presId="urn:microsoft.com/office/officeart/2005/8/layout/hierarchy2"/>
    <dgm:cxn modelId="{0C136FE5-4AFA-40BA-847D-C260FF97AF5C}" type="presParOf" srcId="{A9520B62-C5B1-40FC-B2CD-32D80DEA51ED}" destId="{3F25B854-7105-4F90-80F1-69CF78DE12DC}" srcOrd="0" destOrd="0" presId="urn:microsoft.com/office/officeart/2005/8/layout/hierarchy2"/>
    <dgm:cxn modelId="{0060599F-5741-474D-8FB3-4851F98D998A}" type="presParOf" srcId="{9E6CBD8C-9DD6-4007-AB42-EDBB0A47634A}" destId="{24C22CE7-4938-47DF-BCBE-2C792CDE7EFE}" srcOrd="3" destOrd="0" presId="urn:microsoft.com/office/officeart/2005/8/layout/hierarchy2"/>
    <dgm:cxn modelId="{B0D50D45-C950-4D48-9B4D-AB600C20EEA2}" type="presParOf" srcId="{24C22CE7-4938-47DF-BCBE-2C792CDE7EFE}" destId="{DB8EFE8E-FDD1-41F1-8795-66842D05F7AB}" srcOrd="0" destOrd="0" presId="urn:microsoft.com/office/officeart/2005/8/layout/hierarchy2"/>
    <dgm:cxn modelId="{0FE4B11B-1380-409A-B492-5F1BBF530E06}" type="presParOf" srcId="{24C22CE7-4938-47DF-BCBE-2C792CDE7EFE}" destId="{1A9DBCC3-9BCC-4B9C-A263-827D02037D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89D0A-004F-404A-9290-817BFFBF7D3A}">
      <dsp:nvSpPr>
        <dsp:cNvPr id="0" name=""/>
        <dsp:cNvSpPr/>
      </dsp:nvSpPr>
      <dsp:spPr>
        <a:xfrm>
          <a:off x="4168" y="1540625"/>
          <a:ext cx="2755758" cy="1377879"/>
        </a:xfrm>
        <a:prstGeom prst="roundRect">
          <a:avLst>
            <a:gd name="adj" fmla="val 10000"/>
          </a:avLst>
        </a:prstGeom>
        <a:solidFill>
          <a:srgbClr val="224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3200" b="1" kern="1200" dirty="0"/>
            <a:t>Deep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altLang="zh-CN" sz="3200" b="1" kern="1200" dirty="0"/>
            <a:t>Learning</a:t>
          </a:r>
          <a:endParaRPr lang="zh-CN" altLang="en-US" sz="3200" b="1" kern="1200" dirty="0"/>
        </a:p>
      </dsp:txBody>
      <dsp:txXfrm>
        <a:off x="44525" y="1580982"/>
        <a:ext cx="2675044" cy="1297165"/>
      </dsp:txXfrm>
    </dsp:sp>
    <dsp:sp modelId="{849C1F57-9732-490B-BB41-437366283F06}">
      <dsp:nvSpPr>
        <dsp:cNvPr id="0" name=""/>
        <dsp:cNvSpPr/>
      </dsp:nvSpPr>
      <dsp:spPr>
        <a:xfrm rot="19500652">
          <a:off x="2638335" y="1816246"/>
          <a:ext cx="1345485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345485" y="27553"/>
              </a:lnTo>
            </a:path>
          </a:pathLst>
        </a:custGeom>
        <a:noFill/>
        <a:ln w="12700" cap="flat" cmpd="sng" algn="ctr">
          <a:solidFill>
            <a:srgbClr val="224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77440" y="1810163"/>
        <a:ext cx="67274" cy="67274"/>
      </dsp:txXfrm>
    </dsp:sp>
    <dsp:sp modelId="{2DD63F64-637F-4A0E-9B77-4495D2C81834}">
      <dsp:nvSpPr>
        <dsp:cNvPr id="0" name=""/>
        <dsp:cNvSpPr/>
      </dsp:nvSpPr>
      <dsp:spPr>
        <a:xfrm>
          <a:off x="3862229" y="769096"/>
          <a:ext cx="2755758" cy="1377879"/>
        </a:xfrm>
        <a:prstGeom prst="roundRect">
          <a:avLst>
            <a:gd name="adj" fmla="val 10000"/>
          </a:avLst>
        </a:prstGeom>
        <a:solidFill>
          <a:srgbClr val="224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b="1" kern="1200" dirty="0">
              <a:latin typeface="+mn-lt"/>
              <a:ea typeface="Cambria Math" pitchFamily="18" charset="0"/>
            </a:rPr>
            <a:t>Data</a:t>
          </a:r>
          <a:endParaRPr lang="zh-CN" altLang="en-US" sz="4400" b="1" kern="1200" dirty="0">
            <a:latin typeface="+mn-lt"/>
          </a:endParaRPr>
        </a:p>
      </dsp:txBody>
      <dsp:txXfrm>
        <a:off x="3902586" y="809453"/>
        <a:ext cx="2675044" cy="1297165"/>
      </dsp:txXfrm>
    </dsp:sp>
    <dsp:sp modelId="{A9520B62-C5B1-40FC-B2CD-32D80DEA51ED}">
      <dsp:nvSpPr>
        <dsp:cNvPr id="0" name=""/>
        <dsp:cNvSpPr/>
      </dsp:nvSpPr>
      <dsp:spPr>
        <a:xfrm rot="2184693">
          <a:off x="2626225" y="2608527"/>
          <a:ext cx="1369705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369705" y="27553"/>
              </a:lnTo>
            </a:path>
          </a:pathLst>
        </a:custGeom>
        <a:noFill/>
        <a:ln w="12700" cap="flat" cmpd="sng" algn="ctr">
          <a:solidFill>
            <a:srgbClr val="224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76835" y="2601838"/>
        <a:ext cx="68485" cy="68485"/>
      </dsp:txXfrm>
    </dsp:sp>
    <dsp:sp modelId="{DB8EFE8E-FDD1-41F1-8795-66842D05F7AB}">
      <dsp:nvSpPr>
        <dsp:cNvPr id="0" name=""/>
        <dsp:cNvSpPr/>
      </dsp:nvSpPr>
      <dsp:spPr>
        <a:xfrm>
          <a:off x="3862229" y="2353656"/>
          <a:ext cx="2755758" cy="1377879"/>
        </a:xfrm>
        <a:prstGeom prst="roundRect">
          <a:avLst>
            <a:gd name="adj" fmla="val 10000"/>
          </a:avLst>
        </a:prstGeom>
        <a:solidFill>
          <a:srgbClr val="2246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/>
            <a:t>ANNs</a:t>
          </a:r>
          <a:endParaRPr lang="zh-CN" altLang="en-US" sz="3600" b="1" kern="1200" dirty="0"/>
        </a:p>
      </dsp:txBody>
      <dsp:txXfrm>
        <a:off x="3902586" y="2394013"/>
        <a:ext cx="2675044" cy="129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0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3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0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D447-38C9-4390-AA98-878225736218}" type="datetimeFigureOut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1FD2-1488-4139-A79F-AF5FC06782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4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07932"/>
            <a:ext cx="12192000" cy="2233952"/>
          </a:xfrm>
          <a:prstGeom prst="rect">
            <a:avLst/>
          </a:prstGeom>
          <a:solidFill>
            <a:srgbClr val="224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Light" pitchFamily="34" charset="0"/>
                <a:ea typeface="微软雅黑" pitchFamily="34" charset="-122"/>
              </a:rPr>
              <a:t>        </a:t>
            </a:r>
            <a:r>
              <a:rPr lang="en-US" altLang="zh-CN" sz="3200" b="1" dirty="0">
                <a:latin typeface="+mj-lt"/>
                <a:ea typeface="微软雅黑" pitchFamily="34" charset="-122"/>
              </a:rPr>
              <a:t>Classification of Electrocardiosignal Based on Deep Learning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522515" y="490863"/>
            <a:ext cx="2965269" cy="798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31" b="100000" l="3119" r="89605"/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70" y="5421086"/>
            <a:ext cx="2303179" cy="148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直角三角形 14"/>
          <p:cNvSpPr/>
          <p:nvPr/>
        </p:nvSpPr>
        <p:spPr>
          <a:xfrm>
            <a:off x="0" y="1933098"/>
            <a:ext cx="2067952" cy="237161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9509" y="4304714"/>
            <a:ext cx="66228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rgbClr val="224626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224626"/>
                </a:solidFill>
                <a:ea typeface="微软雅黑" pitchFamily="34" charset="-122"/>
              </a:rPr>
              <a:t>9</a:t>
            </a:r>
            <a:r>
              <a:rPr lang="en-US" altLang="zh-CN" sz="2000" b="1" baseline="30000" dirty="0">
                <a:solidFill>
                  <a:srgbClr val="224626"/>
                </a:solidFill>
                <a:ea typeface="微软雅黑" pitchFamily="34" charset="-122"/>
              </a:rPr>
              <a:t>th</a:t>
            </a:r>
            <a:r>
              <a:rPr lang="en-US" altLang="zh-CN" sz="2000" b="1" dirty="0">
                <a:solidFill>
                  <a:srgbClr val="224626"/>
                </a:solidFill>
                <a:ea typeface="微软雅黑" pitchFamily="34" charset="-122"/>
              </a:rPr>
              <a:t> Lab  </a:t>
            </a:r>
          </a:p>
          <a:p>
            <a:pPr algn="ctr"/>
            <a:r>
              <a:rPr lang="en-US" altLang="zh-CN" sz="2000" b="1" dirty="0">
                <a:solidFill>
                  <a:srgbClr val="224626"/>
                </a:solidFill>
                <a:ea typeface="微软雅黑" pitchFamily="34" charset="-122"/>
              </a:rPr>
              <a:t>Professor :  </a:t>
            </a:r>
            <a:r>
              <a:rPr lang="en-US" altLang="zh-CN" b="1" dirty="0">
                <a:solidFill>
                  <a:srgbClr val="224626"/>
                </a:solidFill>
                <a:ea typeface="微软雅黑" pitchFamily="34" charset="-122"/>
              </a:rPr>
              <a:t>P.X Li  </a:t>
            </a:r>
          </a:p>
          <a:p>
            <a:pPr algn="ctr"/>
            <a:r>
              <a:rPr lang="en-US" altLang="zh-CN" b="1" dirty="0">
                <a:solidFill>
                  <a:srgbClr val="224626"/>
                </a:solidFill>
                <a:ea typeface="微软雅黑" pitchFamily="34" charset="-122"/>
              </a:rPr>
              <a:t>   Mentor :  J.X You</a:t>
            </a:r>
          </a:p>
          <a:p>
            <a:pPr algn="ctr"/>
            <a:r>
              <a:rPr lang="en-US" altLang="zh-CN" b="1" dirty="0">
                <a:solidFill>
                  <a:srgbClr val="224626"/>
                </a:solidFill>
                <a:ea typeface="微软雅黑" pitchFamily="34" charset="-122"/>
              </a:rPr>
              <a:t>Member : </a:t>
            </a:r>
            <a:r>
              <a:rPr lang="en-US" altLang="zh-CN" b="1" smtClean="0">
                <a:solidFill>
                  <a:srgbClr val="224626"/>
                </a:solidFill>
                <a:ea typeface="微软雅黑" pitchFamily="34" charset="-122"/>
              </a:rPr>
              <a:t>S.L Li/Y.L </a:t>
            </a:r>
            <a:r>
              <a:rPr lang="en-US" altLang="zh-CN" b="1" dirty="0">
                <a:solidFill>
                  <a:srgbClr val="224626"/>
                </a:solidFill>
                <a:ea typeface="微软雅黑" pitchFamily="34" charset="-122"/>
              </a:rPr>
              <a:t>Liao/Z.Y Lu/H.Q Huang/B.L Pan/Z.X Wu  </a:t>
            </a:r>
          </a:p>
          <a:p>
            <a:pPr algn="ctr"/>
            <a:r>
              <a:rPr lang="zh-CN" altLang="en-US" b="1" dirty="0">
                <a:solidFill>
                  <a:srgbClr val="224626"/>
                </a:solidFill>
                <a:ea typeface="微软雅黑" pitchFamily="34" charset="-122"/>
              </a:rPr>
              <a:t>∈</a:t>
            </a:r>
            <a:r>
              <a:rPr lang="en-US" altLang="zh-CN" b="1" dirty="0">
                <a:solidFill>
                  <a:srgbClr val="224626"/>
                </a:solidFill>
                <a:ea typeface="微软雅黑" pitchFamily="34" charset="-122"/>
              </a:rPr>
              <a:t> Y.C  Project</a:t>
            </a:r>
            <a:endParaRPr lang="zh-CN" altLang="en-US" b="1" dirty="0">
              <a:solidFill>
                <a:srgbClr val="224626"/>
              </a:solidFill>
              <a:ea typeface="微软雅黑" pitchFamily="34" charset="-122"/>
            </a:endParaRPr>
          </a:p>
          <a:p>
            <a:endParaRPr lang="zh-CN" altLang="en-US" dirty="0">
              <a:solidFill>
                <a:srgbClr val="224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3"/>
    </mc:Choice>
    <mc:Fallback xmlns="">
      <p:transition advTm="130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3044137" y="600398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</a:t>
            </a:r>
            <a:r>
              <a:rPr lang="en-US" altLang="zh-CN" sz="2400" b="1" dirty="0">
                <a:solidFill>
                  <a:schemeClr val="bg1"/>
                </a:solidFill>
              </a:rPr>
              <a:t>Ideas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Key Technology                   Experiment &amp; Result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22529873"/>
              </p:ext>
            </p:extLst>
          </p:nvPr>
        </p:nvGraphicFramePr>
        <p:xfrm>
          <a:off x="2784922" y="811946"/>
          <a:ext cx="6622156" cy="450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下箭头 13"/>
          <p:cNvSpPr/>
          <p:nvPr/>
        </p:nvSpPr>
        <p:spPr>
          <a:xfrm>
            <a:off x="3889693" y="3727795"/>
            <a:ext cx="520117" cy="612396"/>
          </a:xfrm>
          <a:prstGeom prst="downArrow">
            <a:avLst/>
          </a:prstGeom>
          <a:solidFill>
            <a:srgbClr val="224626"/>
          </a:solidFill>
          <a:ln>
            <a:solidFill>
              <a:srgbClr val="224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530976" y="4357545"/>
            <a:ext cx="3131594" cy="1370837"/>
            <a:chOff x="-23050" y="2230906"/>
            <a:chExt cx="2137833" cy="1068916"/>
          </a:xfrm>
          <a:solidFill>
            <a:srgbClr val="224626"/>
          </a:solidFill>
        </p:grpSpPr>
        <p:sp>
          <p:nvSpPr>
            <p:cNvPr id="17" name="圆角矩形 16"/>
            <p:cNvSpPr/>
            <p:nvPr/>
          </p:nvSpPr>
          <p:spPr>
            <a:xfrm>
              <a:off x="-23050" y="2230906"/>
              <a:ext cx="2137833" cy="106891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33423" y="2265492"/>
              <a:ext cx="2075219" cy="10063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b="1" kern="1200" dirty="0"/>
                <a:t>Application</a:t>
              </a:r>
              <a:endParaRPr lang="zh-CN" altLang="en-US" sz="36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9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7467"/>
    </mc:Choice>
    <mc:Fallback xmlns="">
      <p:transition advTm="1274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14038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方法与思路</a:t>
            </a:r>
            <a:r>
              <a:rPr lang="en-US" altLang="zh-CN" sz="2800" b="1" dirty="0">
                <a:solidFill>
                  <a:schemeClr val="bg1"/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58091" y="2129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9532" y="1405956"/>
            <a:ext cx="9408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Problems</a:t>
            </a:r>
          </a:p>
          <a:p>
            <a:r>
              <a:rPr lang="en-US" altLang="zh-CN" sz="2800" dirty="0">
                <a:latin typeface="+mj-ea"/>
                <a:ea typeface="+mj-ea"/>
              </a:rPr>
              <a:t>	</a:t>
            </a:r>
          </a:p>
          <a:p>
            <a:r>
              <a:rPr lang="en-US" altLang="zh-CN" sz="2800" dirty="0">
                <a:latin typeface="+mj-ea"/>
                <a:ea typeface="+mj-ea"/>
              </a:rPr>
              <a:t>	</a:t>
            </a:r>
          </a:p>
          <a:p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9" name="Picture 2" descr="C:\Users\Administrator\Documents\Tencent Files\1933541802\FileRecv\中值滤波前.png">
            <a:extLst>
              <a:ext uri="{FF2B5EF4-FFF2-40B4-BE49-F238E27FC236}">
                <a16:creationId xmlns:a16="http://schemas.microsoft.com/office/drawing/2014/main" id="{CC51E92D-06A6-4441-B06E-1C8C2E33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12" y="2129246"/>
            <a:ext cx="4706605" cy="3087704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B3A08D-1FAD-47F5-8370-A2736786A18C}"/>
              </a:ext>
            </a:extLst>
          </p:cNvPr>
          <p:cNvSpPr txBox="1"/>
          <p:nvPr/>
        </p:nvSpPr>
        <p:spPr>
          <a:xfrm>
            <a:off x="5691856" y="2288404"/>
            <a:ext cx="49580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	1.</a:t>
            </a:r>
            <a:r>
              <a:rPr lang="zh-CN" altLang="en-US" sz="2400" dirty="0">
                <a:latin typeface="+mj-ea"/>
              </a:rPr>
              <a:t> </a:t>
            </a:r>
            <a:r>
              <a:rPr lang="en-US" altLang="zh-CN" sz="2400" dirty="0">
                <a:latin typeface="+mj-ea"/>
              </a:rPr>
              <a:t>There is a lot of noise in the original ECG signal</a:t>
            </a:r>
            <a:r>
              <a:rPr lang="zh-CN" altLang="en-US" sz="2400" dirty="0">
                <a:latin typeface="+mj-ea"/>
              </a:rPr>
              <a:t>；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	2.Both normal and abnormal heart beats are in the sample.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BABEC5-9838-493F-BB6E-9D3F7158157F}"/>
              </a:ext>
            </a:extLst>
          </p:cNvPr>
          <p:cNvSpPr txBox="1"/>
          <p:nvPr/>
        </p:nvSpPr>
        <p:spPr>
          <a:xfrm>
            <a:off x="5976730" y="48321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2FA690-EC17-41BD-B0B8-CFA44F91582A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4CEDAA1-C744-497D-AD35-144253614B0D}"/>
              </a:ext>
            </a:extLst>
          </p:cNvPr>
          <p:cNvSpPr/>
          <p:nvPr/>
        </p:nvSpPr>
        <p:spPr>
          <a:xfrm rot="10800000">
            <a:off x="3044137" y="600398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6D6947-C67E-4F07-8EB7-98C92C4B5569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</a:t>
            </a:r>
            <a:r>
              <a:rPr lang="en-US" altLang="zh-CN" sz="2400" b="1" dirty="0">
                <a:solidFill>
                  <a:schemeClr val="bg1"/>
                </a:solidFill>
              </a:rPr>
              <a:t>Ideas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Key Technology                   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1294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33"/>
    </mc:Choice>
    <mc:Fallback xmlns="">
      <p:transition advTm="407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14038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方法与思路</a:t>
            </a:r>
            <a:r>
              <a:rPr lang="en-US" altLang="zh-CN" sz="2800" b="1" dirty="0">
                <a:solidFill>
                  <a:schemeClr val="bg1"/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58091" y="2129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104" y="934893"/>
            <a:ext cx="940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Structure of the data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A19EE1-D1B2-4BE7-A7A8-085CA5D4A54A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4F68BF2-D404-4274-BA7D-74FD831A121E}"/>
              </a:ext>
            </a:extLst>
          </p:cNvPr>
          <p:cNvSpPr/>
          <p:nvPr/>
        </p:nvSpPr>
        <p:spPr>
          <a:xfrm rot="10800000">
            <a:off x="3044137" y="600398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635272-7BFC-4B9F-B07C-DCDD1A39775B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</a:t>
            </a:r>
            <a:r>
              <a:rPr lang="en-US" altLang="zh-CN" sz="2400" b="1" dirty="0">
                <a:solidFill>
                  <a:schemeClr val="bg1"/>
                </a:solidFill>
              </a:rPr>
              <a:t>Ideas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Key Technology                   Experiment &amp; Result</a:t>
            </a:r>
          </a:p>
        </p:txBody>
      </p:sp>
      <p:pic>
        <p:nvPicPr>
          <p:cNvPr id="17" name="图片 16" descr="chart.png">
            <a:extLst>
              <a:ext uri="{FF2B5EF4-FFF2-40B4-BE49-F238E27FC236}">
                <a16:creationId xmlns:a16="http://schemas.microsoft.com/office/drawing/2014/main" id="{29B89C13-034A-4A50-8E0F-C8177195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01" y="1335308"/>
            <a:ext cx="6498542" cy="53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33"/>
    </mc:Choice>
    <mc:Fallback xmlns="">
      <p:transition advTm="407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4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" y="636493"/>
            <a:ext cx="1378703" cy="1378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5808" y="2048752"/>
            <a:ext cx="5968702" cy="2264901"/>
          </a:xfrm>
          <a:prstGeom prst="rect">
            <a:avLst/>
          </a:prstGeom>
          <a:solidFill>
            <a:srgbClr val="254926"/>
          </a:solidFill>
          <a:ln>
            <a:solidFill>
              <a:srgbClr val="254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Key Technology</a:t>
            </a:r>
            <a:endParaRPr lang="zh-CN" altLang="en-US" sz="5400" b="1" dirty="0"/>
          </a:p>
        </p:txBody>
      </p:sp>
      <p:sp>
        <p:nvSpPr>
          <p:cNvPr id="14" name="竖卷形 13"/>
          <p:cNvSpPr/>
          <p:nvPr/>
        </p:nvSpPr>
        <p:spPr>
          <a:xfrm>
            <a:off x="3081703" y="2689567"/>
            <a:ext cx="924105" cy="916158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03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5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0"/>
    </mc:Choice>
    <mc:Fallback xmlns="">
      <p:transition advTm="27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5E9765-56C4-4868-BB09-44808ABBCDE6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47DC8-AE79-4BF0-A411-6F3BB0EF63D9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8A058-6B70-45A3-B219-FF5B88842029}"/>
              </a:ext>
            </a:extLst>
          </p:cNvPr>
          <p:cNvSpPr txBox="1"/>
          <p:nvPr/>
        </p:nvSpPr>
        <p:spPr>
          <a:xfrm>
            <a:off x="427839" y="1811889"/>
            <a:ext cx="11402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/>
              <a:t>Data Processing: 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Wavelet transform, Median filter, Heart beat segmetation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/>
              <a:t>Deep Learning: 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CNN, RNN, LSTM, Batch Normalization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pic>
        <p:nvPicPr>
          <p:cNvPr id="1026" name="Picture 2" descr="C:\Users\Administrator\Documents\Tencent Files\1933541802\FileRecv\中值滤波前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5677" y="2354955"/>
            <a:ext cx="3771667" cy="2474351"/>
          </a:xfrm>
          <a:prstGeom prst="rect">
            <a:avLst/>
          </a:prstGeom>
          <a:noFill/>
        </p:spPr>
      </p:pic>
      <p:pic>
        <p:nvPicPr>
          <p:cNvPr id="1027" name="Picture 3" descr="C:\Users\Administrator\Documents\Tencent Files\1933541802\FileRecv\中值滤波后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1471" y="2289745"/>
            <a:ext cx="3849207" cy="253181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317069" y="1395585"/>
            <a:ext cx="514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Median Filtering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2925" y="4949505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Before filtering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60547" y="4976070"/>
            <a:ext cx="134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After</a:t>
            </a:r>
            <a:r>
              <a:rPr lang="zh-CN" altLang="en-US" sz="1600" dirty="0"/>
              <a:t> </a:t>
            </a:r>
            <a:r>
              <a:rPr lang="en-US" altLang="zh-CN" sz="1600" dirty="0"/>
              <a:t>filtering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6728CC-2ADD-4669-99F8-7468DBA4819F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DA24CA-33B5-43A1-AACD-E5BEE93091BC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5124" y="1286528"/>
            <a:ext cx="957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Wavelet transform</a:t>
            </a:r>
            <a:r>
              <a:rPr lang="zh-CN" altLang="en-US" sz="3200" dirty="0">
                <a:latin typeface="+mj-ea"/>
                <a:ea typeface="+mj-ea"/>
              </a:rPr>
              <a:t>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7367" y="502280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transforming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436037" y="50311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After transforming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B13AF6-06F7-4157-8F92-39CEE47F9FE2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DA7AE-90FD-4019-A9EF-6E13DD17CB1E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  <p:pic>
        <p:nvPicPr>
          <p:cNvPr id="1026" name="Picture 2" descr="D:\pbl\图片\wavele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5979" y="2329517"/>
            <a:ext cx="3571875" cy="2400300"/>
          </a:xfrm>
          <a:prstGeom prst="rect">
            <a:avLst/>
          </a:prstGeom>
          <a:noFill/>
        </p:spPr>
      </p:pic>
      <p:sp>
        <p:nvSpPr>
          <p:cNvPr id="1029" name="AutoShape 5" descr="https://wx2.qq.com/cgi-bin/mmwebwx-bin/webwxgetmsgimg?&amp;MsgID=855968250010120859&amp;skey=%40crypt_eacad916_b30760271bf96655496aa978d1e750d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C:\Users\Administrator\Downloads\144133089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7645" y="2379852"/>
            <a:ext cx="3571875" cy="2400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-1" y="809742"/>
            <a:ext cx="7340367" cy="792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CNN-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Convolutional Neural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" descr="C:\Users\Administrator\Documents\Tencent Files\1614792293\Image\C2C\5%E81N[AQT}TU(PZYC2BZF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900" y="2567031"/>
            <a:ext cx="9962393" cy="2801923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60DCCB-5A71-420A-A628-801EA50AE4AF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BF87BF-019F-4966-AD29-88A4798FAFDA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-142613" y="880844"/>
            <a:ext cx="7759817" cy="67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CNN-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Convolutional Neural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838200" y="2077295"/>
            <a:ext cx="2920068" cy="397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/>
              <a:t>Convolutinal layer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8" y="1553966"/>
            <a:ext cx="6048462" cy="530403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 t="12940" r="9742" b="15631"/>
          <a:stretch>
            <a:fillRect/>
          </a:stretch>
        </p:blipFill>
        <p:spPr bwMode="auto">
          <a:xfrm>
            <a:off x="209725" y="3103927"/>
            <a:ext cx="5167618" cy="115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8ABF0C-DE46-45D6-BD1F-C6AB5DE1A70E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B5E5FC-8573-48FC-8BC7-21F71EB5B243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-1" y="809742"/>
            <a:ext cx="7340367" cy="792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CNN-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Convolutional Neural Network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图片 15" descr="http://upload-images.jianshu.io/upload_images/2256672-03bfc7683ad2e3ad.png?imageMogr2/auto-orient/strip%7CimageView2/2/w/64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274" y="2499238"/>
            <a:ext cx="8171896" cy="380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359017" y="1677798"/>
            <a:ext cx="53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Pooling layer(max pooling)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9F9FBD-3841-4B2B-97B1-AB4396BCFA88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FBFA8C-1818-4A2C-A8C1-DDB0D7BAC808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</a:t>
            </a:r>
            <a:r>
              <a:rPr lang="en-US" altLang="zh-CN" sz="2400" b="1" dirty="0">
                <a:solidFill>
                  <a:schemeClr val="bg1"/>
                </a:solidFill>
              </a:rPr>
              <a:t>                 Key Technology                  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0"/>
            <a:ext cx="10467703" cy="68852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67950" y="0"/>
            <a:ext cx="1012405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2067951" cy="6858000"/>
          </a:xfrm>
          <a:prstGeom prst="rect">
            <a:avLst/>
          </a:prstGeom>
          <a:solidFill>
            <a:srgbClr val="264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/>
              <a:t>   </a:t>
            </a:r>
            <a:endParaRPr lang="zh-CN" altLang="en-US" sz="44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967865" y="1284077"/>
            <a:ext cx="5925347" cy="752620"/>
            <a:chOff x="3301214" y="1336431"/>
            <a:chExt cx="4253136" cy="379828"/>
          </a:xfrm>
        </p:grpSpPr>
        <p:sp>
          <p:nvSpPr>
            <p:cNvPr id="5" name="矩形 4"/>
            <p:cNvSpPr/>
            <p:nvPr/>
          </p:nvSpPr>
          <p:spPr>
            <a:xfrm>
              <a:off x="3301214" y="1336431"/>
              <a:ext cx="412648" cy="379828"/>
            </a:xfrm>
            <a:prstGeom prst="rect">
              <a:avLst/>
            </a:prstGeom>
            <a:solidFill>
              <a:srgbClr val="224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01</a:t>
              </a:r>
              <a:endParaRPr lang="zh-CN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18556" y="1336431"/>
              <a:ext cx="3835794" cy="379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6">
                      <a:lumMod val="50000"/>
                    </a:schemeClr>
                  </a:solidFill>
                </a:rPr>
                <a:t>Topic Analysis</a:t>
              </a:r>
              <a:endParaRPr lang="zh-CN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54804" y="2392934"/>
            <a:ext cx="5938408" cy="752643"/>
            <a:chOff x="3296527" y="2122450"/>
            <a:chExt cx="4262511" cy="379840"/>
          </a:xfrm>
        </p:grpSpPr>
        <p:sp>
          <p:nvSpPr>
            <p:cNvPr id="9" name="矩形 8"/>
            <p:cNvSpPr/>
            <p:nvPr/>
          </p:nvSpPr>
          <p:spPr>
            <a:xfrm>
              <a:off x="3296527" y="2122462"/>
              <a:ext cx="422030" cy="379828"/>
            </a:xfrm>
            <a:prstGeom prst="rect">
              <a:avLst/>
            </a:prstGeom>
            <a:solidFill>
              <a:srgbClr val="224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02</a:t>
              </a:r>
              <a:endParaRPr lang="zh-CN" altLang="en-US" sz="24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23244" y="2122450"/>
              <a:ext cx="3835794" cy="379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6">
                      <a:lumMod val="50000"/>
                    </a:schemeClr>
                  </a:solidFill>
                </a:rPr>
                <a:t>Ideas</a:t>
              </a:r>
              <a:endParaRPr lang="zh-CN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74405" y="3555236"/>
            <a:ext cx="5931878" cy="752626"/>
            <a:chOff x="3296527" y="2908492"/>
            <a:chExt cx="4257824" cy="379831"/>
          </a:xfrm>
        </p:grpSpPr>
        <p:sp>
          <p:nvSpPr>
            <p:cNvPr id="10" name="矩形 9"/>
            <p:cNvSpPr/>
            <p:nvPr/>
          </p:nvSpPr>
          <p:spPr>
            <a:xfrm>
              <a:off x="3296527" y="2908495"/>
              <a:ext cx="422030" cy="379828"/>
            </a:xfrm>
            <a:prstGeom prst="rect">
              <a:avLst/>
            </a:prstGeom>
            <a:solidFill>
              <a:srgbClr val="224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03</a:t>
              </a:r>
              <a:endParaRPr lang="zh-CN" altLang="en-US" sz="24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18557" y="2908492"/>
              <a:ext cx="3835794" cy="379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6">
                      <a:lumMod val="50000"/>
                    </a:schemeClr>
                  </a:solidFill>
                </a:rPr>
                <a:t>Key</a:t>
              </a:r>
              <a:r>
                <a:rPr lang="zh-CN" altLang="en-US" sz="28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altLang="zh-CN" sz="2800" b="1" dirty="0">
                  <a:solidFill>
                    <a:schemeClr val="accent6">
                      <a:lumMod val="50000"/>
                    </a:schemeClr>
                  </a:solidFill>
                </a:rPr>
                <a:t>Technology</a:t>
              </a:r>
              <a:endParaRPr lang="zh-CN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67875" y="4664101"/>
            <a:ext cx="5938408" cy="752620"/>
            <a:chOff x="3296527" y="4480561"/>
            <a:chExt cx="4262511" cy="379828"/>
          </a:xfrm>
        </p:grpSpPr>
        <p:sp>
          <p:nvSpPr>
            <p:cNvPr id="11" name="矩形 10"/>
            <p:cNvSpPr/>
            <p:nvPr/>
          </p:nvSpPr>
          <p:spPr>
            <a:xfrm>
              <a:off x="3296527" y="4480561"/>
              <a:ext cx="422030" cy="379828"/>
            </a:xfrm>
            <a:prstGeom prst="rect">
              <a:avLst/>
            </a:prstGeom>
            <a:solidFill>
              <a:srgbClr val="224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04</a:t>
              </a:r>
              <a:endParaRPr lang="zh-CN" altLang="en-US" sz="2400" b="1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23244" y="4480562"/>
              <a:ext cx="3835794" cy="379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6">
                      <a:lumMod val="50000"/>
                    </a:schemeClr>
                  </a:solidFill>
                </a:rPr>
                <a:t>Experiment &amp; Result</a:t>
              </a:r>
              <a:endParaRPr lang="zh-CN" altLang="en-U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128738" y="6165710"/>
            <a:ext cx="1628838" cy="4388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642" y="2036695"/>
            <a:ext cx="738664" cy="3428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45"/>
    </mc:Choice>
    <mc:Fallback xmlns="">
      <p:transition advTm="24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18113" y="1182848"/>
            <a:ext cx="793598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RNN-Recurrent Neural Network</a:t>
            </a:r>
          </a:p>
        </p:txBody>
      </p:sp>
      <p:pic>
        <p:nvPicPr>
          <p:cNvPr id="34820" name="Picture 4" descr="http://upload-images.jianshu.io/upload_images/2256672-cf18bb1f06e750a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6812" y="2294140"/>
            <a:ext cx="8627698" cy="3461933"/>
          </a:xfrm>
          <a:prstGeom prst="rect">
            <a:avLst/>
          </a:prstGeom>
          <a:noFill/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F631DB-41DB-4ADB-934E-281402D3E110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0325E7-597C-4CE6-B6FE-067D02F9A252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                  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895" y="1350628"/>
            <a:ext cx="97060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LSTM-</a:t>
            </a:r>
            <a:r>
              <a:rPr lang="en-US" sz="3200" b="1" dirty="0"/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Long Short Term Memory Network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43" y="2458453"/>
            <a:ext cx="7236393" cy="32628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870CE02-BDFE-4EA2-A37B-6EEBADF901E1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5B8FF6-F7F7-4F72-93A6-1284184FAB35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15F80E-489F-4426-9231-CD07466C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57" y="3051777"/>
            <a:ext cx="3514286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65131" y="14369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562767" y="60573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sz="2800" b="1" dirty="0">
                <a:solidFill>
                  <a:schemeClr val="bg1"/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895" y="1350628"/>
            <a:ext cx="970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  <a:ea typeface="+mj-ea"/>
                <a:cs typeface="+mj-cs"/>
              </a:rPr>
              <a:t>Batch Normalization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2455" y="2139193"/>
            <a:ext cx="585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 normalization, so that the mean of the data is close to 0, the variance is close to 1</a:t>
            </a:r>
            <a:endParaRPr lang="zh-CN" altLang="en-US" dirty="0"/>
          </a:p>
        </p:txBody>
      </p:sp>
      <p:pic>
        <p:nvPicPr>
          <p:cNvPr id="38914" name="Picture 2" descr="https://images2018.cnblogs.com/blog/1192699/201804/1192699-20180405225314624-5278856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2705" y="2777906"/>
            <a:ext cx="7172325" cy="3676651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7810573" y="3923979"/>
            <a:ext cx="4138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standard normal distribution with a mean of 0 variance of 1.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D46725-F250-4627-84BD-86E874DE2DCF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8E953D-CD1F-4F80-BB24-A6338BA42894}"/>
              </a:ext>
            </a:extLst>
          </p:cNvPr>
          <p:cNvSpPr txBox="1"/>
          <p:nvPr/>
        </p:nvSpPr>
        <p:spPr>
          <a:xfrm>
            <a:off x="636104" y="78605"/>
            <a:ext cx="11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Key Technology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                   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9723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808"/>
    </mc:Choice>
    <mc:Fallback xmlns="">
      <p:transition advTm="9880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4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" y="636493"/>
            <a:ext cx="1378703" cy="1378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4143" y="2015196"/>
            <a:ext cx="8766495" cy="2264901"/>
          </a:xfrm>
          <a:prstGeom prst="rect">
            <a:avLst/>
          </a:prstGeom>
          <a:solidFill>
            <a:srgbClr val="254926"/>
          </a:solidFill>
          <a:ln>
            <a:solidFill>
              <a:srgbClr val="254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Experiment &amp; Result</a:t>
            </a:r>
            <a:endParaRPr lang="zh-CN" altLang="en-US" sz="5400" b="1" dirty="0"/>
          </a:p>
        </p:txBody>
      </p:sp>
      <p:sp>
        <p:nvSpPr>
          <p:cNvPr id="14" name="竖卷形 13"/>
          <p:cNvSpPr/>
          <p:nvPr/>
        </p:nvSpPr>
        <p:spPr>
          <a:xfrm>
            <a:off x="1856909" y="2639233"/>
            <a:ext cx="924105" cy="916158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04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86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2"/>
    </mc:Choice>
    <mc:Fallback xmlns="">
      <p:transition advTm="36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9233432" y="597942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ACBD5-F0AC-4FFA-9011-8E458D3B40D5}"/>
              </a:ext>
            </a:extLst>
          </p:cNvPr>
          <p:cNvSpPr txBox="1"/>
          <p:nvPr/>
        </p:nvSpPr>
        <p:spPr>
          <a:xfrm>
            <a:off x="1258947" y="1446266"/>
            <a:ext cx="9037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Experiment environment: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Programmed by: Python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Toolbox: </a:t>
            </a:r>
            <a:r>
              <a:rPr lang="en-US" altLang="zh-CN" sz="2000" dirty="0" err="1"/>
              <a:t>wfdb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pywt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Deep learning framework: </a:t>
            </a:r>
            <a:r>
              <a:rPr lang="en-US" altLang="zh-CN" sz="2000" dirty="0" err="1"/>
              <a:t>Keras</a:t>
            </a:r>
            <a:r>
              <a:rPr lang="en-US" altLang="zh-CN" sz="2000" dirty="0"/>
              <a:t> with 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 as backend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Computer configuration: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Intel®Core™i7-6700HQ CPU@2.6GHz 2.59GHz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RAM: 8GB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64bits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GPU:NVIDIA® GEFORCE® GTX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</a:t>
            </a:r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7259C-2763-4CF3-800E-9A27B0CF902E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A48F6-5D45-4128-999F-627C81EEC9C2}"/>
              </a:ext>
            </a:extLst>
          </p:cNvPr>
          <p:cNvSpPr txBox="1"/>
          <p:nvPr/>
        </p:nvSpPr>
        <p:spPr>
          <a:xfrm>
            <a:off x="636104" y="78605"/>
            <a:ext cx="1108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Key Technology  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Experiment &amp; Result</a:t>
            </a:r>
          </a:p>
        </p:txBody>
      </p:sp>
    </p:spTree>
    <p:extLst>
      <p:ext uri="{BB962C8B-B14F-4D97-AF65-F5344CB8AC3E}">
        <p14:creationId xmlns:p14="http://schemas.microsoft.com/office/powerpoint/2010/main" val="12862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4"/>
    </mc:Choice>
    <mc:Fallback xmlns="">
      <p:transition advTm="3797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9233432" y="597942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EACBD5-F0AC-4FFA-9011-8E458D3B40D5}"/>
              </a:ext>
            </a:extLst>
          </p:cNvPr>
          <p:cNvSpPr txBox="1"/>
          <p:nvPr/>
        </p:nvSpPr>
        <p:spPr>
          <a:xfrm>
            <a:off x="7389388" y="2399417"/>
            <a:ext cx="4757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N:Normal</a:t>
            </a:r>
          </a:p>
          <a:p>
            <a:endParaRPr lang="en-US" altLang="zh-CN" sz="2400" dirty="0"/>
          </a:p>
          <a:p>
            <a:r>
              <a:rPr lang="en-US" altLang="zh-CN" sz="2400" dirty="0"/>
              <a:t>V:</a:t>
            </a:r>
            <a:r>
              <a:rPr lang="en-US" sz="2400" dirty="0"/>
              <a:t>Ventricular premature beat</a:t>
            </a:r>
          </a:p>
          <a:p>
            <a:endParaRPr lang="en-US" sz="2400" dirty="0"/>
          </a:p>
          <a:p>
            <a:r>
              <a:rPr lang="en-US" sz="2400" dirty="0"/>
              <a:t>A:Atrial premature beat</a:t>
            </a:r>
          </a:p>
          <a:p>
            <a:endParaRPr lang="en-US" sz="2400" dirty="0"/>
          </a:p>
          <a:p>
            <a:r>
              <a:rPr lang="en-US" sz="2400" dirty="0"/>
              <a:t>R:Right bundle branch block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7259C-2763-4CF3-800E-9A27B0CF902E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A48F6-5D45-4128-999F-627C81EEC9C2}"/>
              </a:ext>
            </a:extLst>
          </p:cNvPr>
          <p:cNvSpPr txBox="1"/>
          <p:nvPr/>
        </p:nvSpPr>
        <p:spPr>
          <a:xfrm>
            <a:off x="636104" y="78605"/>
            <a:ext cx="1108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Key Technology  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Experiment &amp; Result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65360"/>
              </p:ext>
            </p:extLst>
          </p:nvPr>
        </p:nvGraphicFramePr>
        <p:xfrm>
          <a:off x="1192368" y="2697385"/>
          <a:ext cx="2874304" cy="208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3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Diseases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Numbers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150361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20009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1943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3173</a:t>
                      </a:r>
                      <a:endParaRPr lang="zh-CN" altLang="en-US" sz="2000" dirty="0"/>
                    </a:p>
                  </a:txBody>
                  <a:tcPr marL="104086" marR="104086" marT="52043" marB="5204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858184" y="3429000"/>
            <a:ext cx="18000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2274" y="274911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4 classes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2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4"/>
    </mc:Choice>
    <mc:Fallback xmlns="">
      <p:transition advTm="3797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9233432" y="597942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7259C-2763-4CF3-800E-9A27B0CF902E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A48F6-5D45-4128-999F-627C81EEC9C2}"/>
              </a:ext>
            </a:extLst>
          </p:cNvPr>
          <p:cNvSpPr txBox="1"/>
          <p:nvPr/>
        </p:nvSpPr>
        <p:spPr>
          <a:xfrm>
            <a:off x="636104" y="78605"/>
            <a:ext cx="1108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Key Technology  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Experiment &amp; Result</a:t>
            </a:r>
          </a:p>
        </p:txBody>
      </p:sp>
      <p:sp>
        <p:nvSpPr>
          <p:cNvPr id="11" name="矩形 10"/>
          <p:cNvSpPr/>
          <p:nvPr/>
        </p:nvSpPr>
        <p:spPr>
          <a:xfrm>
            <a:off x="1254192" y="2815265"/>
            <a:ext cx="11787104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/>
              <a:t>Accuracy curves: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1296" y="1518407"/>
            <a:ext cx="218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Result:</a:t>
            </a:r>
            <a:endParaRPr lang="zh-CN" altLang="en-US" sz="24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E4FDD-182D-48FA-8E76-98E3DF864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782"/>
              </p:ext>
            </p:extLst>
          </p:nvPr>
        </p:nvGraphicFramePr>
        <p:xfrm>
          <a:off x="2112744" y="207985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2291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2549586"/>
                    </a:ext>
                  </a:extLst>
                </a:gridCol>
                <a:gridCol w="2212654">
                  <a:extLst>
                    <a:ext uri="{9D8B030D-6E8A-4147-A177-3AD203B41FA5}">
                      <a16:colId xmlns:a16="http://schemas.microsoft.com/office/drawing/2014/main" val="3872177954"/>
                    </a:ext>
                  </a:extLst>
                </a:gridCol>
                <a:gridCol w="1851346">
                  <a:extLst>
                    <a:ext uri="{9D8B030D-6E8A-4147-A177-3AD203B41FA5}">
                      <a16:colId xmlns:a16="http://schemas.microsoft.com/office/drawing/2014/main" val="2500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Training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Train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Validation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Validation loss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0.9952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0.9949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34121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BB46C951-2338-4CE0-B00E-10674F5C0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7" y="3429000"/>
            <a:ext cx="5672209" cy="21070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481EE4-806B-45B5-847F-ECEAB535D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43210"/>
            <a:ext cx="5799083" cy="214751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3D9FDAA-1C53-48EA-AD5E-64A954030E01}"/>
              </a:ext>
            </a:extLst>
          </p:cNvPr>
          <p:cNvSpPr txBox="1"/>
          <p:nvPr/>
        </p:nvSpPr>
        <p:spPr>
          <a:xfrm>
            <a:off x="2205807" y="598170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accuracy curve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0818C8-F011-43C0-9850-65D5957E74CF}"/>
              </a:ext>
            </a:extLst>
          </p:cNvPr>
          <p:cNvSpPr txBox="1"/>
          <p:nvPr/>
        </p:nvSpPr>
        <p:spPr>
          <a:xfrm>
            <a:off x="7681144" y="5981700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 accuracy curve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2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4"/>
    </mc:Choice>
    <mc:Fallback xmlns="">
      <p:transition advTm="3797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9233432" y="597942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9532" y="78605"/>
            <a:ext cx="105678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选题分析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  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实验与结果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37259C-2763-4CF3-800E-9A27B0CF902E}"/>
              </a:ext>
            </a:extLst>
          </p:cNvPr>
          <p:cNvSpPr/>
          <p:nvPr/>
        </p:nvSpPr>
        <p:spPr>
          <a:xfrm>
            <a:off x="0" y="0"/>
            <a:ext cx="12192000" cy="719666"/>
          </a:xfrm>
          <a:prstGeom prst="rect">
            <a:avLst/>
          </a:prstGeom>
          <a:solidFill>
            <a:srgbClr val="224626"/>
          </a:solidFill>
          <a:ln>
            <a:solidFill>
              <a:srgbClr val="264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A48F6-5D45-4128-999F-627C81EEC9C2}"/>
              </a:ext>
            </a:extLst>
          </p:cNvPr>
          <p:cNvSpPr txBox="1"/>
          <p:nvPr/>
        </p:nvSpPr>
        <p:spPr>
          <a:xfrm>
            <a:off x="636104" y="78605"/>
            <a:ext cx="1108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Topic Analysis            Ideas                         Key Technology                   </a:t>
            </a:r>
            <a:r>
              <a:rPr lang="en-US" altLang="zh-CN" sz="2000" b="1" dirty="0">
                <a:solidFill>
                  <a:schemeClr val="bg1"/>
                </a:solidFill>
              </a:rPr>
              <a:t>Experiment &amp; Result</a:t>
            </a:r>
          </a:p>
        </p:txBody>
      </p:sp>
      <p:sp>
        <p:nvSpPr>
          <p:cNvPr id="11" name="矩形 10"/>
          <p:cNvSpPr/>
          <p:nvPr/>
        </p:nvSpPr>
        <p:spPr>
          <a:xfrm>
            <a:off x="1149532" y="2061286"/>
            <a:ext cx="11787104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/>
              <a:t>Loss curves: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1296" y="1518407"/>
            <a:ext cx="218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Result: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D9FDAA-1C53-48EA-AD5E-64A954030E01}"/>
              </a:ext>
            </a:extLst>
          </p:cNvPr>
          <p:cNvSpPr txBox="1"/>
          <p:nvPr/>
        </p:nvSpPr>
        <p:spPr>
          <a:xfrm>
            <a:off x="2129607" y="5154927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loss curve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0818C8-F011-43C0-9850-65D5957E74CF}"/>
              </a:ext>
            </a:extLst>
          </p:cNvPr>
          <p:cNvSpPr txBox="1"/>
          <p:nvPr/>
        </p:nvSpPr>
        <p:spPr>
          <a:xfrm>
            <a:off x="7966894" y="5154927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Validation loss curve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B7437-AA77-4537-BE58-B4135F2B6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9" y="2840551"/>
            <a:ext cx="5648894" cy="21029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C43A77-791C-4D49-82F5-8954B9CA7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57" y="2844409"/>
            <a:ext cx="5664327" cy="20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4"/>
    </mc:Choice>
    <mc:Fallback xmlns="">
      <p:transition advTm="3797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4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8554" y="697831"/>
            <a:ext cx="853750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鸣谢：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英才计划 组委会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中山大学 数学学院 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黎培兴 教授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游君霞 老师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庄轩权 老师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strike="sngStrik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旧数学楼 炒菜大叔</a:t>
            </a:r>
            <a:endParaRPr lang="en-US" altLang="zh-CN" sz="2800" b="1" strike="sngStrike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strike="sngStrik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廖雪峰 </a:t>
            </a:r>
            <a:r>
              <a:rPr lang="en-US" altLang="zh-CN" sz="2800" b="1" strike="sngStrik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strike="sngStrik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光子工作室</a:t>
            </a:r>
            <a:endParaRPr lang="en-US" altLang="zh-CN" sz="2800" b="1" strike="sngStrike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trike="sngStrike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285226"/>
            <a:ext cx="870963" cy="8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65"/>
    </mc:Choice>
    <mc:Fallback xmlns="">
      <p:transition advTm="46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54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0" y="444137"/>
            <a:ext cx="1166111" cy="11661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70916" y="2015196"/>
            <a:ext cx="5859645" cy="2264901"/>
          </a:xfrm>
          <a:prstGeom prst="rect">
            <a:avLst/>
          </a:prstGeom>
          <a:solidFill>
            <a:srgbClr val="254926"/>
          </a:solidFill>
          <a:ln>
            <a:solidFill>
              <a:srgbClr val="254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Topic Analysis</a:t>
            </a:r>
          </a:p>
        </p:txBody>
      </p:sp>
      <p:sp>
        <p:nvSpPr>
          <p:cNvPr id="14" name="竖卷形 13"/>
          <p:cNvSpPr/>
          <p:nvPr/>
        </p:nvSpPr>
        <p:spPr>
          <a:xfrm>
            <a:off x="2942206" y="2701218"/>
            <a:ext cx="924105" cy="916158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01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79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3"/>
    </mc:Choice>
    <mc:Fallback xmlns="">
      <p:transition advTm="13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Topic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</a:p>
          <a:p>
            <a:pPr algn="ctr">
              <a:lnSpc>
                <a:spcPct val="40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Ideas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Key Technology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376734" y="168332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pic>
        <p:nvPicPr>
          <p:cNvPr id="6" name="Picture 4" descr="未标题-806"/>
          <p:cNvPicPr>
            <a:picLocks noChangeAspect="1" noChangeArrowheads="1"/>
          </p:cNvPicPr>
          <p:nvPr/>
        </p:nvPicPr>
        <p:blipFill>
          <a:blip r:embed="rId3"/>
          <a:srcRect l="2414" t="4724" r="2005" b="4990"/>
          <a:stretch>
            <a:fillRect/>
          </a:stretch>
        </p:blipFill>
        <p:spPr>
          <a:xfrm>
            <a:off x="3531765" y="1285205"/>
            <a:ext cx="6611378" cy="510921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07642" y="621272"/>
            <a:ext cx="92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Nomenclature of the waveforms and wavebands of the electrocardiogram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1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793"/>
    </mc:Choice>
    <mc:Fallback xmlns="">
      <p:transition advTm="797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选题分析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376734" y="1700105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83357" y="616308"/>
            <a:ext cx="741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Steps of ECG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3357" y="1184144"/>
            <a:ext cx="69293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1. Analysis of heart rate and heart rate</a:t>
            </a:r>
          </a:p>
          <a:p>
            <a:r>
              <a:rPr lang="en-US" altLang="zh-CN" sz="2000" dirty="0">
                <a:latin typeface="+mj-lt"/>
              </a:rPr>
              <a:t>2. Analyze RR interval, PR interval and QRS complex time limit to observe the presence or absence of conduction block.</a:t>
            </a:r>
          </a:p>
          <a:p>
            <a:r>
              <a:rPr lang="en-US" altLang="zh-CN" sz="2000" dirty="0">
                <a:latin typeface="+mj-lt"/>
              </a:rPr>
              <a:t>3. Analysis of presence or absence of indoor block and WPW syndrome</a:t>
            </a:r>
          </a:p>
          <a:p>
            <a:r>
              <a:rPr lang="en-US" altLang="zh-CN" sz="2000" dirty="0">
                <a:latin typeface="+mj-lt"/>
              </a:rPr>
              <a:t>4. Analysis of ST segment elevation or depression</a:t>
            </a:r>
          </a:p>
          <a:p>
            <a:r>
              <a:rPr lang="en-US" altLang="zh-CN" sz="2000" dirty="0">
                <a:latin typeface="+mj-lt"/>
              </a:rPr>
              <a:t>5. Analysis of pathological Q waves</a:t>
            </a:r>
          </a:p>
          <a:p>
            <a:r>
              <a:rPr lang="en-US" altLang="zh-CN" sz="2000" dirty="0">
                <a:latin typeface="+mj-lt"/>
              </a:rPr>
              <a:t>6. Analysis of P waves</a:t>
            </a:r>
          </a:p>
          <a:p>
            <a:r>
              <a:rPr lang="en-US" altLang="zh-CN" sz="2000" dirty="0">
                <a:latin typeface="+mj-lt"/>
              </a:rPr>
              <a:t>7. Analysis of left and right ventricular hypertrophy</a:t>
            </a:r>
          </a:p>
          <a:p>
            <a:r>
              <a:rPr lang="en-US" altLang="zh-CN" sz="2000" dirty="0">
                <a:latin typeface="+mj-lt"/>
              </a:rPr>
              <a:t>8. Analysis of T waves</a:t>
            </a:r>
          </a:p>
          <a:p>
            <a:r>
              <a:rPr lang="en-US" altLang="zh-CN" sz="2000" dirty="0">
                <a:latin typeface="+mj-lt"/>
              </a:rPr>
              <a:t>9. Analyze the ECG axis</a:t>
            </a:r>
          </a:p>
          <a:p>
            <a:r>
              <a:rPr lang="en-US" altLang="zh-CN" sz="2000" dirty="0">
                <a:latin typeface="+mj-lt"/>
              </a:rPr>
              <a:t>10. Analyze other issues</a:t>
            </a:r>
          </a:p>
          <a:p>
            <a:r>
              <a:rPr lang="en-US" altLang="zh-CN" sz="2000" dirty="0">
                <a:latin typeface="+mj-lt"/>
              </a:rPr>
              <a:t>11. Analysis of arrhythmia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BE0B2-C122-4072-95F3-A9CFD1080305}"/>
              </a:ext>
            </a:extLst>
          </p:cNvPr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Topic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</a:p>
          <a:p>
            <a:pPr algn="ctr">
              <a:lnSpc>
                <a:spcPct val="40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Ideas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Key Technology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5005CB-18E9-4EA6-9BFE-BB174935D04B}"/>
              </a:ext>
            </a:extLst>
          </p:cNvPr>
          <p:cNvSpPr/>
          <p:nvPr/>
        </p:nvSpPr>
        <p:spPr>
          <a:xfrm rot="5400000">
            <a:off x="1376734" y="168332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3EFA72-5946-4CC3-B216-437E4B336047}"/>
              </a:ext>
            </a:extLst>
          </p:cNvPr>
          <p:cNvSpPr txBox="1"/>
          <p:nvPr/>
        </p:nvSpPr>
        <p:spPr>
          <a:xfrm>
            <a:off x="6281530" y="6281530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ECG:Electrocardiogrand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7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330"/>
    </mc:Choice>
    <mc:Fallback xmlns="">
      <p:transition advTm="203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选题分析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376734" y="1709525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7CD4CD-054C-4BAD-B1EF-E9BAEF8F038A}"/>
              </a:ext>
            </a:extLst>
          </p:cNvPr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Topic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</a:p>
          <a:p>
            <a:pPr algn="ctr">
              <a:lnSpc>
                <a:spcPct val="40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Ideas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Key Technology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D23C02A5-1B0C-4F7D-919B-CD4526C15558}"/>
              </a:ext>
            </a:extLst>
          </p:cNvPr>
          <p:cNvSpPr/>
          <p:nvPr/>
        </p:nvSpPr>
        <p:spPr>
          <a:xfrm rot="5400000">
            <a:off x="1376734" y="168332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7E24231-CB48-40F2-92DD-C250F85FBD57}"/>
              </a:ext>
            </a:extLst>
          </p:cNvPr>
          <p:cNvSpPr txBox="1"/>
          <p:nvPr/>
        </p:nvSpPr>
        <p:spPr>
          <a:xfrm>
            <a:off x="2483357" y="616308"/>
            <a:ext cx="741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trike="sngStrike" dirty="0">
                <a:latin typeface="微软雅黑" pitchFamily="34" charset="-122"/>
                <a:ea typeface="微软雅黑" pitchFamily="34" charset="-122"/>
              </a:rPr>
              <a:t>Steps of ECG analysis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88DF3C67-B17F-4D76-B3CF-3F0A0203F7DE}"/>
              </a:ext>
            </a:extLst>
          </p:cNvPr>
          <p:cNvSpPr txBox="1"/>
          <p:nvPr/>
        </p:nvSpPr>
        <p:spPr>
          <a:xfrm>
            <a:off x="2483357" y="1184144"/>
            <a:ext cx="69293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trike="sngStrike" dirty="0">
                <a:latin typeface="+mj-lt"/>
              </a:rPr>
              <a:t>1. Analysis of heart rate and heart rate</a:t>
            </a:r>
          </a:p>
          <a:p>
            <a:r>
              <a:rPr lang="en-US" altLang="zh-CN" sz="2000" strike="sngStrike" dirty="0">
                <a:latin typeface="+mj-lt"/>
              </a:rPr>
              <a:t>2. Analyze RR interval, PR interval and QRS complex time limit to observe the presence or absence of conduction block.</a:t>
            </a:r>
          </a:p>
          <a:p>
            <a:r>
              <a:rPr lang="en-US" altLang="zh-CN" sz="2000" strike="sngStrike" dirty="0">
                <a:latin typeface="+mj-lt"/>
              </a:rPr>
              <a:t>3. Analysis of presence or absence of indoor block and WPW syndrome</a:t>
            </a:r>
          </a:p>
          <a:p>
            <a:r>
              <a:rPr lang="en-US" altLang="zh-CN" sz="2000" strike="sngStrike" dirty="0">
                <a:latin typeface="+mj-lt"/>
              </a:rPr>
              <a:t>4. Analysis of ST segment elevation or depression</a:t>
            </a:r>
          </a:p>
          <a:p>
            <a:r>
              <a:rPr lang="en-US" altLang="zh-CN" sz="2000" strike="sngStrike" dirty="0">
                <a:latin typeface="+mj-lt"/>
              </a:rPr>
              <a:t>5. Analysis of pathological Q waves</a:t>
            </a:r>
          </a:p>
          <a:p>
            <a:r>
              <a:rPr lang="en-US" altLang="zh-CN" sz="2000" strike="sngStrike" dirty="0">
                <a:latin typeface="+mj-lt"/>
              </a:rPr>
              <a:t>6. Analysis of P waves</a:t>
            </a:r>
          </a:p>
          <a:p>
            <a:r>
              <a:rPr lang="en-US" altLang="zh-CN" sz="2000" strike="sngStrike" dirty="0">
                <a:latin typeface="+mj-lt"/>
              </a:rPr>
              <a:t>7. Analysis of left and right ventricular hypertrophy</a:t>
            </a:r>
          </a:p>
          <a:p>
            <a:r>
              <a:rPr lang="en-US" altLang="zh-CN" sz="2000" strike="sngStrike" dirty="0">
                <a:latin typeface="+mj-lt"/>
              </a:rPr>
              <a:t>8. Analysis of T waves</a:t>
            </a:r>
          </a:p>
          <a:p>
            <a:r>
              <a:rPr lang="en-US" altLang="zh-CN" sz="2000" strike="sngStrike" dirty="0">
                <a:latin typeface="+mj-lt"/>
              </a:rPr>
              <a:t>9. Analyze the ECG axis</a:t>
            </a:r>
            <a:endParaRPr lang="en-US" altLang="zh-CN" sz="2000" b="1" strike="sngStrike" dirty="0">
              <a:latin typeface="+mj-lt"/>
            </a:endParaRPr>
          </a:p>
          <a:p>
            <a:r>
              <a:rPr lang="en-US" altLang="zh-CN" sz="2000" strike="sngStrike" dirty="0">
                <a:latin typeface="+mj-lt"/>
              </a:rPr>
              <a:t>10. Analyze other issues</a:t>
            </a:r>
          </a:p>
          <a:p>
            <a:r>
              <a:rPr lang="en-US" altLang="zh-CN" sz="2000" strike="sngStrike" dirty="0">
                <a:latin typeface="+mj-lt"/>
              </a:rPr>
              <a:t>11. Analysis of arrhythmia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06071-4679-4B00-A83A-5EBEF2057CF0}"/>
              </a:ext>
            </a:extLst>
          </p:cNvPr>
          <p:cNvSpPr txBox="1"/>
          <p:nvPr/>
        </p:nvSpPr>
        <p:spPr>
          <a:xfrm>
            <a:off x="7622255" y="5271166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Deep Learning!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276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330"/>
    </mc:Choice>
    <mc:Fallback xmlns="">
      <p:transition advTm="203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选题分析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376734" y="1709525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9CBBA0-4E6A-4797-8621-E34A03E62021}"/>
              </a:ext>
            </a:extLst>
          </p:cNvPr>
          <p:cNvSpPr txBox="1"/>
          <p:nvPr/>
        </p:nvSpPr>
        <p:spPr>
          <a:xfrm>
            <a:off x="2850718" y="705152"/>
            <a:ext cx="60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What’s</a:t>
            </a:r>
            <a:r>
              <a:rPr lang="zh-CN" altLang="en-US" sz="2800" dirty="0"/>
              <a:t> </a:t>
            </a:r>
            <a:r>
              <a:rPr lang="en-US" altLang="zh-CN" sz="2800" dirty="0"/>
              <a:t>Deep Learning?</a:t>
            </a:r>
            <a:endParaRPr lang="zh-CN" altLang="en-US" sz="2800" dirty="0"/>
          </a:p>
        </p:txBody>
      </p:sp>
      <p:pic>
        <p:nvPicPr>
          <p:cNvPr id="1026" name="Picture 2" descr="ä¸å¼ å¾çæAIãæºå¨å­¦ä¹ åæ·±åº¦å­¦ä¹ çåºå«">
            <a:extLst>
              <a:ext uri="{FF2B5EF4-FFF2-40B4-BE49-F238E27FC236}">
                <a16:creationId xmlns:a16="http://schemas.microsoft.com/office/drawing/2014/main" id="{06FA1936-6174-4193-8840-A30E80FBB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t="7226" r="2801" b="9223"/>
          <a:stretch/>
        </p:blipFill>
        <p:spPr bwMode="auto">
          <a:xfrm>
            <a:off x="2850718" y="1618084"/>
            <a:ext cx="7393214" cy="40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A2C2B0-2824-4B62-8079-00D239B16920}"/>
              </a:ext>
            </a:extLst>
          </p:cNvPr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Topic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</a:p>
          <a:p>
            <a:pPr algn="ctr">
              <a:lnSpc>
                <a:spcPct val="40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Ideas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Key Technology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E588781-6E54-4C98-A569-ECB1918FBC17}"/>
              </a:ext>
            </a:extLst>
          </p:cNvPr>
          <p:cNvSpPr/>
          <p:nvPr/>
        </p:nvSpPr>
        <p:spPr>
          <a:xfrm rot="5400000">
            <a:off x="1376734" y="168332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330"/>
    </mc:Choice>
    <mc:Fallback xmlns="">
      <p:transition advTm="203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40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选题分析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方法与思路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关键技术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400000"/>
              </a:lnSpc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实验与结果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376734" y="1708494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18373" r="11198" b="13384"/>
          <a:stretch/>
        </p:blipFill>
        <p:spPr>
          <a:xfrm>
            <a:off x="10854230" y="6432246"/>
            <a:ext cx="1124410" cy="302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1804" y="2634143"/>
            <a:ext cx="9696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1.Train ANNs(Artificial Neural Networks) by using large amounts of data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2.Input</a:t>
            </a:r>
            <a:r>
              <a:rPr lang="zh-CN" altLang="en-US" sz="2400" dirty="0"/>
              <a:t> </a:t>
            </a:r>
            <a:r>
              <a:rPr lang="en-US" altLang="zh-CN" sz="2400" dirty="0"/>
              <a:t>data for prediction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05633" y="931178"/>
            <a:ext cx="885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Steps of ECG analysis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Deep Learning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52E7B1-A56F-4ECF-A32E-34C88333F9EF}"/>
              </a:ext>
            </a:extLst>
          </p:cNvPr>
          <p:cNvSpPr/>
          <p:nvPr/>
        </p:nvSpPr>
        <p:spPr>
          <a:xfrm>
            <a:off x="0" y="0"/>
            <a:ext cx="1528354" cy="6858000"/>
          </a:xfrm>
          <a:prstGeom prst="rect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Topic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</a:p>
          <a:p>
            <a:pPr algn="ctr">
              <a:lnSpc>
                <a:spcPct val="400000"/>
              </a:lnSpc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Ideas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Key Technology</a:t>
            </a: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Experiment &amp; Result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6762A74-2550-4B2F-B266-B86098411423}"/>
              </a:ext>
            </a:extLst>
          </p:cNvPr>
          <p:cNvSpPr/>
          <p:nvPr/>
        </p:nvSpPr>
        <p:spPr>
          <a:xfrm rot="5400000">
            <a:off x="1376734" y="1683327"/>
            <a:ext cx="534573" cy="351692"/>
          </a:xfrm>
          <a:prstGeom prst="triangle">
            <a:avLst/>
          </a:prstGeom>
          <a:solidFill>
            <a:srgbClr val="224626"/>
          </a:solidFill>
          <a:ln>
            <a:solidFill>
              <a:srgbClr val="1F4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793"/>
    </mc:Choice>
    <mc:Fallback xmlns="">
      <p:transition advTm="797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549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8" y="636493"/>
            <a:ext cx="1378703" cy="13787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1151" y="2015196"/>
            <a:ext cx="3688297" cy="2264901"/>
          </a:xfrm>
          <a:prstGeom prst="rect">
            <a:avLst/>
          </a:prstGeom>
          <a:solidFill>
            <a:srgbClr val="254926"/>
          </a:solidFill>
          <a:ln>
            <a:solidFill>
              <a:srgbClr val="254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Ideas</a:t>
            </a:r>
          </a:p>
        </p:txBody>
      </p:sp>
      <p:sp>
        <p:nvSpPr>
          <p:cNvPr id="14" name="竖卷形 13"/>
          <p:cNvSpPr/>
          <p:nvPr/>
        </p:nvSpPr>
        <p:spPr>
          <a:xfrm>
            <a:off x="3887046" y="2689567"/>
            <a:ext cx="924105" cy="916158"/>
          </a:xfrm>
          <a:prstGeom prst="verticalScroll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02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95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4"/>
    </mc:Choice>
    <mc:Fallback xmlns="">
      <p:transition advTm="1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779</Words>
  <Application>Microsoft Office PowerPoint</Application>
  <PresentationFormat>Widescreen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宋体</vt:lpstr>
      <vt:lpstr>微软雅黑</vt:lpstr>
      <vt:lpstr>等线</vt:lpstr>
      <vt:lpstr>等线 Light</vt:lpstr>
      <vt:lpstr>Arial</vt:lpstr>
      <vt:lpstr>Cambria Math</vt:lpstr>
      <vt:lpstr>Segoe UI Light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游君霞</dc:creator>
  <cp:lastModifiedBy>Li Allan</cp:lastModifiedBy>
  <cp:revision>83</cp:revision>
  <dcterms:created xsi:type="dcterms:W3CDTF">2018-05-11T08:26:15Z</dcterms:created>
  <dcterms:modified xsi:type="dcterms:W3CDTF">2019-01-18T01:11:17Z</dcterms:modified>
</cp:coreProperties>
</file>