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696" r:id="rId2"/>
    <p:sldId id="257" r:id="rId3"/>
    <p:sldId id="258" r:id="rId4"/>
    <p:sldId id="259" r:id="rId5"/>
    <p:sldId id="699" r:id="rId6"/>
    <p:sldId id="698" r:id="rId7"/>
    <p:sldId id="730" r:id="rId8"/>
    <p:sldId id="731" r:id="rId9"/>
    <p:sldId id="732" r:id="rId10"/>
    <p:sldId id="705" r:id="rId11"/>
    <p:sldId id="738" r:id="rId12"/>
    <p:sldId id="739" r:id="rId13"/>
    <p:sldId id="740" r:id="rId14"/>
    <p:sldId id="741" r:id="rId15"/>
    <p:sldId id="742" r:id="rId16"/>
    <p:sldId id="743" r:id="rId17"/>
    <p:sldId id="736" r:id="rId18"/>
    <p:sldId id="744" r:id="rId19"/>
    <p:sldId id="747" r:id="rId20"/>
    <p:sldId id="748" r:id="rId21"/>
    <p:sldId id="749" r:id="rId22"/>
    <p:sldId id="758" r:id="rId23"/>
    <p:sldId id="759" r:id="rId24"/>
    <p:sldId id="737" r:id="rId25"/>
    <p:sldId id="750" r:id="rId26"/>
    <p:sldId id="760" r:id="rId27"/>
    <p:sldId id="754" r:id="rId28"/>
    <p:sldId id="755" r:id="rId29"/>
    <p:sldId id="756" r:id="rId30"/>
    <p:sldId id="75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74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76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BA0743A-BFE8-4356-A0D9-EFEEDD7FF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95" r="15599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21" name="직사각형 20"/>
          <p:cNvSpPr/>
          <p:nvPr/>
        </p:nvSpPr>
        <p:spPr>
          <a:xfrm>
            <a:off x="1657035" y="2933792"/>
            <a:ext cx="5841622" cy="615553"/>
          </a:xfrm>
          <a:prstGeom prst="rect">
            <a:avLst/>
          </a:prstGeom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1270" h="25400"/>
            </a:sp3d>
          </a:bodyPr>
          <a:lstStyle/>
          <a:p>
            <a:r>
              <a:rPr lang="ko-KR" altLang="en-US" sz="4000" b="1" spc="-100" dirty="0" err="1">
                <a:solidFill>
                  <a:srgbClr val="00478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텀프로젝트</a:t>
            </a:r>
            <a:endParaRPr lang="ko-KR" altLang="en-US" sz="4000" b="1" spc="-100" dirty="0">
              <a:solidFill>
                <a:srgbClr val="00478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7E0B6F-77CB-4FC1-A315-F3B105F819AF}"/>
              </a:ext>
            </a:extLst>
          </p:cNvPr>
          <p:cNvSpPr/>
          <p:nvPr/>
        </p:nvSpPr>
        <p:spPr>
          <a:xfrm>
            <a:off x="1876465" y="1106104"/>
            <a:ext cx="27013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spc="-100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데이터베이스</a:t>
            </a:r>
            <a:r>
              <a:rPr lang="en-US" altLang="ko-KR" sz="3200" b="1" spc="-100" dirty="0">
                <a:solidFill>
                  <a:schemeClr val="bg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77A163AB-1496-49FB-A47D-C2F528D07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43" y="4415578"/>
            <a:ext cx="4524024" cy="1576188"/>
          </a:xfrm>
        </p:spPr>
        <p:txBody>
          <a:bodyPr anchor="t">
            <a:normAutofit fontScale="92500" lnSpcReduction="20000"/>
          </a:bodyPr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2016112563 </a:t>
            </a:r>
            <a:r>
              <a:rPr lang="ko-KR" altLang="en-US" dirty="0"/>
              <a:t>심종수</a:t>
            </a:r>
          </a:p>
        </p:txBody>
      </p:sp>
    </p:spTree>
    <p:extLst>
      <p:ext uri="{BB962C8B-B14F-4D97-AF65-F5344CB8AC3E}">
        <p14:creationId xmlns:p14="http://schemas.microsoft.com/office/powerpoint/2010/main" val="303545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00C5-E813-482B-8393-98C73E92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584993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B09AA-0E8F-409C-9328-4BC5CFB3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046" y="4016141"/>
            <a:ext cx="5812144" cy="2039885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(3) - 1 </a:t>
            </a:r>
            <a:r>
              <a:rPr lang="ko-KR" altLang="en-US" dirty="0"/>
              <a:t>개념적</a:t>
            </a:r>
            <a:r>
              <a:rPr lang="en-US" altLang="ko-KR" dirty="0"/>
              <a:t>,</a:t>
            </a:r>
            <a:r>
              <a:rPr lang="ko-KR" altLang="en-US" dirty="0"/>
              <a:t>논리적 설계</a:t>
            </a:r>
            <a:endParaRPr lang="en-US" altLang="ko-KR" dirty="0"/>
          </a:p>
          <a:p>
            <a:r>
              <a:rPr lang="en-US" altLang="ko-KR" dirty="0"/>
              <a:t>(3)- 2 </a:t>
            </a:r>
            <a:r>
              <a:rPr lang="ko-KR" altLang="en-US" dirty="0"/>
              <a:t>물리적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22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546" y="1057523"/>
            <a:ext cx="5009716" cy="474692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7179" y="834887"/>
            <a:ext cx="5308821" cy="511025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3427" y="1200647"/>
            <a:ext cx="4675366" cy="44717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256583" y="2080278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70000" lnSpcReduction="20000"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(3) – 1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개념적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논리적 설계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(E-R 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릴레이션스키마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70F7F7-CDCC-463B-ABB8-A8D489E5E9BA}"/>
              </a:ext>
            </a:extLst>
          </p:cNvPr>
          <p:cNvPicPr/>
          <p:nvPr/>
        </p:nvPicPr>
        <p:blipFill rotWithShape="1">
          <a:blip r:embed="rId2"/>
          <a:srcRect l="19830" r="16132" b="44436"/>
          <a:stretch/>
        </p:blipFill>
        <p:spPr bwMode="auto">
          <a:xfrm>
            <a:off x="6958328" y="859554"/>
            <a:ext cx="3977089" cy="244144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698E107-C960-4D1E-9987-E8CDAE51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450" y="4045360"/>
            <a:ext cx="4343400" cy="1596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6958328" y="241381"/>
            <a:ext cx="2228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회원 개체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25F76-49A1-4C6C-93F9-7E6E09AC9593}"/>
              </a:ext>
            </a:extLst>
          </p:cNvPr>
          <p:cNvSpPr txBox="1"/>
          <p:nvPr/>
        </p:nvSpPr>
        <p:spPr>
          <a:xfrm>
            <a:off x="6740450" y="594514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전화번호라는 다중 값 속성을 회원</a:t>
            </a:r>
            <a:r>
              <a:rPr lang="en-US" altLang="ko-KR" dirty="0"/>
              <a:t>-</a:t>
            </a:r>
            <a:r>
              <a:rPr lang="ko-KR" altLang="en-US" dirty="0"/>
              <a:t>전화번호라는 독립적인 릴레이션으로 변환</a:t>
            </a:r>
          </a:p>
        </p:txBody>
      </p:sp>
    </p:spTree>
    <p:extLst>
      <p:ext uri="{BB962C8B-B14F-4D97-AF65-F5344CB8AC3E}">
        <p14:creationId xmlns:p14="http://schemas.microsoft.com/office/powerpoint/2010/main" val="234344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256583" y="2080278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70000" lnSpcReduction="20000"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(3) – 1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개념적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논리적 설계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(E-R 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릴레이션스키마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6958328" y="241381"/>
            <a:ext cx="270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en-US" altLang="ko-KR" sz="2400"/>
              <a:t>. </a:t>
            </a:r>
            <a:r>
              <a:rPr lang="ko-KR" altLang="en-US" sz="2400" dirty="0"/>
              <a:t>관광명소 개체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BDD470-3E6C-4AA0-AC37-9DF9FCDE6E40}"/>
              </a:ext>
            </a:extLst>
          </p:cNvPr>
          <p:cNvPicPr/>
          <p:nvPr/>
        </p:nvPicPr>
        <p:blipFill rotWithShape="1">
          <a:blip r:embed="rId2"/>
          <a:srcRect l="19829" r="18649" b="59783"/>
          <a:stretch/>
        </p:blipFill>
        <p:spPr bwMode="auto">
          <a:xfrm>
            <a:off x="6740450" y="1216442"/>
            <a:ext cx="4602399" cy="2160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3FE6F1-ABBF-4FC2-9A66-DCAB99EEF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74"/>
          <a:stretch/>
        </p:blipFill>
        <p:spPr>
          <a:xfrm>
            <a:off x="6596813" y="4068202"/>
            <a:ext cx="5129215" cy="74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0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256583" y="2080278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70000" lnSpcReduction="20000"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(3) – 1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개념적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논리적 설계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(E-R 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릴레이션스키마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6958328" y="241381"/>
            <a:ext cx="2708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숙박업체 개체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DB2D33-DF90-4114-804D-1315DC454FCB}"/>
              </a:ext>
            </a:extLst>
          </p:cNvPr>
          <p:cNvPicPr/>
          <p:nvPr/>
        </p:nvPicPr>
        <p:blipFill rotWithShape="1">
          <a:blip r:embed="rId2"/>
          <a:srcRect b="54963"/>
          <a:stretch/>
        </p:blipFill>
        <p:spPr bwMode="auto">
          <a:xfrm>
            <a:off x="6838908" y="1284669"/>
            <a:ext cx="4228378" cy="171859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6A63388-B7F8-4222-9ED6-F926991B1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749" y="3854742"/>
            <a:ext cx="5482695" cy="7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6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256583" y="2080278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70000" lnSpcReduction="20000"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(3) – 1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개념적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논리적 설계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(E-R 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릴레이션스키마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6958328" y="241381"/>
            <a:ext cx="523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회원과 회원 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사이의 순환관계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E44DE0-033E-4E8A-92E6-12B2FE83E18A}"/>
              </a:ext>
            </a:extLst>
          </p:cNvPr>
          <p:cNvPicPr/>
          <p:nvPr/>
        </p:nvPicPr>
        <p:blipFill rotWithShape="1">
          <a:blip r:embed="rId2"/>
          <a:srcRect l="37247" r="34925" b="74574"/>
          <a:stretch/>
        </p:blipFill>
        <p:spPr bwMode="auto">
          <a:xfrm>
            <a:off x="6958328" y="1144222"/>
            <a:ext cx="3131916" cy="187211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161D925-C267-4A39-BB89-6B981AB23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21" y="3681850"/>
            <a:ext cx="5728181" cy="10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256583" y="2080278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70000" lnSpcReduction="20000"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(3) – 1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개념적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논리적 설계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(E-R 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릴레이션스키마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6958328" y="241381"/>
            <a:ext cx="523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여행사와 숙박업체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사이의 </a:t>
            </a:r>
            <a:r>
              <a:rPr lang="en-US" altLang="ko-KR" sz="2400" dirty="0"/>
              <a:t>1:1</a:t>
            </a:r>
            <a:r>
              <a:rPr lang="ko-KR" altLang="en-US" sz="2400" dirty="0"/>
              <a:t>관계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A8CE80-A410-4719-BF65-970A58382F4C}"/>
              </a:ext>
            </a:extLst>
          </p:cNvPr>
          <p:cNvPicPr/>
          <p:nvPr/>
        </p:nvPicPr>
        <p:blipFill rotWithShape="1">
          <a:blip r:embed="rId2"/>
          <a:srcRect l="16949" r="15856" b="64270"/>
          <a:stretch/>
        </p:blipFill>
        <p:spPr bwMode="auto">
          <a:xfrm>
            <a:off x="6958328" y="1336882"/>
            <a:ext cx="4050094" cy="176089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ABAEA8-255A-408C-96FC-384BAC0A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894" y="3760228"/>
            <a:ext cx="5145677" cy="1572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4A5BB2-EA52-4A13-BA4B-98A3E34E9F92}"/>
              </a:ext>
            </a:extLst>
          </p:cNvPr>
          <p:cNvSpPr txBox="1"/>
          <p:nvPr/>
        </p:nvSpPr>
        <p:spPr>
          <a:xfrm>
            <a:off x="6740450" y="594514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여행사 개체와 숙박업체 개체의 </a:t>
            </a:r>
            <a:r>
              <a:rPr lang="en-US" altLang="ko-KR" dirty="0"/>
              <a:t>1:1 </a:t>
            </a:r>
            <a:r>
              <a:rPr lang="ko-KR" altLang="en-US" dirty="0"/>
              <a:t>간계를 외래키로 표현 </a:t>
            </a:r>
          </a:p>
        </p:txBody>
      </p:sp>
    </p:spTree>
    <p:extLst>
      <p:ext uri="{BB962C8B-B14F-4D97-AF65-F5344CB8AC3E}">
        <p14:creationId xmlns:p14="http://schemas.microsoft.com/office/powerpoint/2010/main" val="4261076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256583" y="2080278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70000" lnSpcReduction="20000"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(3) – 1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개념적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논리적 설계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(E-R </a:t>
            </a: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다이어그램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릴레이션스키마</a:t>
            </a: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6958328" y="241381"/>
            <a:ext cx="523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6. </a:t>
            </a:r>
            <a:r>
              <a:rPr lang="ko-KR" altLang="en-US" sz="2400" dirty="0"/>
              <a:t>회원</a:t>
            </a:r>
            <a:r>
              <a:rPr lang="en-US" altLang="ko-KR" sz="2400" dirty="0"/>
              <a:t>,</a:t>
            </a:r>
            <a:r>
              <a:rPr lang="ko-KR" altLang="en-US" sz="2400" dirty="0"/>
              <a:t>맛집</a:t>
            </a:r>
            <a:r>
              <a:rPr lang="en-US" altLang="ko-KR" sz="2400" dirty="0"/>
              <a:t>,</a:t>
            </a:r>
            <a:r>
              <a:rPr lang="ko-KR" altLang="en-US" sz="2400" dirty="0"/>
              <a:t>관광명소</a:t>
            </a:r>
            <a:endParaRPr lang="en-US" altLang="ko-KR" sz="2400" dirty="0"/>
          </a:p>
          <a:p>
            <a:r>
              <a:rPr lang="en-US" altLang="ko-KR" sz="2400" dirty="0"/>
              <a:t>	</a:t>
            </a:r>
            <a:r>
              <a:rPr lang="ko-KR" altLang="en-US" sz="2400" dirty="0"/>
              <a:t>사이의 </a:t>
            </a:r>
            <a:r>
              <a:rPr lang="ko-KR" altLang="en-US" sz="2400" dirty="0" err="1"/>
              <a:t>삼항관계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A5BB2-EA52-4A13-BA4B-98A3E34E9F92}"/>
              </a:ext>
            </a:extLst>
          </p:cNvPr>
          <p:cNvSpPr txBox="1"/>
          <p:nvPr/>
        </p:nvSpPr>
        <p:spPr>
          <a:xfrm>
            <a:off x="6740450" y="5945146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개체들의 </a:t>
            </a:r>
            <a:r>
              <a:rPr lang="ko-KR" altLang="en-US" dirty="0" err="1"/>
              <a:t>주키를</a:t>
            </a:r>
            <a:r>
              <a:rPr lang="ko-KR" altLang="en-US" dirty="0"/>
              <a:t> 외래키로 참조하여 </a:t>
            </a:r>
            <a:r>
              <a:rPr lang="ko-KR" altLang="en-US" dirty="0" err="1"/>
              <a:t>삼항관계</a:t>
            </a:r>
            <a:r>
              <a:rPr lang="ko-KR" altLang="en-US" dirty="0"/>
              <a:t> 표현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4212C5-F62C-473D-B4AC-C71478F9D690}"/>
              </a:ext>
            </a:extLst>
          </p:cNvPr>
          <p:cNvPicPr/>
          <p:nvPr/>
        </p:nvPicPr>
        <p:blipFill rotWithShape="1">
          <a:blip r:embed="rId2"/>
          <a:srcRect l="21128" r="18951" b="42666"/>
          <a:stretch/>
        </p:blipFill>
        <p:spPr bwMode="auto">
          <a:xfrm>
            <a:off x="6927938" y="1105306"/>
            <a:ext cx="4554583" cy="30822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C56B24-2DDF-4482-AB88-1C9E204D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4618419"/>
            <a:ext cx="5886994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00C5-E813-482B-8393-98C73E92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(4) </a:t>
            </a:r>
            <a:r>
              <a:rPr lang="ko-KR" altLang="en-US" dirty="0"/>
              <a:t>물리적 설계 및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B09AA-0E8F-409C-9328-4BC5CFB3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2227262"/>
          </a:xfrm>
        </p:spPr>
        <p:txBody>
          <a:bodyPr anchor="t">
            <a:normAutofit fontScale="70000" lnSpcReduction="20000"/>
          </a:bodyPr>
          <a:lstStyle/>
          <a:p>
            <a:r>
              <a:rPr lang="en-US" altLang="ko-KR" dirty="0"/>
              <a:t>(4) – 1 </a:t>
            </a:r>
            <a:r>
              <a:rPr lang="ko-KR" altLang="en-US" dirty="0"/>
              <a:t>데이터베이스 생성</a:t>
            </a:r>
            <a:endParaRPr lang="en-US" altLang="ko-KR" dirty="0"/>
          </a:p>
          <a:p>
            <a:r>
              <a:rPr lang="en-US" altLang="ko-KR" dirty="0"/>
              <a:t>(4) – 2 </a:t>
            </a:r>
            <a:r>
              <a:rPr lang="ko-KR" altLang="en-US" dirty="0"/>
              <a:t>개체</a:t>
            </a:r>
            <a:r>
              <a:rPr lang="en-US" altLang="ko-KR" dirty="0"/>
              <a:t>,</a:t>
            </a:r>
            <a:r>
              <a:rPr lang="ko-KR" altLang="en-US" dirty="0"/>
              <a:t>관계 테이블 생성</a:t>
            </a:r>
            <a:endParaRPr lang="en-US" altLang="ko-KR" dirty="0"/>
          </a:p>
          <a:p>
            <a:r>
              <a:rPr lang="en-US" altLang="ko-KR" dirty="0"/>
              <a:t>(4) – 3 </a:t>
            </a:r>
            <a:r>
              <a:rPr lang="ko-KR" altLang="en-US" dirty="0"/>
              <a:t>값 삽입</a:t>
            </a:r>
            <a:endParaRPr lang="en-US" altLang="ko-KR" dirty="0"/>
          </a:p>
          <a:p>
            <a:r>
              <a:rPr lang="en-US" altLang="ko-KR" dirty="0"/>
              <a:t>(4) – 4 </a:t>
            </a:r>
            <a:r>
              <a:rPr lang="ko-KR" altLang="en-US" dirty="0"/>
              <a:t>테이블 열 추가</a:t>
            </a:r>
            <a:endParaRPr lang="en-US" altLang="ko-KR" dirty="0"/>
          </a:p>
          <a:p>
            <a:r>
              <a:rPr lang="en-US" altLang="ko-KR" dirty="0"/>
              <a:t>(4) – 5 </a:t>
            </a:r>
            <a:r>
              <a:rPr lang="ko-KR" altLang="en-US" dirty="0"/>
              <a:t>테이블 열 타입 변경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465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256583" y="2080278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(4) – 1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데이터베이스 생성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5833614" y="571904"/>
            <a:ext cx="523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en-US" altLang="ko-KR" sz="2400" dirty="0" err="1"/>
              <a:t>dgTravel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데이터베이스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47D630-CA2D-4FB4-BC9F-96007178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583" y="1248780"/>
            <a:ext cx="34671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3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64226" y="2080278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(4) – 2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테이블 생성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5321886" y="119332"/>
            <a:ext cx="523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개체</a:t>
            </a:r>
            <a:r>
              <a:rPr lang="en-US" altLang="ko-KR" sz="2400" dirty="0"/>
              <a:t>,</a:t>
            </a:r>
            <a:r>
              <a:rPr lang="ko-KR" altLang="en-US" sz="2400" dirty="0"/>
              <a:t>관계들의 테이블 명세서를 보고 </a:t>
            </a:r>
            <a:r>
              <a:rPr lang="en-US" altLang="ko-KR" sz="2400" dirty="0"/>
              <a:t>	</a:t>
            </a:r>
            <a:r>
              <a:rPr lang="ko-KR" altLang="en-US" sz="2400" dirty="0"/>
              <a:t>테이블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1A18EB-BB48-45DA-8658-528062E8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746" y="1235944"/>
            <a:ext cx="3204012" cy="16886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089EDA-C1E8-472C-8CDA-4724E3B75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599" y="2091792"/>
            <a:ext cx="3588005" cy="11313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9C12F4-ECF2-4214-8DA0-C226BE43E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520" y="965865"/>
            <a:ext cx="3532165" cy="9826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38CF33-917E-4F55-A343-4A1B36748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271" y="3988459"/>
            <a:ext cx="4001032" cy="17642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B34F33-5623-4922-8044-F428BE259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262" y="3383476"/>
            <a:ext cx="3842678" cy="32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7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6640945-FC4F-43D1-9D9C-F0E0CCA37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2566736"/>
            <a:ext cx="7810500" cy="1904869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/>
              <a:t>(1) </a:t>
            </a:r>
            <a:r>
              <a:rPr lang="ko-KR" altLang="en-US" sz="2400" dirty="0"/>
              <a:t>주제 선정</a:t>
            </a:r>
            <a:br>
              <a:rPr lang="en-US" altLang="ko-KR" sz="2400" dirty="0"/>
            </a:br>
            <a:r>
              <a:rPr lang="en-US" altLang="ko-KR" sz="2400" dirty="0"/>
              <a:t>(2) </a:t>
            </a:r>
            <a:r>
              <a:rPr lang="ko-KR" altLang="en-US" sz="2400" dirty="0"/>
              <a:t>요구 사항 분석</a:t>
            </a:r>
            <a:br>
              <a:rPr lang="en-US" altLang="ko-KR" sz="2400" dirty="0"/>
            </a:br>
            <a:r>
              <a:rPr lang="en-US" altLang="ko-KR" sz="2400" dirty="0"/>
              <a:t>(3) </a:t>
            </a:r>
            <a:r>
              <a:rPr lang="ko-KR" altLang="en-US" sz="2400" dirty="0"/>
              <a:t>데이터베이스 설계</a:t>
            </a:r>
            <a:br>
              <a:rPr lang="en-US" altLang="ko-KR" sz="2400" dirty="0"/>
            </a:br>
            <a:r>
              <a:rPr lang="en-US" altLang="ko-KR" sz="2400" dirty="0"/>
              <a:t>(4) </a:t>
            </a:r>
            <a:r>
              <a:rPr lang="ko-KR" altLang="en-US" sz="2400" dirty="0"/>
              <a:t>물리적 설계 및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B3B69E-7A62-4ED9-9ED8-D67631EB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1038597"/>
            <a:ext cx="6953250" cy="862394"/>
          </a:xfrm>
        </p:spPr>
        <p:txBody>
          <a:bodyPr anchor="t">
            <a:noAutofit/>
          </a:bodyPr>
          <a:lstStyle/>
          <a:p>
            <a:pPr algn="ctr"/>
            <a:r>
              <a:rPr lang="en-US" altLang="ko-KR" sz="4800" b="1" dirty="0"/>
              <a:t>Contents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9337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-791451" y="2092686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(4) – 3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값 삽입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2972969" y="139683"/>
            <a:ext cx="5233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개체</a:t>
            </a:r>
            <a:r>
              <a:rPr lang="en-US" altLang="ko-KR" sz="2400" dirty="0"/>
              <a:t>,</a:t>
            </a:r>
            <a:r>
              <a:rPr lang="ko-KR" altLang="en-US" sz="2400" dirty="0"/>
              <a:t>관계들의 릴레이션을 </a:t>
            </a:r>
            <a:endParaRPr lang="en-US" altLang="ko-KR" sz="2400" dirty="0"/>
          </a:p>
          <a:p>
            <a:r>
              <a:rPr lang="ko-KR" altLang="en-US" sz="2400" dirty="0"/>
              <a:t>참고하여 테이블 생성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A494889-6911-4B53-84CE-9960C3DEC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56" y="1384174"/>
            <a:ext cx="3475288" cy="12771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EB2653F-DF28-4EAE-9ACC-104789726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028" y="3224254"/>
            <a:ext cx="4687757" cy="65559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A1DEB4-307C-4171-B844-091120A23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815" y="5217142"/>
            <a:ext cx="5302505" cy="89430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FD0C751-2272-481C-95A8-808E5D1DE50C}"/>
              </a:ext>
            </a:extLst>
          </p:cNvPr>
          <p:cNvGrpSpPr/>
          <p:nvPr/>
        </p:nvGrpSpPr>
        <p:grpSpPr>
          <a:xfrm>
            <a:off x="7270320" y="648261"/>
            <a:ext cx="4825512" cy="6090407"/>
            <a:chOff x="425231" y="175344"/>
            <a:chExt cx="6134100" cy="754739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7B31E14-5C00-4294-879F-03963F89C122}"/>
                </a:ext>
              </a:extLst>
            </p:cNvPr>
            <p:cNvGrpSpPr/>
            <p:nvPr/>
          </p:nvGrpSpPr>
          <p:grpSpPr>
            <a:xfrm>
              <a:off x="425231" y="175344"/>
              <a:ext cx="6134100" cy="5791200"/>
              <a:chOff x="229181" y="184161"/>
              <a:chExt cx="6134100" cy="579120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4BF65486-15E1-402C-B750-987A47344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181" y="184161"/>
                <a:ext cx="6134100" cy="828675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24D9A27-2CAE-4832-9AAE-89792CC47F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181" y="1012836"/>
                <a:ext cx="6134100" cy="4962525"/>
              </a:xfrm>
              <a:prstGeom prst="rect">
                <a:avLst/>
              </a:prstGeom>
            </p:spPr>
          </p:pic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BE7C873-88C5-436C-B5B4-8874EC794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5231" y="5966544"/>
              <a:ext cx="6134100" cy="1756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2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-791451" y="2092686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3239841" y="3080657"/>
            <a:ext cx="5233672" cy="89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dirty="0"/>
              <a:t>(4)</a:t>
            </a:r>
            <a:r>
              <a:rPr lang="ko-KR" altLang="en-US" sz="2400" dirty="0"/>
              <a:t>데이터 베이스 구현에 사용된 </a:t>
            </a:r>
            <a:r>
              <a:rPr lang="en-US" altLang="ko-KR" sz="2400" dirty="0"/>
              <a:t>SQL</a:t>
            </a:r>
            <a:r>
              <a:rPr lang="ko-KR" altLang="en-US" sz="2400" dirty="0"/>
              <a:t>문 예시</a:t>
            </a:r>
            <a:endParaRPr lang="en-US" altLang="ko-KR" sz="2400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73BBB0-BED9-4538-B11A-F812FE13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9" y="0"/>
            <a:ext cx="3563562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8F1279-A2EA-4003-B271-0A64D95F0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32"/>
          <a:stretch/>
        </p:blipFill>
        <p:spPr>
          <a:xfrm>
            <a:off x="8110642" y="0"/>
            <a:ext cx="40813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26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-791451" y="2092686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(4) – 4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테이블 열 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추가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2972969" y="139683"/>
            <a:ext cx="523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기존 테이블 열 추가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27A5F8-F848-4CE9-81E4-53422973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1231"/>
            <a:ext cx="3815641" cy="786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A090FA-E4BC-463D-9203-2539337BC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18033"/>
            <a:ext cx="4520091" cy="6321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05E8FC2-8446-4B51-B079-2B82AEF67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608" y="601348"/>
            <a:ext cx="4552374" cy="1685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BF28A8-4BCE-40F9-BA0B-A1DD305DC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418" y="4847139"/>
            <a:ext cx="3219976" cy="11851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6271C8-D132-4C56-9E12-92A7315B29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5743" y="4491321"/>
            <a:ext cx="4402962" cy="18967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812815B-2802-4D37-93BB-0351164B98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8909"/>
          <a:stretch/>
        </p:blipFill>
        <p:spPr>
          <a:xfrm>
            <a:off x="-1" y="4901523"/>
            <a:ext cx="4173723" cy="10768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8CAE17-B872-4C70-8B0F-7B6AF329D72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012" r="15847" b="73946"/>
          <a:stretch/>
        </p:blipFill>
        <p:spPr>
          <a:xfrm>
            <a:off x="3960561" y="2609269"/>
            <a:ext cx="3544833" cy="987643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C09E8B7-26BE-4773-A0BC-32287CC70AA8}"/>
              </a:ext>
            </a:extLst>
          </p:cNvPr>
          <p:cNvSpPr/>
          <p:nvPr/>
        </p:nvSpPr>
        <p:spPr>
          <a:xfrm>
            <a:off x="5424770" y="1105306"/>
            <a:ext cx="1031419" cy="63214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1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-791451" y="2092686"/>
            <a:ext cx="4215520" cy="236267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 fontScale="92500" lnSpcReduction="20000"/>
          </a:bodyPr>
          <a:lstStyle/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(4) – 5 </a:t>
            </a: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테이블 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열 타입 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변경</a:t>
            </a:r>
            <a:endParaRPr lang="en-US" altLang="ko-KR" sz="37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355177" y="1105302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D732-0EC4-45C7-97E0-14C09530AF71}"/>
              </a:ext>
            </a:extLst>
          </p:cNvPr>
          <p:cNvSpPr txBox="1"/>
          <p:nvPr/>
        </p:nvSpPr>
        <p:spPr>
          <a:xfrm>
            <a:off x="2972969" y="139683"/>
            <a:ext cx="523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기존 테이블 열 타입 변경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C5AD23-61D0-44E4-B9B7-478EBC2B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84" y="3333627"/>
            <a:ext cx="6341518" cy="7181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C8E2C1-C807-4635-A118-DBCE8E647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184" y="686598"/>
            <a:ext cx="6067505" cy="2587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18EE64-B472-45E8-ABDB-F8A92372A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264" y="4051823"/>
            <a:ext cx="6248754" cy="266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68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00C5-E813-482B-8393-98C73E92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(5) </a:t>
            </a:r>
            <a:r>
              <a:rPr lang="ko-KR" altLang="en-US" dirty="0"/>
              <a:t>사용자들의 요구 작업내용 </a:t>
            </a:r>
            <a:r>
              <a:rPr lang="en-US" altLang="ko-KR" dirty="0"/>
              <a:t>SQL</a:t>
            </a:r>
            <a:r>
              <a:rPr lang="ko-KR" altLang="en-US" dirty="0"/>
              <a:t>문으로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B09AA-0E8F-409C-9328-4BC5CFB3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2130789"/>
          </a:xfrm>
        </p:spPr>
        <p:txBody>
          <a:bodyPr anchor="t">
            <a:normAutofit fontScale="92500" lnSpcReduction="20000"/>
          </a:bodyPr>
          <a:lstStyle/>
          <a:p>
            <a:r>
              <a:rPr lang="en-US" altLang="ko-KR" dirty="0"/>
              <a:t>(5) - 1 </a:t>
            </a:r>
            <a:r>
              <a:rPr lang="ko-KR" altLang="en-US" dirty="0"/>
              <a:t>서비스 이용자</a:t>
            </a:r>
            <a:endParaRPr lang="en-US" altLang="ko-KR" dirty="0"/>
          </a:p>
          <a:p>
            <a:r>
              <a:rPr lang="en-US" altLang="ko-KR" dirty="0"/>
              <a:t>(5) – 2 </a:t>
            </a:r>
            <a:r>
              <a:rPr lang="ko-KR" altLang="en-US" dirty="0"/>
              <a:t>여행 패키지 제공자</a:t>
            </a:r>
            <a:endParaRPr lang="en-US" altLang="ko-KR" dirty="0"/>
          </a:p>
          <a:p>
            <a:r>
              <a:rPr lang="en-US" altLang="ko-KR" dirty="0"/>
              <a:t>(5) – 3 </a:t>
            </a:r>
            <a:r>
              <a:rPr lang="ko-KR" altLang="en-US" dirty="0"/>
              <a:t>숙소 제공업체</a:t>
            </a:r>
            <a:endParaRPr lang="en-US" altLang="ko-KR" dirty="0"/>
          </a:p>
          <a:p>
            <a:r>
              <a:rPr lang="en-US" altLang="ko-KR" dirty="0"/>
              <a:t>(5) – 4 </a:t>
            </a:r>
            <a:r>
              <a:rPr lang="ko-KR" altLang="en-US" dirty="0"/>
              <a:t>렌터카 제공업체</a:t>
            </a:r>
          </a:p>
        </p:txBody>
      </p:sp>
    </p:spTree>
    <p:extLst>
      <p:ext uri="{BB962C8B-B14F-4D97-AF65-F5344CB8AC3E}">
        <p14:creationId xmlns:p14="http://schemas.microsoft.com/office/powerpoint/2010/main" val="2305478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-73997" y="2081341"/>
            <a:ext cx="2333625" cy="2013185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(5) – 1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서비스 이용자</a:t>
            </a:r>
            <a:endParaRPr lang="en-US" altLang="ko-KR" sz="24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회원</a:t>
            </a: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24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21E2CC-03EC-4854-AC72-3A5DAD64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257" y="1043964"/>
            <a:ext cx="2783254" cy="1200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06D353-BFFB-41F8-91E2-66FC1FF9CA6F}"/>
              </a:ext>
            </a:extLst>
          </p:cNvPr>
          <p:cNvSpPr txBox="1"/>
          <p:nvPr/>
        </p:nvSpPr>
        <p:spPr>
          <a:xfrm>
            <a:off x="2256211" y="536896"/>
            <a:ext cx="4983059" cy="31854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서울 지역에 있는 관광지의 이름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입장료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테마를 검색해본다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22B294-E109-4A2D-A18A-494464A9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707" y="1181558"/>
            <a:ext cx="2444550" cy="925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BF1226-432D-4894-AA73-EB28F1901021}"/>
              </a:ext>
            </a:extLst>
          </p:cNvPr>
          <p:cNvSpPr txBox="1"/>
          <p:nvPr/>
        </p:nvSpPr>
        <p:spPr>
          <a:xfrm>
            <a:off x="2256211" y="2570402"/>
            <a:ext cx="4983059" cy="31854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심종수는 제주 지역 숙소를 찾아본다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0A09D1-641C-4147-B8D0-684BAF86F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022" y="3100518"/>
            <a:ext cx="2847489" cy="11702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2C906CD-8268-42C0-8B22-AC6621F94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397" y="3256351"/>
            <a:ext cx="2333625" cy="657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3E9459-CA9C-4705-9151-183CAC064D8D}"/>
              </a:ext>
            </a:extLst>
          </p:cNvPr>
          <p:cNvSpPr txBox="1"/>
          <p:nvPr/>
        </p:nvSpPr>
        <p:spPr>
          <a:xfrm>
            <a:off x="2256211" y="4371392"/>
            <a:ext cx="4983059" cy="31854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심종수는 제주 지역 숙소에 인원수 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명으로 숙소 예약한다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7D279F-B70B-4084-B1E2-7FA16DD93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606" y="5027758"/>
            <a:ext cx="2709206" cy="5100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241B6F-170D-4D49-BA01-BD892B06B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1897" y="4887810"/>
            <a:ext cx="2727115" cy="13368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D32E87-1F2E-488E-8615-96E57FA41F66}"/>
              </a:ext>
            </a:extLst>
          </p:cNvPr>
          <p:cNvSpPr txBox="1"/>
          <p:nvPr/>
        </p:nvSpPr>
        <p:spPr>
          <a:xfrm>
            <a:off x="7780658" y="208786"/>
            <a:ext cx="4311553" cy="79868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심종수는 예약한 강원지역 숙소예약을 취소하기위해 숙박업체 이름과 사장님의 이름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전화번호들을 찾는다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CF1F064-4F87-4218-BDB2-B6C8D605D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0658" y="2342166"/>
            <a:ext cx="4281240" cy="134208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06BAE0-8011-445A-8E4A-B67E4230BABA}"/>
              </a:ext>
            </a:extLst>
          </p:cNvPr>
          <p:cNvCxnSpPr/>
          <p:nvPr/>
        </p:nvCxnSpPr>
        <p:spPr>
          <a:xfrm>
            <a:off x="7608815" y="67112"/>
            <a:ext cx="0" cy="6790888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287E3F85-43C4-4721-B3CA-9BABE807366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416"/>
          <a:stretch/>
        </p:blipFill>
        <p:spPr>
          <a:xfrm>
            <a:off x="7795814" y="1058052"/>
            <a:ext cx="4281240" cy="12335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9A9E23-C6DE-48CB-84C5-D5CCE7EE6397}"/>
              </a:ext>
            </a:extLst>
          </p:cNvPr>
          <p:cNvSpPr txBox="1"/>
          <p:nvPr/>
        </p:nvSpPr>
        <p:spPr>
          <a:xfrm>
            <a:off x="7810972" y="3772065"/>
            <a:ext cx="4311553" cy="55861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ahn123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ko-KR" alt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심지수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회원을 검색해 친구신청을 한다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383D35-7B68-4C26-9CBD-95F521A1F1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0972" y="4418497"/>
            <a:ext cx="4281239" cy="7206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CCDD10-9B26-4314-8649-15F42A57BF1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7854" r="14015"/>
          <a:stretch/>
        </p:blipFill>
        <p:spPr>
          <a:xfrm>
            <a:off x="8018013" y="5282781"/>
            <a:ext cx="4005971" cy="13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65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-73997" y="2081341"/>
            <a:ext cx="2333625" cy="2013185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(5) – 1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서비스 이용자</a:t>
            </a:r>
            <a:endParaRPr lang="en-US" altLang="ko-KR" sz="24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회원</a:t>
            </a: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24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A06BAE0-8011-445A-8E4A-B67E4230BABA}"/>
              </a:ext>
            </a:extLst>
          </p:cNvPr>
          <p:cNvCxnSpPr/>
          <p:nvPr/>
        </p:nvCxnSpPr>
        <p:spPr>
          <a:xfrm>
            <a:off x="7608815" y="67112"/>
            <a:ext cx="0" cy="6790888"/>
          </a:xfrm>
          <a:prstGeom prst="line">
            <a:avLst/>
          </a:prstGeom>
          <a:ln w="666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9A9E23-C6DE-48CB-84C5-D5CCE7EE6397}"/>
              </a:ext>
            </a:extLst>
          </p:cNvPr>
          <p:cNvSpPr txBox="1"/>
          <p:nvPr/>
        </p:nvSpPr>
        <p:spPr>
          <a:xfrm>
            <a:off x="2427012" y="1676669"/>
            <a:ext cx="5014419" cy="31854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 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ahn123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lang="ko-KR" alt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심지수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회원을 검색해 친구신청을 한다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383D35-7B68-4C26-9CBD-95F521A1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18" y="2557676"/>
            <a:ext cx="5176697" cy="8713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CCDD10-9B26-4314-8649-15F42A57BF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854" r="14015"/>
          <a:stretch/>
        </p:blipFill>
        <p:spPr>
          <a:xfrm>
            <a:off x="2586311" y="4150732"/>
            <a:ext cx="5022504" cy="17516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AE28B2-27DC-42D0-8521-303DB96ED7B9}"/>
              </a:ext>
            </a:extLst>
          </p:cNvPr>
          <p:cNvSpPr txBox="1"/>
          <p:nvPr/>
        </p:nvSpPr>
        <p:spPr>
          <a:xfrm>
            <a:off x="7637532" y="1524475"/>
            <a:ext cx="4444542" cy="556866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회원들은 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울부터 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월까지의 교통수단을 검색한다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D5177DC-3FA1-4E12-896D-7A04EBA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199" y="2544725"/>
            <a:ext cx="4200525" cy="8001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2201BD6-166B-4F87-AB17-8E4E85D7D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196" y="4212106"/>
            <a:ext cx="4339189" cy="132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86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55276" y="2081340"/>
            <a:ext cx="2333625" cy="2013185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92500"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(5) - 2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여행 패키지 </a:t>
            </a:r>
            <a:r>
              <a:rPr lang="ko-KR" altLang="en-US" sz="24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제공사</a:t>
            </a: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여행사</a:t>
            </a: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6D353-BFFB-41F8-91E2-66FC1FF9CA6F}"/>
              </a:ext>
            </a:extLst>
          </p:cNvPr>
          <p:cNvSpPr txBox="1"/>
          <p:nvPr/>
        </p:nvSpPr>
        <p:spPr>
          <a:xfrm>
            <a:off x="4438689" y="769746"/>
            <a:ext cx="6242521" cy="31854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트리플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여행사의 여행 상품 신청자 관리</a:t>
            </a: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E9459-CA9C-4705-9151-183CAC064D8D}"/>
              </a:ext>
            </a:extLst>
          </p:cNvPr>
          <p:cNvSpPr txBox="1"/>
          <p:nvPr/>
        </p:nvSpPr>
        <p:spPr>
          <a:xfrm>
            <a:off x="4408805" y="3935251"/>
            <a:ext cx="6242521" cy="31854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트리플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여행사의 서울에서 제주행 교통편 검색 및 예약</a:t>
            </a:r>
            <a:endParaRPr lang="en-US" altLang="ko-K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2C3F6FA-EB60-424B-8C73-7BEE2FD6A7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154"/>
          <a:stretch/>
        </p:blipFill>
        <p:spPr>
          <a:xfrm>
            <a:off x="7693951" y="1259989"/>
            <a:ext cx="3594598" cy="22817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1DE9E0-80AA-4A60-A204-FE846E0A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805" y="1240048"/>
            <a:ext cx="4314156" cy="21231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E7FC9F-8ABE-413F-9A46-149A22027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145" y="4405553"/>
            <a:ext cx="4584086" cy="125385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85601F-5711-4EE3-966B-4BBF7E044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951" y="4405553"/>
            <a:ext cx="4527803" cy="12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7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55276" y="2081340"/>
            <a:ext cx="2333625" cy="2013185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(5) </a:t>
            </a: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3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숙소 제공자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6D353-BFFB-41F8-91E2-66FC1FF9CA6F}"/>
              </a:ext>
            </a:extLst>
          </p:cNvPr>
          <p:cNvSpPr txBox="1"/>
          <p:nvPr/>
        </p:nvSpPr>
        <p:spPr>
          <a:xfrm>
            <a:off x="4438689" y="372549"/>
            <a:ext cx="6242521" cy="55861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숙박업체 운영자 </a:t>
            </a:r>
            <a:r>
              <a:rPr lang="ko-KR" alt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김여수씨는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본인 숙소에 예약한 손님들의 이름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나이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번호를 알고 싶어한다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E9459-CA9C-4705-9151-183CAC064D8D}"/>
              </a:ext>
            </a:extLst>
          </p:cNvPr>
          <p:cNvSpPr txBox="1"/>
          <p:nvPr/>
        </p:nvSpPr>
        <p:spPr>
          <a:xfrm>
            <a:off x="4296662" y="3016686"/>
            <a:ext cx="6242521" cy="55861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숙박업체 운영자 </a:t>
            </a:r>
            <a:r>
              <a:rPr lang="ko-KR" alt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김여수씨는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이번 코로나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 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사태로 인한 사회적 거리두기를 위하여 예약한 손님들의 인원수의 절반의 인원만 예약을 받기로 했다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17D8A5-ABCF-40F8-8B4F-25403237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965" y="1241261"/>
            <a:ext cx="3771900" cy="1609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821A53-DC32-4423-96E2-2EF51525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865" y="1241261"/>
            <a:ext cx="5105353" cy="1609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DC20E4-6314-4214-A14E-F0C1094AA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151" y="4416068"/>
            <a:ext cx="4308714" cy="1440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31D859-5694-45F7-8D7B-09DD423BF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721" y="3741000"/>
            <a:ext cx="4949639" cy="307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97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55276" y="2081340"/>
            <a:ext cx="2333625" cy="2013185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(5) </a:t>
            </a:r>
            <a:r>
              <a:rPr lang="en-US" altLang="ko-KR" sz="2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4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렌터카 제공업체</a:t>
            </a:r>
            <a:endParaRPr lang="en-US" altLang="ko-KR" sz="2400" b="1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6D353-BFFB-41F8-91E2-66FC1FF9CA6F}"/>
              </a:ext>
            </a:extLst>
          </p:cNvPr>
          <p:cNvSpPr txBox="1"/>
          <p:nvPr/>
        </p:nvSpPr>
        <p:spPr>
          <a:xfrm>
            <a:off x="4438689" y="372549"/>
            <a:ext cx="6242521" cy="55861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렌터카 업체 </a:t>
            </a:r>
            <a:r>
              <a:rPr lang="ko-KR" alt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러닝렌트에서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본인들의 업체에 렌트를 예약한 고객들의 수를 알고 싶어한다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E9459-CA9C-4705-9151-183CAC064D8D}"/>
              </a:ext>
            </a:extLst>
          </p:cNvPr>
          <p:cNvSpPr txBox="1"/>
          <p:nvPr/>
        </p:nvSpPr>
        <p:spPr>
          <a:xfrm>
            <a:off x="4271962" y="3815218"/>
            <a:ext cx="6242521" cy="55861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7150" dist="25400" dir="5400000" algn="ctr" rotWithShape="0">
              <a:srgbClr val="000000">
                <a:alpha val="20000"/>
              </a:srgbClr>
            </a:outerShdw>
            <a:softEdge rad="12700"/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그리고 만약 본인들의 보유 </a:t>
            </a:r>
            <a:r>
              <a:rPr lang="ko-KR" altLang="en-US" sz="12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차량수보다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예약한 고객들의 수보다 더 많으면 예약인원 중 나이가 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23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살 이하인 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명을 취소한다</a:t>
            </a:r>
            <a:r>
              <a:rPr lang="en-US" altLang="ko-K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93C5C4-24E2-4232-A412-B0E182DDA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683" y="1413906"/>
            <a:ext cx="3648075" cy="167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2D4BDD-5F91-4956-A3CA-0104E4D3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821" y="1243140"/>
            <a:ext cx="4877903" cy="21595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6E7AA58-C641-4527-9E98-7E93FB480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333" y="4970604"/>
            <a:ext cx="3400425" cy="1028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2E8758-F14E-4B99-8C32-9CE0218B5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672" y="4487970"/>
            <a:ext cx="3519825" cy="225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8D00C5-E813-482B-8393-98C73E92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주제 선정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B09AA-0E8F-409C-9328-4BC5CFB3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endParaRPr lang="ko-KR" alt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96E309-9008-4FCF-B20E-4D66A8893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67" y="1328292"/>
            <a:ext cx="4402466" cy="4181538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224848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87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624CBFB-D803-467F-960F-B6A30F821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8D00C5-E813-482B-8393-98C73E92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823" y="1346268"/>
            <a:ext cx="8868354" cy="2463667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6600" dirty="0"/>
              <a:t>THANK YOU!</a:t>
            </a:r>
            <a:endParaRPr lang="ko-KR" altLang="en-US" sz="66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C85561-90D2-4AFA-B2C5-F2D61D86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26B71D-5A6F-48FE-AC6A-D7AAA018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7015" y="-1314429"/>
            <a:ext cx="1697663" cy="12191695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B09AA-0E8F-409C-9328-4BC5CFB3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6" y="3809935"/>
            <a:ext cx="6953250" cy="1524066"/>
          </a:xfrm>
        </p:spPr>
        <p:txBody>
          <a:bodyPr anchor="t">
            <a:normAutofit/>
          </a:bodyPr>
          <a:lstStyle/>
          <a:p>
            <a:pPr algn="ctr"/>
            <a:r>
              <a:rPr lang="en-US" altLang="ko-KR" dirty="0"/>
              <a:t>Q/A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3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2E366A-B6DD-4F06-A42A-FF634FDE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839" y="970769"/>
            <a:ext cx="4936895" cy="4669465"/>
            <a:chOff x="648839" y="970769"/>
            <a:chExt cx="4936895" cy="46694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43803" y="1124162"/>
              <a:ext cx="4691485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2" y="1290468"/>
              <a:ext cx="438979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48839" y="970769"/>
              <a:ext cx="4936895" cy="466946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412543" y="1833229"/>
            <a:ext cx="3577022" cy="293403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(1) </a:t>
            </a: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주제 선정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4" y="1105306"/>
            <a:ext cx="4825512" cy="4337435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과거 친구들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가족들과 함께 해외 여행 또는 국내 여행을 다니면서 여행 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어플들을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많이 사용해보았다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어플을 통해 다양한 관광지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주변 음식점 등을 찾고 또 길을 찾으며 여행 계획을 세웠던 기억이 있다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최근에는 코로나 때문에 힘들지만 나중에 기회가 되면 혼자 유럽여행을 해보는게 나의 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버킷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리스트 중 하나이다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여행 어플이 더 발전했으면 하는 마음으로 여행 정보 시스템에 대한 설계를 생각해보고자 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endParaRPr lang="en-US" altLang="ko-KR" sz="1400" b="1" u="sng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2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8D00C5-E813-482B-8393-98C73E92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요구 사항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AB09AA-0E8F-409C-9328-4BC5CFB3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2114836"/>
          </a:xfrm>
        </p:spPr>
        <p:txBody>
          <a:bodyPr anchor="t">
            <a:normAutofit fontScale="92500" lnSpcReduction="20000"/>
          </a:bodyPr>
          <a:lstStyle/>
          <a:p>
            <a:r>
              <a:rPr lang="en-US" altLang="ko-KR" dirty="0"/>
              <a:t>(2) - 1 </a:t>
            </a:r>
            <a:r>
              <a:rPr lang="ko-KR" altLang="en-US" dirty="0"/>
              <a:t>서비스 이용자</a:t>
            </a:r>
            <a:endParaRPr lang="en-US" altLang="ko-KR" dirty="0"/>
          </a:p>
          <a:p>
            <a:r>
              <a:rPr lang="en-US" altLang="ko-KR" dirty="0"/>
              <a:t>(2) – 2 </a:t>
            </a:r>
            <a:r>
              <a:rPr lang="ko-KR" altLang="en-US" dirty="0"/>
              <a:t>여행 패키지 제공자</a:t>
            </a:r>
            <a:endParaRPr lang="en-US" altLang="ko-KR" dirty="0"/>
          </a:p>
          <a:p>
            <a:r>
              <a:rPr lang="en-US" altLang="ko-KR" dirty="0"/>
              <a:t>(2) – 3 </a:t>
            </a:r>
            <a:r>
              <a:rPr lang="ko-KR" altLang="en-US" dirty="0"/>
              <a:t>숙소 제공업체</a:t>
            </a:r>
            <a:endParaRPr lang="en-US" altLang="ko-KR" dirty="0"/>
          </a:p>
          <a:p>
            <a:r>
              <a:rPr lang="en-US" altLang="ko-KR" dirty="0"/>
              <a:t>(2) – 4 </a:t>
            </a:r>
            <a:r>
              <a:rPr lang="ko-KR" altLang="en-US" dirty="0"/>
              <a:t>렌터카 제공업체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95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412543" y="1833229"/>
            <a:ext cx="3577022" cy="293403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(2) – 1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서비스 이용자</a:t>
            </a:r>
            <a:endParaRPr lang="en-US" altLang="ko-KR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회원</a:t>
            </a: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  <a:endParaRPr lang="ko-KR" altLang="en-US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3" y="803738"/>
            <a:ext cx="5555485" cy="5250524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내용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지역에 따른 관광지 정보를 찾아본다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근처 맛집 리스트 검색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여행지 숙소를 찾아보고 예약을 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여행지로 이동하는 교통편을 예매한다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지역에 렌터카를 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렌트한다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패키지를 검색한 후 신청한다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회원과 친구관계를 맺을 수 있다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모델을 만들기 위한 조건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지역에는 국내 모든 지역이 들어가 있습니다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통합할 내용 정리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이름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지역명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음식점 이름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숙소 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렌터카 업체 이름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교통편 정보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패키지 정보</a:t>
            </a:r>
          </a:p>
        </p:txBody>
      </p:sp>
    </p:spTree>
    <p:extLst>
      <p:ext uri="{BB962C8B-B14F-4D97-AF65-F5344CB8AC3E}">
        <p14:creationId xmlns:p14="http://schemas.microsoft.com/office/powerpoint/2010/main" val="387464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412543" y="1833229"/>
            <a:ext cx="3577022" cy="293403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(2) – 2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여행 패키지 </a:t>
            </a:r>
            <a:r>
              <a:rPr lang="ko-KR" altLang="en-US" sz="3200" b="1" spc="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제공사</a:t>
            </a: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여행사</a:t>
            </a: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3" y="803738"/>
            <a:ext cx="5555485" cy="5250524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내용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	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이용자에게 패키지 여행을 제공한다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패키지 여행 신청자 관리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패키지 여행을 위한 숙소 검색 및 예약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패키지 여행을 위한 교통편 검색 및 예매</a:t>
            </a:r>
            <a:endParaRPr lang="en-US" altLang="ko-K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ko-KR" altLang="en-US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모델을 만들기 위한 조건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패키지 여행에는 관광지가 하나 이상 존재합니다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패키지 여행에는 교통편도 하나 이상 존재합니다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여행사는 오직 하나의 숙소와 패키지 숙소 예약을 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이름의 여행사는 없다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통합할 내용 정리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이름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지역명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음식점 이름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숙소 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신청자 정보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교통편 정보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여행사 정보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패키지 정보</a:t>
            </a:r>
          </a:p>
        </p:txBody>
      </p:sp>
    </p:spTree>
    <p:extLst>
      <p:ext uri="{BB962C8B-B14F-4D97-AF65-F5344CB8AC3E}">
        <p14:creationId xmlns:p14="http://schemas.microsoft.com/office/powerpoint/2010/main" val="413782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412543" y="1833229"/>
            <a:ext cx="3577022" cy="293403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(2) – 3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숙소 제공자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3" y="803738"/>
            <a:ext cx="5555485" cy="5250524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내용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	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관광지 근처의 숙소 예약 서비스를 제공한다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예약한 손님들의 수에 따라 방 배정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본인들 숙소를 예약한 여행 패키지사의 정보 관리 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본인들 숙소를 예약한 손님들 정보 관리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모델을 만들기 위한 조건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이름의 숙소는 없다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오직 한 여행사에게만 숙소를 고정적으로 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제공한다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통합할 내용 정리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손님들의 번호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인원수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 등의 정보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숙소의 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위치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지역명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방을 예약한 여행 패키지사의 정보</a:t>
            </a:r>
          </a:p>
        </p:txBody>
      </p:sp>
    </p:spTree>
    <p:extLst>
      <p:ext uri="{BB962C8B-B14F-4D97-AF65-F5344CB8AC3E}">
        <p14:creationId xmlns:p14="http://schemas.microsoft.com/office/powerpoint/2010/main" val="35344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B37621-7AF0-4415-975C-6CEAA1D7B65E}"/>
              </a:ext>
            </a:extLst>
          </p:cNvPr>
          <p:cNvSpPr txBox="1"/>
          <p:nvPr/>
        </p:nvSpPr>
        <p:spPr>
          <a:xfrm>
            <a:off x="1412543" y="1833229"/>
            <a:ext cx="3577022" cy="2934031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(2) – 4 </a:t>
            </a: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2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렌터카 제공업체</a:t>
            </a:r>
            <a:endParaRPr lang="en-US" altLang="ko-KR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endParaRPr lang="ko-KR" altLang="en-US" sz="3200" b="1" spc="1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27790-C350-4F28-A152-F86CBBBBB896}"/>
              </a:ext>
            </a:extLst>
          </p:cNvPr>
          <p:cNvSpPr txBox="1"/>
          <p:nvPr/>
        </p:nvSpPr>
        <p:spPr>
          <a:xfrm>
            <a:off x="6241773" y="803738"/>
            <a:ext cx="5555485" cy="5250524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/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ko-KR" altLang="en-US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작업 내용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여행 지역 내의 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렌트카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서비스 이용자에게 제공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자동차를 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렌트한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손님들의 정보 관리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모델을 만들기 위한 조건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이름의 렌터카 업체는 없다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altLang="ko-K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통합할 내용 정리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atinLnBrk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렌터카의 위치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지역명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lang="ko-KR" alt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렌트한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손님들의 나이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운전면허 종류</a:t>
            </a:r>
            <a:r>
              <a:rPr lang="en-US" altLang="ko-KR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전화번호</a:t>
            </a:r>
          </a:p>
        </p:txBody>
      </p:sp>
    </p:spTree>
    <p:extLst>
      <p:ext uri="{BB962C8B-B14F-4D97-AF65-F5344CB8AC3E}">
        <p14:creationId xmlns:p14="http://schemas.microsoft.com/office/powerpoint/2010/main" val="363530555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1065</Words>
  <Application>Microsoft Office PowerPoint</Application>
  <PresentationFormat>와이드스크린</PresentationFormat>
  <Paragraphs>182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KoPub돋움체 Bold</vt:lpstr>
      <vt:lpstr>Meiryo</vt:lpstr>
      <vt:lpstr>Corbel</vt:lpstr>
      <vt:lpstr>SketchLinesVTI</vt:lpstr>
      <vt:lpstr>PowerPoint 프레젠테이션</vt:lpstr>
      <vt:lpstr>(1) 주제 선정 (2) 요구 사항 분석 (3) 데이터베이스 설계 (4) 물리적 설계 및 구현</vt:lpstr>
      <vt:lpstr>(1) 주제 선정</vt:lpstr>
      <vt:lpstr>PowerPoint 프레젠테이션</vt:lpstr>
      <vt:lpstr>(2) 요구 사항 분석</vt:lpstr>
      <vt:lpstr>PowerPoint 프레젠테이션</vt:lpstr>
      <vt:lpstr>PowerPoint 프레젠테이션</vt:lpstr>
      <vt:lpstr>PowerPoint 프레젠테이션</vt:lpstr>
      <vt:lpstr>PowerPoint 프레젠테이션</vt:lpstr>
      <vt:lpstr>(3) 데이터베이스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(4) 물리적 설계 및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(5) 사용자들의 요구 작업내용 SQL문으로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심종수</dc:creator>
  <cp:lastModifiedBy>심종수</cp:lastModifiedBy>
  <cp:revision>10</cp:revision>
  <dcterms:created xsi:type="dcterms:W3CDTF">2020-12-11T09:11:58Z</dcterms:created>
  <dcterms:modified xsi:type="dcterms:W3CDTF">2020-12-14T14:42:32Z</dcterms:modified>
</cp:coreProperties>
</file>