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291" r:id="rId3"/>
    <p:sldId id="314" r:id="rId4"/>
    <p:sldId id="272" r:id="rId5"/>
    <p:sldId id="296" r:id="rId6"/>
    <p:sldId id="298" r:id="rId7"/>
    <p:sldId id="299" r:id="rId8"/>
    <p:sldId id="300" r:id="rId9"/>
    <p:sldId id="301" r:id="rId10"/>
    <p:sldId id="303" r:id="rId11"/>
    <p:sldId id="304" r:id="rId12"/>
    <p:sldId id="310" r:id="rId13"/>
    <p:sldId id="311" r:id="rId14"/>
    <p:sldId id="312" r:id="rId15"/>
    <p:sldId id="306" r:id="rId16"/>
    <p:sldId id="307" r:id="rId17"/>
    <p:sldId id="319" r:id="rId18"/>
    <p:sldId id="315" r:id="rId19"/>
    <p:sldId id="316" r:id="rId20"/>
    <p:sldId id="317" r:id="rId21"/>
    <p:sldId id="318" r:id="rId22"/>
    <p:sldId id="26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AB7D"/>
    <a:srgbClr val="336EA8"/>
    <a:srgbClr val="009900"/>
    <a:srgbClr val="006600"/>
    <a:srgbClr val="339966"/>
    <a:srgbClr val="000000"/>
    <a:srgbClr val="00CC00"/>
    <a:srgbClr val="94B9D6"/>
    <a:srgbClr val="1869A6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3971" autoAdjust="0"/>
  </p:normalViewPr>
  <p:slideViewPr>
    <p:cSldViewPr snapToGrid="0">
      <p:cViewPr>
        <p:scale>
          <a:sx n="100" d="100"/>
          <a:sy n="100" d="100"/>
        </p:scale>
        <p:origin x="186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1773-843B-402D-B943-E7367BE302C1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223A7-FDE5-4555-AB7B-2BBB96A8A4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320F9A-DFA0-4189-B502-951ABE0D96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26E85-A47D-4EB8-AACC-5D71388BF9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96502-5A71-49D7-91EF-E9D795A0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2CB4-0340-43A8-A558-65E5F6C9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AB7B-7005-4435-A7A3-37533F4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7F9-2A00-47FF-A8CF-CA2FA3234A29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D404EBF-6236-4A3D-BEB9-F17357463B06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7D51-1B41-4AAB-838C-EF900F85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0C4BE-FE7F-4C02-9A3E-71BC3A48C6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5140D0A2-F8A9-7918-6D42-0B21462A7985}"/>
              </a:ext>
            </a:extLst>
          </p:cNvPr>
          <p:cNvSpPr/>
          <p:nvPr userDrawn="1"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9A13-D855-42EA-8471-DDA8E13B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7062-6971-4C1F-A975-AC85DCD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55ECB-B9CD-4FA5-AACA-CDD01AAC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606B-F0E0-4BB1-94D6-738E49D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263D-828A-4F7C-B53F-CF7F3AF23101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5738-7A1D-4D54-ADFC-91C34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C986-B0A0-4B82-9134-1B7676F5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5B8BC-3AC4-4059-BB3C-B12B6148A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1D0E-02A9-4DFB-8CA3-A94A10E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F7A1-D368-4F71-BA41-54CA742F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11DA-715D-4CCB-8B4E-F539348944E6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9678-2347-4C47-858A-5508F83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0E8F-0367-4945-87E5-F2D254A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A88-1EE1-3422-84E1-7CB361B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FC91-FAA2-D65F-E901-C6884F9C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8D4D-60AF-93C1-9BF4-DCE9AEF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D901-3047-7838-FFFA-C6F934B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B6D-1D51-4444-8393-E35BA63F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61446-D5C8-48D6-8362-2691AC20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4AA4-5DCE-4AE8-9BC9-F29480F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7058-AB46-40A5-B5AE-E9862D3C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426E-5AEB-4C83-A17B-24163816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E44-49C7-449D-9550-1E7B659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A4F7-FE01-4FEF-BC23-4EBFFF37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87F4-F1D2-4A96-86BB-A483107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9BA3-57A0-4B4B-A089-2C5CE870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FDF6D-CD2D-433E-84D7-E83F8FCE52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BDD0D-C88D-431E-BC92-4367CEB00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BEB5-E386-9685-E6D3-A062E9E4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7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5BB-1073-4118-9189-772DE57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C724-756A-4777-8D83-3CD9AFD1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C4DE-2AB7-4E43-BFBA-6FF436D9B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BCCFF-F409-4BF2-9883-91BA170B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546C-EE17-4181-9D6E-D78043A81B8F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2A71-7516-408D-862B-A5F3404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13D0-7994-4BCE-AE17-12E991F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14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CC53-ADBE-4538-BDCF-8A6C0C07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7BC3-80C1-40A0-B8BD-B9E9F564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7EDB-C158-4B0F-AC48-1D7DE7DC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96D1-3002-4810-98AF-A275B6334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BB9A-2C9B-4E96-9E5C-6C3BE644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9CCF-14FE-46E4-AEF3-3520D661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EA4-61AE-4340-8E71-F8E1C0C7F674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93FD-6F8C-4BED-896C-CBA26D0E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6D6A-EFFC-4E81-9BDD-C595B6C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6566-0B23-4F08-ACF0-2DDFF54A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6B25-2A2B-41A7-AF6D-57D5055F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5C9F0-C082-4566-AEB4-F08316D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F48D6-A9E0-485D-BA28-15D5DAC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2526D-307A-4059-80C4-1413758A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822F-3DE8-45A0-9F67-6061DB1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B196-D439-43FF-B35C-F9A301B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8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350E-3F73-4F95-89B8-BF9D660E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4F2-B1FE-4665-B99F-04C8EBA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F0C4-D797-433C-B73A-9C3B4D1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DABF-2DE9-4FD5-B4A8-5E200B98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E29-3541-490B-A77A-28C8A779906A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2E28-C4D1-4761-BD12-20FBE94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F5A0-DC82-4F6C-8E49-2C9987C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410-9CC3-4CD7-A18A-2A1FBD8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17FFE-99AB-4F61-A4A2-7D7A5832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FC75-BA25-436F-A339-F8970D50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E525-9C27-44A4-ADC4-FEBFF450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6057-4896-492E-A421-79CA1BC6A688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E2F3-7DBB-4D25-9537-D2D24B0D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A639-0697-4DE3-8BE3-94C24D6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7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972D6-1319-4F4E-A35B-D719D3F5F86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5C812-25A0-4E40-A6AB-B4A290A6315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B25836A6-A2F7-4171-AA21-6CC267FCC70F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1E89A-F8E2-4201-95AC-F9DBA9C318F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E728FAA-6989-49E4-827F-768285FCB943}"/>
              </a:ext>
            </a:extLst>
          </p:cNvPr>
          <p:cNvSpPr/>
          <p:nvPr userDrawn="1"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A08C-8FDB-46C4-8ADC-9425CB5F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7012-56A5-4A5F-AE60-B293BCF5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9DDF-39F3-4F98-9232-F9B55E8C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2979B47-FAC9-4AEE-B74B-3F584ED26D59}" type="datetime1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2B0E-0FEF-49F7-B246-1C5E6D54C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@MCIT-2024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069-45EF-4F1D-8025-75594D26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5039-D513-FFAD-142A-62C1DD10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2000" b="1" dirty="0" smtClean="0"/>
              <a:t>22/10/2024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54DB0-3247-C576-7E77-DDD32DF2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z="1600" smtClean="0"/>
              <a:pPr/>
              <a:t>1</a:t>
            </a:fld>
            <a:endParaRPr lang="en-US" sz="16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80696" y="927751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GB" sz="4000" b="1" dirty="0" smtClean="0">
                <a:solidFill>
                  <a:srgbClr val="336EA8"/>
                </a:solidFill>
              </a:rPr>
              <a:t>HR Data Analysis</a:t>
            </a:r>
            <a:endParaRPr lang="en-US" sz="4000" b="1" dirty="0">
              <a:solidFill>
                <a:srgbClr val="336EA8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07DD10C-6134-2126-E716-45B934AD9BBE}"/>
              </a:ext>
            </a:extLst>
          </p:cNvPr>
          <p:cNvSpPr txBox="1">
            <a:spLocks/>
          </p:cNvSpPr>
          <p:nvPr/>
        </p:nvSpPr>
        <p:spPr>
          <a:xfrm>
            <a:off x="971364" y="1707503"/>
            <a:ext cx="10382435" cy="4215462"/>
          </a:xfrm>
          <a:prstGeom prst="rect">
            <a:avLst/>
          </a:prstGeom>
          <a:ln>
            <a:solidFill>
              <a:srgbClr val="336EA8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 smtClean="0">
                <a:solidFill>
                  <a:srgbClr val="336EA8"/>
                </a:solidFill>
              </a:rPr>
              <a:t>Presenters Name</a:t>
            </a:r>
            <a:r>
              <a:rPr lang="en-US" sz="3200" b="1" dirty="0" smtClean="0">
                <a:solidFill>
                  <a:srgbClr val="336EA8"/>
                </a:solidFill>
              </a:rPr>
              <a:t>s</a:t>
            </a:r>
            <a:r>
              <a:rPr lang="en-GB" sz="3200" dirty="0" smtClean="0">
                <a:solidFill>
                  <a:srgbClr val="336EA8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6EA8"/>
                </a:solidFill>
              </a:rPr>
              <a:t>                                - Mohamed </a:t>
            </a:r>
            <a:r>
              <a:rPr lang="en-US" dirty="0" err="1" smtClean="0">
                <a:solidFill>
                  <a:srgbClr val="336EA8"/>
                </a:solidFill>
              </a:rPr>
              <a:t>Mohy</a:t>
            </a:r>
            <a:endParaRPr lang="en-US" dirty="0" smtClean="0">
              <a:solidFill>
                <a:srgbClr val="336EA8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336EA8"/>
                </a:solidFill>
              </a:rPr>
              <a:t>                                - Abdel </a:t>
            </a:r>
            <a:r>
              <a:rPr lang="en-GB" dirty="0" smtClean="0">
                <a:solidFill>
                  <a:srgbClr val="336EA8"/>
                </a:solidFill>
              </a:rPr>
              <a:t>Aziz</a:t>
            </a:r>
            <a:r>
              <a:rPr lang="en-US" dirty="0" smtClean="0">
                <a:solidFill>
                  <a:srgbClr val="336EA8"/>
                </a:solidFill>
              </a:rPr>
              <a:t> El-</a:t>
            </a:r>
            <a:r>
              <a:rPr lang="en-US" dirty="0" err="1" smtClean="0">
                <a:solidFill>
                  <a:srgbClr val="336EA8"/>
                </a:solidFill>
              </a:rPr>
              <a:t>Saudy</a:t>
            </a:r>
            <a:endParaRPr lang="en-GB" dirty="0" smtClean="0">
              <a:solidFill>
                <a:srgbClr val="336EA8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336EA8"/>
                </a:solidFill>
              </a:rPr>
              <a:t>                                - </a:t>
            </a:r>
            <a:r>
              <a:rPr lang="en-GB" dirty="0" err="1" smtClean="0">
                <a:solidFill>
                  <a:srgbClr val="336EA8"/>
                </a:solidFill>
              </a:rPr>
              <a:t>Amr</a:t>
            </a:r>
            <a:r>
              <a:rPr lang="en-GB" dirty="0" smtClean="0">
                <a:solidFill>
                  <a:srgbClr val="336EA8"/>
                </a:solidFill>
              </a:rPr>
              <a:t> </a:t>
            </a:r>
            <a:r>
              <a:rPr lang="en-GB" dirty="0" err="1" smtClean="0">
                <a:solidFill>
                  <a:srgbClr val="336EA8"/>
                </a:solidFill>
              </a:rPr>
              <a:t>Shaaban</a:t>
            </a:r>
            <a:endParaRPr lang="en-GB" dirty="0" smtClean="0">
              <a:solidFill>
                <a:srgbClr val="336EA8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336EA8"/>
                </a:solidFill>
              </a:rPr>
              <a:t>                                - </a:t>
            </a:r>
            <a:r>
              <a:rPr lang="en-GB" dirty="0" err="1" smtClean="0">
                <a:solidFill>
                  <a:srgbClr val="336EA8"/>
                </a:solidFill>
              </a:rPr>
              <a:t>Shimaa</a:t>
            </a:r>
            <a:r>
              <a:rPr lang="en-GB" dirty="0" smtClean="0">
                <a:solidFill>
                  <a:srgbClr val="336EA8"/>
                </a:solidFill>
              </a:rPr>
              <a:t> </a:t>
            </a:r>
            <a:r>
              <a:rPr lang="en-GB" dirty="0" err="1" smtClean="0">
                <a:solidFill>
                  <a:srgbClr val="336EA8"/>
                </a:solidFill>
              </a:rPr>
              <a:t>Mahmoud</a:t>
            </a:r>
            <a:r>
              <a:rPr lang="en-GB" dirty="0" smtClean="0">
                <a:solidFill>
                  <a:srgbClr val="336EA8"/>
                </a:solidFill>
              </a:rPr>
              <a:t> 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336EA8"/>
                </a:solidFill>
              </a:rPr>
              <a:t>                                - </a:t>
            </a:r>
            <a:r>
              <a:rPr lang="en-GB" dirty="0" err="1" smtClean="0">
                <a:solidFill>
                  <a:srgbClr val="336EA8"/>
                </a:solidFill>
              </a:rPr>
              <a:t>Ayat</a:t>
            </a:r>
            <a:r>
              <a:rPr lang="en-US" dirty="0" smtClean="0">
                <a:solidFill>
                  <a:srgbClr val="336EA8"/>
                </a:solidFill>
              </a:rPr>
              <a:t> </a:t>
            </a:r>
            <a:r>
              <a:rPr lang="en-GB" dirty="0" err="1" smtClean="0">
                <a:solidFill>
                  <a:srgbClr val="336EA8"/>
                </a:solidFill>
              </a:rPr>
              <a:t>Gamil</a:t>
            </a:r>
            <a:endParaRPr lang="en-GB" dirty="0" smtClean="0">
              <a:solidFill>
                <a:srgbClr val="336E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59837" y="1386970"/>
            <a:ext cx="11159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EA8"/>
                </a:solidFill>
              </a:rPr>
              <a:t>Data Cleaning Process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30" y="1712754"/>
            <a:ext cx="39338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59837" y="1386970"/>
            <a:ext cx="111594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EA8"/>
                </a:solidFill>
              </a:rPr>
              <a:t>Data Cleaning Process</a:t>
            </a:r>
          </a:p>
          <a:p>
            <a:endParaRPr lang="en-GB" dirty="0" smtClean="0"/>
          </a:p>
          <a:p>
            <a:endParaRPr lang="en-GB" dirty="0"/>
          </a:p>
          <a:p>
            <a:endParaRPr lang="ar-EG" dirty="0" smtClean="0"/>
          </a:p>
          <a:p>
            <a:endParaRPr lang="ar-EG" dirty="0"/>
          </a:p>
          <a:p>
            <a:endParaRPr lang="ar-EG" dirty="0" smtClean="0"/>
          </a:p>
          <a:p>
            <a:endParaRPr lang="ar-EG" dirty="0"/>
          </a:p>
          <a:p>
            <a:endParaRPr lang="ar-EG" dirty="0" smtClean="0"/>
          </a:p>
          <a:p>
            <a:endParaRPr lang="ar-EG" dirty="0"/>
          </a:p>
          <a:p>
            <a:endParaRPr lang="ar-EG" dirty="0" smtClean="0"/>
          </a:p>
          <a:p>
            <a:endParaRPr lang="en-GB" dirty="0" smtClean="0"/>
          </a:p>
          <a:p>
            <a:pPr lvl="1"/>
            <a:r>
              <a:rPr lang="en-GB" dirty="0" err="1"/>
              <a:t>df</a:t>
            </a:r>
            <a:r>
              <a:rPr lang="en-GB" dirty="0"/>
              <a:t>['DEPARTMENT_TITLE'] = </a:t>
            </a:r>
            <a:r>
              <a:rPr lang="en-GB" dirty="0" err="1"/>
              <a:t>df</a:t>
            </a:r>
            <a:r>
              <a:rPr lang="en-GB" dirty="0"/>
              <a:t>['DEPARTMENT_TITLE'].replace({    'LOS ANGELES HOUSING': 'HOUSING AND COMMUNITY INVESTMENT DEPARTMENT',    'LOS ANGELES CITY TOURISM DEPARTMENT': 'LOS ANGELES CITY TOURISM </a:t>
            </a:r>
            <a:r>
              <a:rPr lang="en-GB" dirty="0" smtClean="0"/>
              <a:t>DEPARTMENT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GB" dirty="0" smtClean="0"/>
              <a:t>'})</a:t>
            </a:r>
            <a:endParaRPr lang="ar-EG" dirty="0" smtClean="0"/>
          </a:p>
          <a:p>
            <a:pPr lvl="1"/>
            <a:r>
              <a:rPr lang="en-GB" dirty="0" err="1" smtClean="0"/>
              <a:t>df.head</a:t>
            </a:r>
            <a:r>
              <a:rPr lang="en-GB" dirty="0"/>
              <a:t>()</a:t>
            </a: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2110039"/>
            <a:ext cx="6629400" cy="2371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94" y="2081772"/>
            <a:ext cx="2395446" cy="242826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750820" y="2621280"/>
            <a:ext cx="251460" cy="205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61437" y="877467"/>
            <a:ext cx="11159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EA8"/>
                </a:solidFill>
              </a:rPr>
              <a:t>Data Cleaning Process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snssns.boxplot</a:t>
            </a:r>
            <a:r>
              <a:rPr lang="en-US" dirty="0"/>
              <a:t>(x='PAY_YEAR', y='TOTAL_PAY', data=</a:t>
            </a:r>
            <a:r>
              <a:rPr lang="en-US" dirty="0" err="1"/>
              <a:t>df</a:t>
            </a:r>
            <a:r>
              <a:rPr lang="en-US" dirty="0"/>
              <a:t>)</a:t>
            </a:r>
            <a:r>
              <a:rPr lang="en-US" dirty="0" err="1"/>
              <a:t>plt.title</a:t>
            </a:r>
            <a:r>
              <a:rPr lang="en-US" dirty="0"/>
              <a:t>('Total Pay Distribution by Year')</a:t>
            </a:r>
            <a:r>
              <a:rPr lang="en-US" dirty="0" err="1"/>
              <a:t>plt.show</a:t>
            </a:r>
            <a:r>
              <a:rPr lang="en-US" dirty="0"/>
              <a:t>()</a:t>
            </a:r>
            <a:endParaRPr lang="en-GB" dirty="0" smtClean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218" y="2386116"/>
            <a:ext cx="5389382" cy="370002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7105650" y="2600325"/>
            <a:ext cx="381000" cy="3084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61437" y="877467"/>
            <a:ext cx="111594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EA8"/>
                </a:solidFill>
              </a:rPr>
              <a:t>Data Cleaning Process</a:t>
            </a:r>
          </a:p>
          <a:p>
            <a:endParaRPr lang="en-GB" dirty="0" smtClean="0"/>
          </a:p>
          <a:p>
            <a:r>
              <a:rPr lang="en-US" dirty="0"/>
              <a:t># Find the index of the maximum total </a:t>
            </a:r>
            <a:r>
              <a:rPr lang="en-US" dirty="0" smtClean="0"/>
              <a:t>pay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err="1" smtClean="0"/>
              <a:t>max_total_pay_index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df</a:t>
            </a:r>
            <a:r>
              <a:rPr lang="en-US" dirty="0"/>
              <a:t>['TOTAL_PAY'].</a:t>
            </a:r>
            <a:r>
              <a:rPr lang="en-US" dirty="0" err="1"/>
              <a:t>idxmax</a:t>
            </a:r>
            <a:r>
              <a:rPr lang="en-US" dirty="0" smtClean="0"/>
              <a:t>()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># </a:t>
            </a:r>
            <a:r>
              <a:rPr lang="en-US" dirty="0"/>
              <a:t>Retrieve the record with the maximum total 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err="1" smtClean="0"/>
              <a:t>paymax_total_pay_record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err="1" smtClean="0"/>
              <a:t>df.loc</a:t>
            </a:r>
            <a:r>
              <a:rPr lang="en-US" dirty="0" smtClean="0"/>
              <a:t>[</a:t>
            </a:r>
            <a:r>
              <a:rPr lang="en-US" dirty="0" err="1" smtClean="0"/>
              <a:t>max_total_pay_index</a:t>
            </a:r>
            <a:r>
              <a:rPr lang="en-US" dirty="0" smtClean="0"/>
              <a:t>]print(</a:t>
            </a:r>
            <a:r>
              <a:rPr lang="en-US" dirty="0" err="1" smtClean="0"/>
              <a:t>max_total_pay_record</a:t>
            </a:r>
            <a:r>
              <a:rPr lang="en-US" dirty="0"/>
              <a:t>)</a:t>
            </a:r>
            <a:endParaRPr lang="en-GB" dirty="0"/>
          </a:p>
          <a:p>
            <a:endParaRPr lang="en-GB" dirty="0" smtClean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9607"/>
          <a:stretch/>
        </p:blipFill>
        <p:spPr>
          <a:xfrm>
            <a:off x="6043441" y="1228490"/>
            <a:ext cx="5245100" cy="502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61437" y="877467"/>
            <a:ext cx="11159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EA8"/>
                </a:solidFill>
              </a:rPr>
              <a:t>Data Cleaning Process</a:t>
            </a:r>
            <a:endParaRPr lang="en-GB" dirty="0" smtClean="0"/>
          </a:p>
          <a:p>
            <a:r>
              <a:rPr lang="en-GB" dirty="0"/>
              <a:t>import </a:t>
            </a:r>
            <a:r>
              <a:rPr lang="en-GB" dirty="0" err="1"/>
              <a:t>seaborn</a:t>
            </a:r>
            <a:r>
              <a:rPr lang="en-GB" dirty="0"/>
              <a:t> as </a:t>
            </a:r>
            <a:r>
              <a:rPr lang="en-GB" dirty="0" err="1"/>
              <a:t>snsimport</a:t>
            </a:r>
            <a:r>
              <a:rPr lang="en-GB" dirty="0"/>
              <a:t>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r>
              <a:rPr lang="en-GB" dirty="0"/>
              <a:t># Assuming </a:t>
            </a:r>
            <a:r>
              <a:rPr lang="en-GB" dirty="0" err="1"/>
              <a:t>df</a:t>
            </a:r>
            <a:r>
              <a:rPr lang="en-GB" dirty="0"/>
              <a:t> is your </a:t>
            </a:r>
            <a:r>
              <a:rPr lang="en-GB" dirty="0" err="1"/>
              <a:t>DataFrame</a:t>
            </a:r>
            <a:r>
              <a:rPr lang="en-GB" dirty="0"/>
              <a:t> and you want to exclude rows with RECORD_NBR 3735323437df_filtered = </a:t>
            </a:r>
            <a:r>
              <a:rPr lang="en-GB" dirty="0" err="1"/>
              <a:t>df</a:t>
            </a:r>
            <a:r>
              <a:rPr lang="en-GB" dirty="0"/>
              <a:t>[</a:t>
            </a:r>
            <a:r>
              <a:rPr lang="en-GB" dirty="0" err="1"/>
              <a:t>df</a:t>
            </a:r>
            <a:r>
              <a:rPr lang="en-GB" dirty="0"/>
              <a:t>['RECORD_NBR'] != 3735323437]</a:t>
            </a:r>
            <a:r>
              <a:rPr lang="en-GB" dirty="0" err="1"/>
              <a:t>sns.boxplot</a:t>
            </a:r>
            <a:r>
              <a:rPr lang="en-GB" dirty="0"/>
              <a:t>(x='PAY_YEAR', y='TOTAL_PAY', data=</a:t>
            </a:r>
            <a:r>
              <a:rPr lang="en-GB" dirty="0" err="1"/>
              <a:t>df_filtered</a:t>
            </a:r>
            <a:r>
              <a:rPr lang="en-GB" dirty="0"/>
              <a:t>)</a:t>
            </a:r>
            <a:r>
              <a:rPr lang="en-GB" dirty="0" err="1"/>
              <a:t>plt.title</a:t>
            </a:r>
            <a:r>
              <a:rPr lang="en-GB" dirty="0"/>
              <a:t>('Total Pay Distribution by Year')</a:t>
            </a:r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 smtClean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499" y="2410380"/>
            <a:ext cx="5827884" cy="38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5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59837" y="1386970"/>
            <a:ext cx="11159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EA8"/>
                </a:solidFill>
              </a:rPr>
              <a:t>Data Cleaning Process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9" y="2110949"/>
            <a:ext cx="10591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3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59837" y="1386970"/>
            <a:ext cx="11159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EA8"/>
                </a:solidFill>
              </a:rPr>
              <a:t>Data Cleaning Process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515" y="1860391"/>
            <a:ext cx="6122960" cy="43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A1B6-8475-7E4A-D83D-79ECFB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8CF5-4570-3776-081E-BF9AD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71365" y="1347629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endParaRPr lang="en-US" sz="24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CA9151-E50E-5FC3-427A-A17AF57D91A7}"/>
              </a:ext>
            </a:extLst>
          </p:cNvPr>
          <p:cNvSpPr txBox="1">
            <a:spLocks/>
          </p:cNvSpPr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886" y="1212976"/>
            <a:ext cx="1085150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b="1" dirty="0" smtClean="0">
                <a:solidFill>
                  <a:srgbClr val="336EA8"/>
                </a:solidFill>
              </a:rPr>
              <a:t>User Personas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HR Managers</a:t>
            </a:r>
            <a:r>
              <a:rPr lang="en-GB" sz="2000" dirty="0" smtClean="0"/>
              <a:t>: Focus on employee performance, retention, and reporting.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Executives</a:t>
            </a:r>
            <a:r>
              <a:rPr lang="en-GB" sz="2000" dirty="0" smtClean="0"/>
              <a:t>: Seek strategic insights to inform decision-making.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Employees</a:t>
            </a:r>
            <a:r>
              <a:rPr lang="en-GB" sz="2000" dirty="0" smtClean="0"/>
              <a:t>: Interested in their performance metrics and growth opportunities.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Wingdings" pitchFamily="2" charset="2"/>
              <a:buChar char="Ø"/>
            </a:pPr>
            <a:r>
              <a:rPr lang="en-GB" sz="2000" b="1" dirty="0" smtClean="0">
                <a:solidFill>
                  <a:srgbClr val="336EA8"/>
                </a:solidFill>
              </a:rPr>
              <a:t>Insights in Tableau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Gender Distribution</a:t>
            </a:r>
            <a:r>
              <a:rPr lang="en-GB" sz="2000" dirty="0" smtClean="0"/>
              <a:t>: Visualize gender distribution in the top 3 departments.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Employee Count</a:t>
            </a:r>
            <a:r>
              <a:rPr lang="en-GB" sz="2000" dirty="0" smtClean="0"/>
              <a:t>: Analyze the number of employees by department, broken down by ethnicity and gender.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Salary Deviations</a:t>
            </a:r>
            <a:r>
              <a:rPr lang="en-GB" sz="2000" dirty="0" smtClean="0"/>
              <a:t>: Examine deviations from average salaries across roles.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Salary by Department</a:t>
            </a:r>
            <a:r>
              <a:rPr lang="en-GB" sz="2000" dirty="0" smtClean="0"/>
              <a:t>: Present salary averages by department.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Average Salaries</a:t>
            </a:r>
            <a:r>
              <a:rPr lang="en-GB" sz="2000" dirty="0" smtClean="0"/>
              <a:t>: Analyze average salaries within each department.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Highest Salaries</a:t>
            </a:r>
            <a:r>
              <a:rPr lang="en-GB" sz="2000" dirty="0" smtClean="0"/>
              <a:t>: Identify the highest salaries throughout the year.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Turnover Reasons</a:t>
            </a:r>
            <a:r>
              <a:rPr lang="en-GB" sz="2000" dirty="0" smtClean="0"/>
              <a:t>: Explore key reasons for employee turnover.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3623390" y="417159"/>
            <a:ext cx="3712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solidFill>
                  <a:srgbClr val="336EA8"/>
                </a:solidFill>
              </a:rPr>
              <a:t>End Users + Features</a:t>
            </a:r>
          </a:p>
        </p:txBody>
      </p:sp>
      <p:pic>
        <p:nvPicPr>
          <p:cNvPr id="10" name="Picture 9" descr="Screenshot 2024-10-22 0415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48" y="2866742"/>
            <a:ext cx="10931113" cy="3293705"/>
          </a:xfrm>
          <a:prstGeom prst="rect">
            <a:avLst/>
          </a:prstGeom>
        </p:spPr>
      </p:pic>
      <p:pic>
        <p:nvPicPr>
          <p:cNvPr id="11" name="Picture 10" descr="Screenshot 2024-10-22 0420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106007"/>
            <a:ext cx="10943875" cy="1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1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A1B6-8475-7E4A-D83D-79ECFB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8CF5-4570-3776-081E-BF9AD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71365" y="1347629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endParaRPr lang="en-US" sz="24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886" y="1212976"/>
            <a:ext cx="1085150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b="1" dirty="0" smtClean="0">
                <a:solidFill>
                  <a:srgbClr val="336EA8"/>
                </a:solidFill>
              </a:rPr>
              <a:t>User Personas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HR Managers</a:t>
            </a:r>
            <a:r>
              <a:rPr lang="en-GB" sz="2000" dirty="0" smtClean="0"/>
              <a:t>: Focus on employee performance, retention, and reporting.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Executives</a:t>
            </a:r>
            <a:r>
              <a:rPr lang="en-GB" sz="2000" dirty="0" smtClean="0"/>
              <a:t>: Seek strategic insights to inform decision-making.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Employees</a:t>
            </a:r>
            <a:r>
              <a:rPr lang="en-GB" sz="2000" dirty="0" smtClean="0"/>
              <a:t>: Interested in their performance metrics and growth opportunities.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Wingdings" pitchFamily="2" charset="2"/>
              <a:buChar char="Ø"/>
            </a:pPr>
            <a:r>
              <a:rPr lang="en-GB" sz="2000" b="1" dirty="0" smtClean="0">
                <a:solidFill>
                  <a:srgbClr val="336EA8"/>
                </a:solidFill>
              </a:rPr>
              <a:t>Insights in Tableau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Gender Distribution</a:t>
            </a:r>
            <a:r>
              <a:rPr lang="en-GB" sz="2000" dirty="0" smtClean="0"/>
              <a:t>: Visualize gender distribution in the top 3 departments.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Employee Count</a:t>
            </a:r>
            <a:r>
              <a:rPr lang="en-GB" sz="2000" dirty="0" smtClean="0"/>
              <a:t>: Analyze the number of employees by department, broken down by ethnicity and gender.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Salary Deviations</a:t>
            </a:r>
            <a:r>
              <a:rPr lang="en-GB" sz="2000" dirty="0" smtClean="0"/>
              <a:t>: Examine deviations from average salaries across roles.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Salary by Department</a:t>
            </a:r>
            <a:r>
              <a:rPr lang="en-GB" sz="2000" dirty="0" smtClean="0"/>
              <a:t>: Present salary averages by department.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Average Salaries</a:t>
            </a:r>
            <a:r>
              <a:rPr lang="en-GB" sz="2000" dirty="0" smtClean="0"/>
              <a:t>: Analyze average salaries within each department.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Highest Salaries</a:t>
            </a:r>
            <a:r>
              <a:rPr lang="en-GB" sz="2000" dirty="0" smtClean="0"/>
              <a:t>: Identify the highest salaries throughout the year.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/>
              <a:t>Turnover Reasons</a:t>
            </a:r>
            <a:r>
              <a:rPr lang="en-GB" sz="2000" dirty="0" smtClean="0"/>
              <a:t>: Explore key reasons for employee turnover.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3623390" y="417159"/>
            <a:ext cx="3712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solidFill>
                  <a:srgbClr val="336EA8"/>
                </a:solidFill>
              </a:rPr>
              <a:t>End Users + Features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649" t="25334" r="3825" b="14752"/>
          <a:stretch/>
        </p:blipFill>
        <p:spPr>
          <a:xfrm>
            <a:off x="391886" y="1212976"/>
            <a:ext cx="10399513" cy="4832503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10595710" y="1431217"/>
            <a:ext cx="238551" cy="652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872350" y="1174771"/>
            <a:ext cx="1151203" cy="1165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600" dirty="0" smtClean="0">
                <a:solidFill>
                  <a:schemeClr val="tx1"/>
                </a:solidFill>
              </a:rPr>
              <a:t>50%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of total payments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2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A1B6-8475-7E4A-D83D-79ECFB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8CF5-4570-3776-081E-BF9AD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71365" y="1347629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endParaRPr lang="en-US" sz="24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CA9151-E50E-5FC3-427A-A17AF57D91A7}"/>
              </a:ext>
            </a:extLst>
          </p:cNvPr>
          <p:cNvSpPr txBox="1">
            <a:spLocks/>
          </p:cNvSpPr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23390" y="417159"/>
            <a:ext cx="3712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solidFill>
                  <a:srgbClr val="336EA8"/>
                </a:solidFill>
              </a:rPr>
              <a:t>End Users + Features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2" t="22651" r="10882" b="12573"/>
          <a:stretch/>
        </p:blipFill>
        <p:spPr>
          <a:xfrm>
            <a:off x="1817649" y="1537150"/>
            <a:ext cx="7315200" cy="41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A1B6-8475-7E4A-D83D-79ECFB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8CF5-4570-3776-081E-BF9AD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71365" y="1347629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endParaRPr lang="en-US" sz="24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CA9151-E50E-5FC3-427A-A17AF57D91A7}"/>
              </a:ext>
            </a:extLst>
          </p:cNvPr>
          <p:cNvSpPr txBox="1">
            <a:spLocks/>
          </p:cNvSpPr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993" y="1013551"/>
            <a:ext cx="111687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dirty="0" smtClean="0"/>
          </a:p>
          <a:p>
            <a:pPr>
              <a:buFont typeface="Wingdings" pitchFamily="2" charset="2"/>
              <a:buChar char="Ø"/>
            </a:pPr>
            <a:r>
              <a:rPr lang="en-GB" sz="2800" b="1" u="sng" dirty="0" smtClean="0">
                <a:solidFill>
                  <a:srgbClr val="336EA8"/>
                </a:solidFill>
              </a:rPr>
              <a:t>Overview of User Journey:</a:t>
            </a:r>
          </a:p>
          <a:p>
            <a:pPr fontAlgn="base"/>
            <a:r>
              <a:rPr lang="en-US" b="1" dirty="0"/>
              <a:t>Employees' Payroll in Los Angeles</a:t>
            </a:r>
          </a:p>
          <a:p>
            <a:pPr fontAlgn="base"/>
            <a:r>
              <a:rPr lang="en-US" dirty="0"/>
              <a:t>Payroll of 685,000 Employees in Los Angeles (01-2013 to 06-2022)</a:t>
            </a:r>
          </a:p>
          <a:p>
            <a:endParaRPr lang="en-GB" sz="28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4071311" y="603771"/>
            <a:ext cx="3699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336EA8"/>
                </a:solidFill>
              </a:rPr>
              <a:t>Project Wireframe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40" y="2706036"/>
            <a:ext cx="6008649" cy="302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A1B6-8475-7E4A-D83D-79ECFB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8CF5-4570-3776-081E-BF9AD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71365" y="1347629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endParaRPr lang="en-US" sz="24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CA9151-E50E-5FC3-427A-A17AF57D91A7}"/>
              </a:ext>
            </a:extLst>
          </p:cNvPr>
          <p:cNvSpPr txBox="1">
            <a:spLocks/>
          </p:cNvSpPr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23390" y="417159"/>
            <a:ext cx="3712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solidFill>
                  <a:srgbClr val="336EA8"/>
                </a:solidFill>
              </a:rPr>
              <a:t>End Users + Features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575" t="21135" r="-75" b="11730"/>
          <a:stretch/>
        </p:blipFill>
        <p:spPr>
          <a:xfrm>
            <a:off x="1807402" y="1294517"/>
            <a:ext cx="8710358" cy="42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8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A1B6-8475-7E4A-D83D-79ECFB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8CF5-4570-3776-081E-BF9AD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71365" y="1347629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endParaRPr lang="en-US" sz="24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CA9151-E50E-5FC3-427A-A17AF57D91A7}"/>
              </a:ext>
            </a:extLst>
          </p:cNvPr>
          <p:cNvSpPr txBox="1">
            <a:spLocks/>
          </p:cNvSpPr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23390" y="417159"/>
            <a:ext cx="37126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solidFill>
                  <a:srgbClr val="336EA8"/>
                </a:solidFill>
              </a:rPr>
              <a:t>End Users + Features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82" y="938927"/>
            <a:ext cx="5457825" cy="3095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8" t="47602" r="48923" b="9983"/>
          <a:stretch/>
        </p:blipFill>
        <p:spPr>
          <a:xfrm>
            <a:off x="6364419" y="957792"/>
            <a:ext cx="3617781" cy="32923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04" y="4094040"/>
            <a:ext cx="772585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34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A1B6-8475-7E4A-D83D-79ECFB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8CF5-4570-3776-081E-BF9AD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71365" y="1347629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endParaRPr lang="en-US" sz="24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CA9151-E50E-5FC3-427A-A17AF57D91A7}"/>
              </a:ext>
            </a:extLst>
          </p:cNvPr>
          <p:cNvSpPr txBox="1">
            <a:spLocks/>
          </p:cNvSpPr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1311" y="603771"/>
            <a:ext cx="3699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336EA8"/>
                </a:solidFill>
              </a:rPr>
              <a:t>Project Wireframe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210992"/>
            <a:ext cx="4658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b="1" u="sng" dirty="0">
                <a:solidFill>
                  <a:srgbClr val="336EA8"/>
                </a:solidFill>
              </a:rPr>
              <a:t>Visual Representation of Key User Interfaces: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88" y="1533248"/>
            <a:ext cx="9093385" cy="45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296955" y="2967335"/>
            <a:ext cx="78470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36EA8"/>
                </a:solidFill>
              </a:rPr>
              <a:t>Contact information for follow-up</a:t>
            </a:r>
          </a:p>
          <a:p>
            <a:r>
              <a:rPr lang="en-US" sz="2800" dirty="0" smtClean="0">
                <a:solidFill>
                  <a:srgbClr val="336EA8"/>
                </a:solidFill>
              </a:rPr>
              <a:t>Invitation for questions or feedback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86060" y="1462188"/>
            <a:ext cx="24965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336EA8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42422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59837" y="1386970"/>
            <a:ext cx="111594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1" t="40000" r="23965" b="16585"/>
          <a:stretch/>
        </p:blipFill>
        <p:spPr>
          <a:xfrm>
            <a:off x="91898" y="1905087"/>
            <a:ext cx="6376915" cy="26344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813" y="1905087"/>
            <a:ext cx="5454302" cy="24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59837" y="1386970"/>
            <a:ext cx="11159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EA8"/>
                </a:solidFill>
              </a:rPr>
              <a:t>Data Cleaning Process</a:t>
            </a:r>
            <a:endParaRPr lang="en-GB" dirty="0" smtClean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t="26504" r="12195" b="15772"/>
          <a:stretch/>
        </p:blipFill>
        <p:spPr>
          <a:xfrm>
            <a:off x="2018370" y="2027054"/>
            <a:ext cx="8608742" cy="39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59837" y="1386970"/>
            <a:ext cx="111594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EA8"/>
                </a:solidFill>
              </a:rPr>
              <a:t>Data Cleaning Process</a:t>
            </a:r>
          </a:p>
          <a:p>
            <a:pPr>
              <a:buFont typeface="Wingdings" pitchFamily="2" charset="2"/>
              <a:buChar char="Ø"/>
            </a:pPr>
            <a:endParaRPr lang="en-GB" b="1" dirty="0">
              <a:solidFill>
                <a:srgbClr val="336EA8"/>
              </a:solidFill>
            </a:endParaRPr>
          </a:p>
          <a:p>
            <a:r>
              <a:rPr lang="en-GB" dirty="0" smtClean="0"/>
              <a:t>import pandas as </a:t>
            </a:r>
            <a:r>
              <a:rPr lang="en-GB" dirty="0" err="1" smtClean="0"/>
              <a:t>pdfile_path</a:t>
            </a:r>
            <a:r>
              <a:rPr lang="en-GB" dirty="0" smtClean="0"/>
              <a:t> = </a:t>
            </a:r>
            <a:r>
              <a:rPr lang="en-GB" dirty="0" err="1" smtClean="0"/>
              <a:t>r'C</a:t>
            </a:r>
            <a:r>
              <a:rPr lang="en-GB" dirty="0" smtClean="0"/>
              <a:t>:\Users\Mohamed\Desktop\payroll.csv‘</a:t>
            </a:r>
            <a:br>
              <a:rPr lang="en-GB" dirty="0" smtClean="0"/>
            </a:br>
            <a:r>
              <a:rPr lang="en-GB" dirty="0" err="1" smtClean="0"/>
              <a:t>df</a:t>
            </a:r>
            <a:r>
              <a:rPr lang="en-GB" dirty="0" smtClean="0"/>
              <a:t> = </a:t>
            </a:r>
            <a:r>
              <a:rPr lang="en-GB" dirty="0" err="1" smtClean="0"/>
              <a:t>pd.read_csv</a:t>
            </a:r>
            <a:r>
              <a:rPr lang="en-GB" dirty="0" smtClean="0"/>
              <a:t>(</a:t>
            </a:r>
            <a:r>
              <a:rPr lang="en-GB" dirty="0" err="1" smtClean="0"/>
              <a:t>file_path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 err="1"/>
              <a:t>df.head</a:t>
            </a:r>
            <a:r>
              <a:rPr lang="en-GB" dirty="0"/>
              <a:t>()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1" t="40000" r="13933" b="16585"/>
          <a:stretch/>
        </p:blipFill>
        <p:spPr>
          <a:xfrm>
            <a:off x="2029522" y="3056934"/>
            <a:ext cx="8430322" cy="297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59837" y="1386970"/>
            <a:ext cx="11159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EA8"/>
                </a:solidFill>
              </a:rPr>
              <a:t>Data Cleaning Process</a:t>
            </a:r>
          </a:p>
          <a:p>
            <a:pPr>
              <a:buFont typeface="Wingdings" pitchFamily="2" charset="2"/>
              <a:buChar char="Ø"/>
            </a:pPr>
            <a:endParaRPr lang="en-GB" b="1" dirty="0">
              <a:solidFill>
                <a:srgbClr val="336EA8"/>
              </a:solidFill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80" y="1712754"/>
            <a:ext cx="4429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59837" y="1386970"/>
            <a:ext cx="11159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EA8"/>
                </a:solidFill>
              </a:rPr>
              <a:t>Data Cleaning Process</a:t>
            </a:r>
          </a:p>
          <a:p>
            <a:pPr>
              <a:buFont typeface="Wingdings" pitchFamily="2" charset="2"/>
              <a:buChar char="Ø"/>
            </a:pPr>
            <a:endParaRPr lang="en-GB" b="1" dirty="0">
              <a:solidFill>
                <a:srgbClr val="336EA8"/>
              </a:solidFill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402632"/>
            <a:ext cx="7934325" cy="3067050"/>
          </a:xfrm>
          <a:prstGeom prst="rect">
            <a:avLst/>
          </a:prstGeom>
          <a:ln>
            <a:solidFill>
              <a:srgbClr val="0FAB7D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350446" y="3921331"/>
            <a:ext cx="6543490" cy="289932"/>
          </a:xfrm>
          <a:prstGeom prst="roundRect">
            <a:avLst/>
          </a:prstGeom>
          <a:noFill/>
          <a:ln>
            <a:solidFill>
              <a:srgbClr val="0FAB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59837" y="1386970"/>
            <a:ext cx="11159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EA8"/>
                </a:solidFill>
              </a:rPr>
              <a:t>Data Cleaning Process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81" y="2020298"/>
            <a:ext cx="6628720" cy="36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59837" y="1386970"/>
            <a:ext cx="11159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336EA8"/>
                </a:solidFill>
              </a:rPr>
              <a:t>Data Cleaning Process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03152" y="659753"/>
            <a:ext cx="3280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336EA8"/>
                </a:solidFill>
              </a:rPr>
              <a:t>Data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40" y="2084213"/>
            <a:ext cx="6822805" cy="401829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32410" y="4739268"/>
            <a:ext cx="5865541" cy="245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7910</TotalTime>
  <Words>589</Words>
  <Application>Microsoft Office PowerPoint</Application>
  <PresentationFormat>Widescreen</PresentationFormat>
  <Paragraphs>162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Mohamed Mohy</cp:lastModifiedBy>
  <cp:revision>104</cp:revision>
  <dcterms:created xsi:type="dcterms:W3CDTF">2024-03-14T10:03:54Z</dcterms:created>
  <dcterms:modified xsi:type="dcterms:W3CDTF">2024-11-07T21:34:47Z</dcterms:modified>
</cp:coreProperties>
</file>