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Proposal 다  락  방"/>
          <p:cNvSpPr txBox="1"/>
          <p:nvPr>
            <p:ph type="ctrTitle"/>
          </p:nvPr>
        </p:nvSpPr>
        <p:spPr>
          <a:prstGeom prst="rect">
            <a:avLst/>
          </a:prstGeom>
          <a:ln w="9525">
            <a:round/>
          </a:ln>
        </p:spPr>
        <p:txBody>
          <a:bodyPr anchor="ctr"/>
          <a:lstStyle/>
          <a:p>
            <a:pPr defTabSz="437514">
              <a:defRPr sz="5299">
                <a:solidFill>
                  <a:schemeClr val="accent4">
                    <a:hueOff val="-324583"/>
                    <a:satOff val="3212"/>
                    <a:lumOff val="-21846"/>
                  </a:schemeClr>
                </a:solidFill>
                <a:latin typeface="Zapfino"/>
                <a:ea typeface="Zapfino"/>
                <a:cs typeface="Zapfino"/>
                <a:sym typeface="Zapfino"/>
              </a:defRPr>
            </a:pPr>
            <a:r>
              <a:rPr>
                <a:latin typeface="+mn-lt"/>
                <a:ea typeface="+mn-ea"/>
                <a:cs typeface="+mn-cs"/>
                <a:sym typeface="Papyrus"/>
              </a:rPr>
              <a:t>Project Proposal</a:t>
            </a:r>
            <a:br/>
            <a:r>
              <a:t>다  락  방</a:t>
            </a:r>
          </a:p>
        </p:txBody>
      </p:sp>
      <p:sp>
        <p:nvSpPr>
          <p:cNvPr id="120" name="Team D: Sohyun-Park, Sohee-Park, Juan-Sim, Jeongsang-Choi, Sohee-Hong"/>
          <p:cNvSpPr txBox="1"/>
          <p:nvPr>
            <p:ph type="subTitle" sz="quarter" idx="1"/>
          </p:nvPr>
        </p:nvSpPr>
        <p:spPr>
          <a:xfrm>
            <a:off x="2374900" y="7988300"/>
            <a:ext cx="19621500" cy="2057400"/>
          </a:xfrm>
          <a:prstGeom prst="rect">
            <a:avLst/>
          </a:prstGeom>
          <a:ln w="9525">
            <a:round/>
          </a:ln>
        </p:spPr>
        <p:txBody>
          <a:bodyPr anchor="b"/>
          <a:lstStyle>
            <a:lvl1pPr algn="r">
              <a:defRPr sz="3300"/>
            </a:lvl1pPr>
          </a:lstStyle>
          <a:p>
            <a:pPr/>
            <a:r>
              <a:t>Team D: Sohyun-Park, Sohee-Park, Juan-Sim, Jeongsang-Choi, Sohee-Hong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23" name="다락방 Overview…"/>
          <p:cNvSpPr txBox="1"/>
          <p:nvPr>
            <p:ph type="body" idx="1"/>
          </p:nvPr>
        </p:nvSpPr>
        <p:spPr>
          <a:xfrm>
            <a:off x="2381250" y="4133850"/>
            <a:ext cx="19621500" cy="81915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Overview</a:t>
            </a:r>
          </a:p>
          <a:p>
            <a:pPr>
              <a:buBlip>
                <a:blip r:embed="rId2"/>
              </a:buBlip>
            </a:pP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Contents</a:t>
            </a:r>
          </a:p>
          <a:p>
            <a:pPr>
              <a:buBlip>
                <a:blip r:embed="rId2"/>
              </a:buBlip>
            </a:pP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Development Structure</a:t>
            </a:r>
          </a:p>
          <a:p>
            <a:pPr>
              <a:buBlip>
                <a:blip r:embed="rId2"/>
              </a:buBlip>
            </a:pP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Project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다락방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Overview</a:t>
            </a:r>
          </a:p>
        </p:txBody>
      </p:sp>
      <p:sp>
        <p:nvSpPr>
          <p:cNvPr id="126" name="어릴적 편안했던, 또는 갖고 싶었던 다락방같은 나만의 조그마한 공간…"/>
          <p:cNvSpPr txBox="1"/>
          <p:nvPr>
            <p:ph type="body" idx="1"/>
          </p:nvPr>
        </p:nvSpPr>
        <p:spPr>
          <a:prstGeom prst="rect">
            <a:avLst/>
          </a:prstGeom>
          <a:ln w="9525">
            <a:round/>
          </a:ln>
        </p:spPr>
        <p:txBody>
          <a:bodyPr anchor="t"/>
          <a:lstStyle/>
          <a:p>
            <a:pPr>
              <a:buBlip>
                <a:blip r:embed="rId2"/>
              </a:buBlip>
              <a:defRPr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어릴적 편안했던, 또는 갖고 싶었던 다락방같은 나만의 조그마한 공간</a:t>
            </a:r>
          </a:p>
          <a:p>
            <a:pPr>
              <a:buBlip>
                <a:blip r:embed="rId2"/>
              </a:buBlip>
              <a:defRPr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그런 다락방같은 편안한 나만의 공간에 보관하는 나의 일기</a:t>
            </a:r>
          </a:p>
          <a:p>
            <a:pPr>
              <a:buBlip>
                <a:blip r:embed="rId2"/>
              </a:buBlip>
              <a:defRPr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다락방과 내 일상을 공유하고 그날의 기분을 색깔로 표현하여 좀 더 친근하게 느껴지는 나만의 다락방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다락방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Contents</a:t>
            </a:r>
          </a:p>
        </p:txBody>
      </p:sp>
      <p:sp>
        <p:nvSpPr>
          <p:cNvPr id="129" name="다락방같은 편안한 나만의 공간에 보관하는 나의 일기…"/>
          <p:cNvSpPr txBox="1"/>
          <p:nvPr>
            <p:ph type="body" sz="half" idx="1"/>
          </p:nvPr>
        </p:nvSpPr>
        <p:spPr>
          <a:xfrm>
            <a:off x="1922446" y="4127500"/>
            <a:ext cx="9567393" cy="8191500"/>
          </a:xfrm>
          <a:prstGeom prst="rect">
            <a:avLst/>
          </a:prstGeom>
          <a:ln w="9525">
            <a:round/>
          </a:ln>
        </p:spPr>
        <p:txBody>
          <a:bodyPr anchor="t"/>
          <a:lstStyle/>
          <a:p>
            <a:pPr>
              <a:buBlip>
                <a:blip r:embed="rId2"/>
              </a:buBlip>
              <a:defRPr sz="4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다락방같은 편안한 나만의 공간에 보관하는 나의 일기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나의 일상을 기록: 언제 어떤 날씨에서 뭘 했었는지…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기억하고 싶은 장면을 기록: 이미지 첨부</a:t>
            </a:r>
          </a:p>
        </p:txBody>
      </p:sp>
      <p:grpSp>
        <p:nvGrpSpPr>
          <p:cNvPr id="132" name="다락방과 내 일상을 공유하고 그날의 기분을 색깔로 표현하여 좀 더 친근하게 느껴지는 나만의 다락방…"/>
          <p:cNvGrpSpPr/>
          <p:nvPr/>
        </p:nvGrpSpPr>
        <p:grpSpPr>
          <a:xfrm>
            <a:off x="12570690" y="4032250"/>
            <a:ext cx="9757893" cy="8382000"/>
            <a:chOff x="0" y="0"/>
            <a:chExt cx="9757891" cy="8382000"/>
          </a:xfrm>
        </p:grpSpPr>
        <p:sp>
          <p:nvSpPr>
            <p:cNvPr id="131" name="다락방과 내 일상을 공유하고 그날의 기분을 색깔로 표현하여 좀 더 친근하게 느껴지는 나만의 다락방…"/>
            <p:cNvSpPr txBox="1"/>
            <p:nvPr/>
          </p:nvSpPr>
          <p:spPr>
            <a:xfrm>
              <a:off x="95250" y="95250"/>
              <a:ext cx="9567392" cy="819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marL="660400" indent="-660400" algn="l">
                <a:spcBef>
                  <a:spcPts val="4200"/>
                </a:spcBef>
                <a:buSzPct val="25000"/>
                <a:buBlip>
                  <a:blip r:embed="rId2"/>
                </a:buBlip>
                <a:defRPr sz="40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  <a:r>
                <a:t>다락방과 내 일상을 공유하고 그날의 기분을 색깔로 표현하여 좀 더 친근하게 느껴지는 나만의 다락방</a:t>
              </a:r>
            </a:p>
            <a:p>
              <a:pPr lvl="1" marL="1401884" indent="-512884" algn="l">
                <a:spcBef>
                  <a:spcPts val="4200"/>
                </a:spcBef>
                <a:buSzPct val="100000"/>
                <a:buAutoNum type="arabicPeriod" startAt="1"/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  <a:r>
                <a:t>다락방과 내 일상을 공유: 다락방 </a:t>
              </a:r>
              <a:r>
                <a:rPr>
                  <a:latin typeface="+mn-lt"/>
                  <a:ea typeface="+mn-ea"/>
                  <a:cs typeface="+mn-cs"/>
                  <a:sym typeface="Papyrus"/>
                </a:rPr>
                <a:t>AI</a:t>
              </a:r>
              <a:r>
                <a:t>를 통해 그날의 기록을 읽고 내 기분을 분석.</a:t>
              </a:r>
            </a:p>
            <a:p>
              <a:pPr lvl="1" marL="1401884" indent="-512884" algn="l">
                <a:spcBef>
                  <a:spcPts val="4200"/>
                </a:spcBef>
                <a:buSzPct val="100000"/>
                <a:buAutoNum type="arabicPeriod" startAt="1"/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  <a:r>
                <a:t>그날의 기분을 색깔로 표현:  다락방 </a:t>
              </a:r>
              <a:r>
                <a:rPr>
                  <a:latin typeface="+mn-lt"/>
                  <a:ea typeface="+mn-ea"/>
                  <a:cs typeface="+mn-cs"/>
                  <a:sym typeface="Papyrus"/>
                </a:rPr>
                <a:t>AI</a:t>
              </a:r>
              <a:r>
                <a:t>를 통해 분석된 기분을 색깔로 표현</a:t>
              </a:r>
            </a:p>
            <a:p>
              <a:pPr lvl="1" marL="1401884" indent="-512884" algn="l">
                <a:spcBef>
                  <a:spcPts val="4200"/>
                </a:spcBef>
                <a:buSzPct val="100000"/>
                <a:buAutoNum type="arabicPeriod" startAt="1"/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  <a:r>
                <a:t>좀 더 친근하게 느껴지는 나만의 다락방: 색깔이 나의 일기에 투영</a:t>
              </a:r>
            </a:p>
          </p:txBody>
        </p:sp>
        <p:pic>
          <p:nvPicPr>
            <p:cNvPr id="130" name="다락방과 내 일상을 공유하고 그날의 기분을 색깔로 표현하여 좀 더 친근하게 느껴지는 나만의 다락방… 다락방과 내 일상을 공유하고 그날의 기분을 색깔로 표현하여 좀 더 친근하게 느껴지는 나만의 다락방다락방과 내 일상을 공유: 다락방 AI를 통해 그날의 기록을 읽고 내 기분을 분석.그날의 기분을 색깔로 표현:  다락방 AI를 통해 분석된 기분을 색깔로 표현좀 더 친근하게 느껴지는 나만의 다락방: 색깔이 나의 일기에 투영" descr="다락방과 내 일상을 공유하고 그날의 기분을 색깔로 표현하여 좀 더 친근하게 느껴지는 나만의 다락방… 다락방과 내 일상을 공유하고 그날의 기분을 색깔로 표현하여 좀 더 친근하게 느껴지는 나만의 다락방다락방과 내 일상을 공유: 다락방 AI를 통해 그날의 기록을 읽고 내 기분을 분석.그날의 기분을 색깔로 표현:  다락방 AI를 통해 분석된 기분을 색깔로 표현좀 더 친근하게 느껴지는 나만의 다락방: 색깔이 나의 일기에 투영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57892" cy="8382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다락방 Development Structure - 1"/>
          <p:cNvSpPr txBox="1"/>
          <p:nvPr>
            <p:ph type="title"/>
          </p:nvPr>
        </p:nvSpPr>
        <p:spPr>
          <a:xfrm>
            <a:off x="2381250" y="895350"/>
            <a:ext cx="19621500" cy="29591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Development Structure - 1</a:t>
            </a:r>
          </a:p>
        </p:txBody>
      </p:sp>
      <p:sp>
        <p:nvSpPr>
          <p:cNvPr id="135" name="Front-end…"/>
          <p:cNvSpPr txBox="1"/>
          <p:nvPr>
            <p:ph type="body" sz="half" idx="1"/>
          </p:nvPr>
        </p:nvSpPr>
        <p:spPr>
          <a:xfrm>
            <a:off x="1922446" y="4127500"/>
            <a:ext cx="9567393" cy="8191500"/>
          </a:xfrm>
          <a:prstGeom prst="rect">
            <a:avLst/>
          </a:prstGeom>
          <a:ln w="9525">
            <a:round/>
          </a:ln>
        </p:spPr>
        <p:txBody>
          <a:bodyPr anchor="t"/>
          <a:lstStyle/>
          <a:p>
            <a:pPr>
              <a:buBlip>
                <a:blip r:embed="rId2"/>
              </a:buBlip>
              <a:defRPr sz="4000"/>
            </a:pPr>
            <a:r>
              <a:t>Front-end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다락방의 전체적인 </a:t>
            </a:r>
            <a:r>
              <a:rPr>
                <a:latin typeface="+mn-lt"/>
                <a:ea typeface="+mn-ea"/>
                <a:cs typeface="+mn-cs"/>
                <a:sym typeface="Papyrus"/>
              </a:rPr>
              <a:t>UI </a:t>
            </a:r>
            <a:r>
              <a:t>구현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>
                <a:latin typeface="+mn-lt"/>
                <a:ea typeface="+mn-ea"/>
                <a:cs typeface="+mn-cs"/>
                <a:sym typeface="Papyrus"/>
              </a:rPr>
              <a:t>View</a:t>
            </a:r>
            <a:r>
              <a:t>: 7개</a:t>
            </a:r>
            <a:r>
              <a:rPr>
                <a:latin typeface="+mn-lt"/>
                <a:ea typeface="+mn-ea"/>
                <a:cs typeface="+mn-cs"/>
                <a:sym typeface="Papyrus"/>
              </a:rPr>
              <a:t> views</a:t>
            </a:r>
            <a:br/>
            <a:r>
              <a:rPr sz="2100">
                <a:latin typeface="+mn-lt"/>
                <a:ea typeface="+mn-ea"/>
                <a:cs typeface="+mn-cs"/>
                <a:sym typeface="Papyrus"/>
              </a:rPr>
              <a:t>Index.html:</a:t>
            </a:r>
            <a:r>
              <a:rPr sz="2100"/>
              <a:t> 초기 화면</a:t>
            </a:r>
            <a:br>
              <a:rPr sz="2100"/>
            </a:br>
            <a:r>
              <a:rPr sz="2100">
                <a:latin typeface="+mn-lt"/>
                <a:ea typeface="+mn-ea"/>
                <a:cs typeface="+mn-cs"/>
                <a:sym typeface="Papyrus"/>
              </a:rPr>
              <a:t>Login.html: </a:t>
            </a:r>
            <a:r>
              <a:rPr sz="2100"/>
              <a:t>로그인 화면</a:t>
            </a:r>
            <a:br>
              <a:rPr sz="2100"/>
            </a:br>
            <a:r>
              <a:rPr sz="2100">
                <a:latin typeface="+mn-lt"/>
                <a:ea typeface="+mn-ea"/>
                <a:cs typeface="+mn-cs"/>
                <a:sym typeface="Papyrus"/>
              </a:rPr>
              <a:t>join.html: </a:t>
            </a:r>
            <a:r>
              <a:rPr sz="2100"/>
              <a:t>회원가입 화면</a:t>
            </a:r>
            <a:br>
              <a:rPr sz="2100"/>
            </a:br>
            <a:r>
              <a:rPr sz="2100">
                <a:latin typeface="+mn-lt"/>
                <a:ea typeface="+mn-ea"/>
                <a:cs typeface="+mn-cs"/>
                <a:sym typeface="Papyrus"/>
              </a:rPr>
              <a:t>feeds.html: </a:t>
            </a:r>
            <a:r>
              <a:rPr sz="2100"/>
              <a:t>개인일상 메인 화면</a:t>
            </a:r>
            <a:br>
              <a:rPr sz="2100"/>
            </a:br>
            <a:r>
              <a:rPr sz="2100">
                <a:latin typeface="+mn-lt"/>
                <a:ea typeface="+mn-ea"/>
                <a:cs typeface="+mn-cs"/>
                <a:sym typeface="Papyrus"/>
              </a:rPr>
              <a:t>writing.html: </a:t>
            </a:r>
            <a:r>
              <a:rPr sz="2100"/>
              <a:t>개인일상 기록 화면</a:t>
            </a:r>
            <a:br>
              <a:rPr sz="2100"/>
            </a:br>
            <a:r>
              <a:rPr sz="2100">
                <a:latin typeface="+mn-lt"/>
                <a:ea typeface="+mn-ea"/>
                <a:cs typeface="+mn-cs"/>
                <a:sym typeface="Papyrus"/>
              </a:rPr>
              <a:t>bulletin.html: </a:t>
            </a:r>
            <a:r>
              <a:rPr sz="2100"/>
              <a:t>개인일상 상세 화면</a:t>
            </a:r>
            <a:br>
              <a:rPr sz="2100"/>
            </a:br>
            <a:r>
              <a:rPr sz="2100">
                <a:latin typeface="+mn-lt"/>
                <a:ea typeface="+mn-ea"/>
                <a:cs typeface="+mn-cs"/>
                <a:sym typeface="Papyrus"/>
              </a:rPr>
              <a:t>M_inform.html: </a:t>
            </a:r>
            <a:r>
              <a:rPr sz="2100"/>
              <a:t>개인정보 화면</a:t>
            </a:r>
          </a:p>
        </p:txBody>
      </p:sp>
      <p:grpSp>
        <p:nvGrpSpPr>
          <p:cNvPr id="138" name="KakaoTalk_Photo_2021-05-22-00-21-54-1.png"/>
          <p:cNvGrpSpPr/>
          <p:nvPr/>
        </p:nvGrpSpPr>
        <p:grpSpPr>
          <a:xfrm>
            <a:off x="12476945" y="4004183"/>
            <a:ext cx="10223554" cy="8425434"/>
            <a:chOff x="0" y="0"/>
            <a:chExt cx="10223553" cy="8425433"/>
          </a:xfrm>
        </p:grpSpPr>
        <p:pic>
          <p:nvPicPr>
            <p:cNvPr id="137" name="KakaoTalk_Photo_2021-05-22-00-21-54-1.png" descr="KakaoTalk_Photo_2021-05-22-00-21-54-1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250" y="95250"/>
              <a:ext cx="10033054" cy="823493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6" name="KakaoTalk_Photo_2021-05-22-00-21-54-1.png" descr="KakaoTalk_Photo_2021-05-22-00-21-54-1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223554" cy="842543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다락방 Development Structure - 2"/>
          <p:cNvSpPr txBox="1"/>
          <p:nvPr>
            <p:ph type="title"/>
          </p:nvPr>
        </p:nvSpPr>
        <p:spPr>
          <a:xfrm>
            <a:off x="2381250" y="895350"/>
            <a:ext cx="19621500" cy="29591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Development Structure - 2</a:t>
            </a:r>
          </a:p>
        </p:txBody>
      </p:sp>
      <p:sp>
        <p:nvSpPr>
          <p:cNvPr id="141" name="Back-end…"/>
          <p:cNvSpPr txBox="1"/>
          <p:nvPr>
            <p:ph type="body" idx="1"/>
          </p:nvPr>
        </p:nvSpPr>
        <p:spPr>
          <a:prstGeom prst="rect">
            <a:avLst/>
          </a:prstGeom>
          <a:ln w="9525">
            <a:round/>
          </a:ln>
        </p:spPr>
        <p:txBody>
          <a:bodyPr anchor="t"/>
          <a:lstStyle/>
          <a:p>
            <a:pPr>
              <a:buBlip>
                <a:blip r:embed="rId2"/>
              </a:buBlip>
              <a:defRPr sz="4000"/>
            </a:pPr>
            <a:r>
              <a:t>Back-end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회원정보 </a:t>
            </a:r>
            <a:r>
              <a:rPr>
                <a:latin typeface="+mn-lt"/>
                <a:ea typeface="+mn-ea"/>
                <a:cs typeface="+mn-cs"/>
                <a:sym typeface="Papyrus"/>
              </a:rPr>
              <a:t>DB</a:t>
            </a:r>
            <a:r>
              <a:t>: 회원정보를 저장, 삭제, 수정</a:t>
            </a:r>
            <a:br/>
            <a:r>
              <a:t>- 이름, 생년월일, </a:t>
            </a:r>
            <a:r>
              <a:rPr>
                <a:latin typeface="+mn-lt"/>
                <a:ea typeface="+mn-ea"/>
                <a:cs typeface="+mn-cs"/>
                <a:sym typeface="Papyrus"/>
              </a:rPr>
              <a:t>ID </a:t>
            </a:r>
            <a:r>
              <a:t>비밀번호, 성별, 이메일 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일기 </a:t>
            </a:r>
            <a:r>
              <a:rPr>
                <a:latin typeface="+mn-lt"/>
                <a:ea typeface="+mn-ea"/>
                <a:cs typeface="+mn-cs"/>
                <a:sym typeface="Papyrus"/>
              </a:rPr>
              <a:t>DB</a:t>
            </a:r>
            <a:r>
              <a:t>: 회원별 개인일기를 저장, 삭제, 수정</a:t>
            </a:r>
            <a:br/>
            <a:r>
              <a:t>- 날짜, 제목, 내용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다락방 Development Structure -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Development Structure - 3</a:t>
            </a:r>
          </a:p>
        </p:txBody>
      </p:sp>
      <p:sp>
        <p:nvSpPr>
          <p:cNvPr id="144" name="AI…"/>
          <p:cNvSpPr txBox="1"/>
          <p:nvPr>
            <p:ph type="body" sz="half" idx="1"/>
          </p:nvPr>
        </p:nvSpPr>
        <p:spPr>
          <a:xfrm>
            <a:off x="1922446" y="4127500"/>
            <a:ext cx="9567393" cy="8191500"/>
          </a:xfrm>
          <a:prstGeom prst="rect">
            <a:avLst/>
          </a:prstGeom>
          <a:ln w="9525">
            <a:round/>
          </a:ln>
        </p:spPr>
        <p:txBody>
          <a:bodyPr anchor="t"/>
          <a:lstStyle/>
          <a:p>
            <a:pPr>
              <a:buBlip>
                <a:blip r:embed="rId2"/>
              </a:buBlip>
              <a:defRPr sz="4000"/>
            </a:pPr>
            <a:r>
              <a:t>AI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일기 내용을 분석하여 그날의 기분을 표현</a:t>
            </a: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데이터 수집</a:t>
            </a:r>
          </a:p>
          <a:p>
            <a:pPr lvl="2" marL="1701800" indent="-381000">
              <a:buSzPct val="125000"/>
              <a:buChar char="•"/>
              <a:defRPr sz="25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네이버 블로그</a:t>
            </a:r>
          </a:p>
          <a:p>
            <a:pPr lvl="2" marL="1701800" indent="-381000">
              <a:buSzPct val="125000"/>
              <a:buChar char="•"/>
              <a:defRPr sz="25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>
                <a:latin typeface="+mn-lt"/>
                <a:ea typeface="+mn-ea"/>
                <a:cs typeface="+mn-cs"/>
                <a:sym typeface="Papyrus"/>
              </a:rPr>
              <a:t>SNS</a:t>
            </a:r>
            <a:r>
              <a:t>(인스타그램, 페이스북)</a:t>
            </a:r>
          </a:p>
          <a:p>
            <a:pPr lvl="2" marL="1701800" indent="-381000">
              <a:buSzPct val="125000"/>
              <a:buChar char="•"/>
              <a:defRPr sz="25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rPr>
                <a:latin typeface="+mn-lt"/>
                <a:ea typeface="+mn-ea"/>
                <a:cs typeface="+mn-cs"/>
                <a:sym typeface="Papyrus"/>
              </a:rPr>
              <a:t>Youtube</a:t>
            </a:r>
            <a:endParaRPr>
              <a:latin typeface="+mn-lt"/>
              <a:ea typeface="+mn-ea"/>
              <a:cs typeface="+mn-cs"/>
              <a:sym typeface="Papyrus"/>
            </a:endParaRPr>
          </a:p>
          <a:p>
            <a:pPr lvl="1" marL="1401884" indent="-512884">
              <a:buSzPct val="100000"/>
              <a:buAutoNum type="arabicPeriod" startAt="1"/>
              <a:defRPr sz="30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개발언어: </a:t>
            </a:r>
            <a:r>
              <a:rPr>
                <a:latin typeface="+mn-lt"/>
                <a:ea typeface="+mn-ea"/>
                <a:cs typeface="+mn-cs"/>
                <a:sym typeface="Papyrus"/>
              </a:rPr>
              <a:t>Python</a:t>
            </a:r>
          </a:p>
        </p:txBody>
      </p:sp>
      <p:grpSp>
        <p:nvGrpSpPr>
          <p:cNvPr id="147" name="idle: google colab, Jupyter notebook"/>
          <p:cNvGrpSpPr/>
          <p:nvPr/>
        </p:nvGrpSpPr>
        <p:grpSpPr>
          <a:xfrm>
            <a:off x="12570690" y="4032250"/>
            <a:ext cx="9757893" cy="8382000"/>
            <a:chOff x="0" y="0"/>
            <a:chExt cx="9757891" cy="8382000"/>
          </a:xfrm>
        </p:grpSpPr>
        <p:sp>
          <p:nvSpPr>
            <p:cNvPr id="146" name="idle: google colab, Jupyter notebook"/>
            <p:cNvSpPr txBox="1"/>
            <p:nvPr/>
          </p:nvSpPr>
          <p:spPr>
            <a:xfrm>
              <a:off x="95250" y="95250"/>
              <a:ext cx="9567392" cy="819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lvl="1" marL="1401884" indent="-512884" algn="l">
                <a:spcBef>
                  <a:spcPts val="4200"/>
                </a:spcBef>
                <a:buSzPct val="100000"/>
                <a:buAutoNum type="arabicPeriod" startAt="4"/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</a:p>
            <a:p>
              <a:pPr lvl="1" marL="1401884" indent="-512884" algn="l">
                <a:spcBef>
                  <a:spcPts val="4200"/>
                </a:spcBef>
                <a:buSzPct val="100000"/>
                <a:buAutoNum type="arabicPeriod" startAt="5"/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pPr>
              <a:r>
                <a:t> </a:t>
              </a:r>
              <a:r>
                <a:rPr>
                  <a:latin typeface="+mn-lt"/>
                  <a:ea typeface="+mn-ea"/>
                  <a:cs typeface="+mn-cs"/>
                  <a:sym typeface="Papyrus"/>
                </a:rPr>
                <a:t>idle: google colab, Jupyter notebook</a:t>
              </a:r>
            </a:p>
          </p:txBody>
        </p:sp>
        <p:pic>
          <p:nvPicPr>
            <p:cNvPr id="145" name="idle: google colab, Jupyter notebook  idle: google colab, Jupyter notebook" descr="idle: google colab, Jupyter notebook  idle: google colab, Jupyter notebook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57892" cy="8382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다락방 Development Structure -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Development Structure - 4</a:t>
            </a:r>
          </a:p>
        </p:txBody>
      </p:sp>
      <p:sp>
        <p:nvSpPr>
          <p:cNvPr id="150" name="Diagram"/>
          <p:cNvSpPr txBox="1"/>
          <p:nvPr>
            <p:ph type="body" idx="1"/>
          </p:nvPr>
        </p:nvSpPr>
        <p:spPr>
          <a:xfrm>
            <a:off x="2381250" y="4133850"/>
            <a:ext cx="19621500" cy="8191500"/>
          </a:xfrm>
          <a:prstGeom prst="rect">
            <a:avLst/>
          </a:prstGeom>
          <a:ln w="9525">
            <a:round/>
          </a:ln>
        </p:spPr>
        <p:txBody>
          <a:bodyPr anchor="t"/>
          <a:lstStyle>
            <a:lvl1pPr>
              <a:buBlip>
                <a:blip r:embed="rId2"/>
              </a:buBlip>
              <a:defRPr sz="4000"/>
            </a:lvl1pPr>
          </a:lstStyle>
          <a:p>
            <a:pPr/>
            <a:r>
              <a:t>Diagram</a:t>
            </a:r>
          </a:p>
        </p:txBody>
      </p:sp>
      <p:graphicFrame>
        <p:nvGraphicFramePr>
          <p:cNvPr id="151" name="Table"/>
          <p:cNvGraphicFramePr/>
          <p:nvPr/>
        </p:nvGraphicFramePr>
        <p:xfrm>
          <a:off x="2336219" y="4140200"/>
          <a:ext cx="19634201" cy="8191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Interface: DB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회원정보</a:t>
                      </a:r>
                      <a:r>
                        <a:t> DB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일기</a:t>
                      </a:r>
                      <a:r>
                        <a:t> DB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사용자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Index.html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Login.html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feeds.html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writing.html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회원정보를 </a:t>
                      </a:r>
                      <a:endParaRPr>
                        <a:latin typeface="Apple Chancery"/>
                        <a:ea typeface="Apple Chancery"/>
                        <a:cs typeface="Apple Chancery"/>
                        <a:sym typeface="Apple Chancery"/>
                      </a:endParaRPr>
                    </a:p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저장, 삭제, 수정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개인일기를 </a:t>
                      </a:r>
                      <a:endParaRPr>
                        <a:latin typeface="Apple Chancery"/>
                        <a:ea typeface="Apple Chancery"/>
                        <a:cs typeface="Apple Chancery"/>
                        <a:sym typeface="Apple Chancery"/>
                      </a:endParaRPr>
                    </a:p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저장, 삭제, 수정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초기화면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로그인
화면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개인일기메인화면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일기 작성화면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join.html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bulletin.html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회원가입 화면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defRPr sz="20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일기목록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Interface: AI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M_inform.html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성향분석</a:t>
                      </a:r>
                      <a:r>
                        <a:t> AI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defRPr sz="20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개인정보화면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rowSpan="3"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일기 내용을 분석하여 그날의 기분을 표현</a:t>
                      </a:r>
                    </a:p>
                  </a:txBody>
                  <a:tcPr marL="50800" marR="50800" marT="50800" marB="50800" anchor="ctr" anchorCtr="0" horzOverflow="overflow"/>
                </a:tc>
                <a:tc rowSpan="3" hMerge="1">
                  <a:tcPr/>
                </a:tc>
                <a:tc rowSpan="3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2" name="Line"/>
          <p:cNvSpPr/>
          <p:nvPr/>
        </p:nvSpPr>
        <p:spPr>
          <a:xfrm>
            <a:off x="4298129" y="5553914"/>
            <a:ext cx="629544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53" name="Line"/>
          <p:cNvSpPr/>
          <p:nvPr/>
        </p:nvSpPr>
        <p:spPr>
          <a:xfrm>
            <a:off x="6251101" y="5553914"/>
            <a:ext cx="1293725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54" name="Line"/>
          <p:cNvSpPr/>
          <p:nvPr/>
        </p:nvSpPr>
        <p:spPr>
          <a:xfrm>
            <a:off x="8868253" y="5553914"/>
            <a:ext cx="1293725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55" name="Line"/>
          <p:cNvSpPr/>
          <p:nvPr/>
        </p:nvSpPr>
        <p:spPr>
          <a:xfrm>
            <a:off x="11485406" y="5553914"/>
            <a:ext cx="1293724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56" name="Line"/>
          <p:cNvSpPr/>
          <p:nvPr/>
        </p:nvSpPr>
        <p:spPr>
          <a:xfrm>
            <a:off x="5589767" y="6585821"/>
            <a:ext cx="1" cy="822865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57" name="Line"/>
          <p:cNvSpPr/>
          <p:nvPr/>
        </p:nvSpPr>
        <p:spPr>
          <a:xfrm flipV="1">
            <a:off x="6293052" y="5620952"/>
            <a:ext cx="1224880" cy="246576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58" name="Line"/>
          <p:cNvSpPr/>
          <p:nvPr/>
        </p:nvSpPr>
        <p:spPr>
          <a:xfrm>
            <a:off x="11501857" y="5549104"/>
            <a:ext cx="1234169" cy="2124596"/>
          </a:xfrm>
          <a:prstGeom prst="line">
            <a:avLst/>
          </a:prstGeom>
          <a:ln w="38100">
            <a:solidFill>
              <a:srgbClr val="3E23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59" name="Line"/>
          <p:cNvSpPr/>
          <p:nvPr/>
        </p:nvSpPr>
        <p:spPr>
          <a:xfrm>
            <a:off x="11501857" y="5549105"/>
            <a:ext cx="1202234" cy="4164117"/>
          </a:xfrm>
          <a:prstGeom prst="line">
            <a:avLst/>
          </a:prstGeom>
          <a:ln w="38100">
            <a:solidFill>
              <a:srgbClr val="3E23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0" name="Line"/>
          <p:cNvSpPr/>
          <p:nvPr/>
        </p:nvSpPr>
        <p:spPr>
          <a:xfrm>
            <a:off x="4291600" y="6109886"/>
            <a:ext cx="642602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1" name="Line"/>
          <p:cNvSpPr/>
          <p:nvPr/>
        </p:nvSpPr>
        <p:spPr>
          <a:xfrm>
            <a:off x="4314036" y="9129355"/>
            <a:ext cx="6554008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2" name="Line"/>
          <p:cNvSpPr/>
          <p:nvPr/>
        </p:nvSpPr>
        <p:spPr>
          <a:xfrm flipV="1">
            <a:off x="4310148" y="6120187"/>
            <a:ext cx="1" cy="3021952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3" name="Line"/>
          <p:cNvSpPr/>
          <p:nvPr/>
        </p:nvSpPr>
        <p:spPr>
          <a:xfrm flipH="1">
            <a:off x="10855343" y="6585821"/>
            <a:ext cx="1" cy="4285169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4" name="Line"/>
          <p:cNvSpPr/>
          <p:nvPr/>
        </p:nvSpPr>
        <p:spPr>
          <a:xfrm>
            <a:off x="15374145" y="5541214"/>
            <a:ext cx="1" cy="5351372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5" name="Line"/>
          <p:cNvSpPr/>
          <p:nvPr/>
        </p:nvSpPr>
        <p:spPr>
          <a:xfrm>
            <a:off x="10861429" y="10868460"/>
            <a:ext cx="4506631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6" name="Line"/>
          <p:cNvSpPr/>
          <p:nvPr/>
        </p:nvSpPr>
        <p:spPr>
          <a:xfrm>
            <a:off x="14750759" y="5553914"/>
            <a:ext cx="629545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7" name="Line"/>
          <p:cNvSpPr/>
          <p:nvPr/>
        </p:nvSpPr>
        <p:spPr>
          <a:xfrm>
            <a:off x="14750759" y="7631163"/>
            <a:ext cx="629545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8" name="Line"/>
          <p:cNvSpPr/>
          <p:nvPr/>
        </p:nvSpPr>
        <p:spPr>
          <a:xfrm>
            <a:off x="14750759" y="9708412"/>
            <a:ext cx="629545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69" name="Line"/>
          <p:cNvSpPr/>
          <p:nvPr/>
        </p:nvSpPr>
        <p:spPr>
          <a:xfrm>
            <a:off x="8150995" y="5140760"/>
            <a:ext cx="8572525" cy="1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0" name="Line"/>
          <p:cNvSpPr/>
          <p:nvPr/>
        </p:nvSpPr>
        <p:spPr>
          <a:xfrm>
            <a:off x="8162407" y="5133154"/>
            <a:ext cx="1" cy="218441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1" name="Line"/>
          <p:cNvSpPr/>
          <p:nvPr/>
        </p:nvSpPr>
        <p:spPr>
          <a:xfrm>
            <a:off x="9540515" y="5126804"/>
            <a:ext cx="1" cy="3102546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2" name="Line"/>
          <p:cNvSpPr/>
          <p:nvPr/>
        </p:nvSpPr>
        <p:spPr>
          <a:xfrm flipH="1">
            <a:off x="6250580" y="8229600"/>
            <a:ext cx="3295865" cy="1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3" name="Line"/>
          <p:cNvSpPr/>
          <p:nvPr/>
        </p:nvSpPr>
        <p:spPr>
          <a:xfrm>
            <a:off x="15630203" y="5126804"/>
            <a:ext cx="1" cy="5002368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4" name="Line"/>
          <p:cNvSpPr/>
          <p:nvPr/>
        </p:nvSpPr>
        <p:spPr>
          <a:xfrm flipH="1">
            <a:off x="14747966" y="10121566"/>
            <a:ext cx="874543" cy="1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5" name="Line"/>
          <p:cNvSpPr/>
          <p:nvPr/>
        </p:nvSpPr>
        <p:spPr>
          <a:xfrm>
            <a:off x="11112456" y="6858000"/>
            <a:ext cx="8804011" cy="1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6" name="Line"/>
          <p:cNvSpPr/>
          <p:nvPr/>
        </p:nvSpPr>
        <p:spPr>
          <a:xfrm flipH="1">
            <a:off x="11134589" y="6565970"/>
            <a:ext cx="1" cy="279260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7" name="Line"/>
          <p:cNvSpPr/>
          <p:nvPr/>
        </p:nvSpPr>
        <p:spPr>
          <a:xfrm>
            <a:off x="13750082" y="6592538"/>
            <a:ext cx="1" cy="272910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headEnd type="triangle"/>
            <a:tailEnd type="oval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8" name="Line"/>
          <p:cNvSpPr/>
          <p:nvPr/>
        </p:nvSpPr>
        <p:spPr>
          <a:xfrm>
            <a:off x="13750082" y="6857624"/>
            <a:ext cx="1" cy="553688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79" name="Line"/>
          <p:cNvSpPr/>
          <p:nvPr/>
        </p:nvSpPr>
        <p:spPr>
          <a:xfrm>
            <a:off x="19906917" y="6192040"/>
            <a:ext cx="1" cy="673624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80" name="Line"/>
          <p:cNvSpPr/>
          <p:nvPr/>
        </p:nvSpPr>
        <p:spPr>
          <a:xfrm>
            <a:off x="20670133" y="6192040"/>
            <a:ext cx="1" cy="3519261"/>
          </a:xfrm>
          <a:prstGeom prst="line">
            <a:avLst/>
          </a:prstGeom>
          <a:ln w="38100">
            <a:solidFill>
              <a:schemeClr val="accent4">
                <a:satOff val="13285"/>
                <a:lumOff val="10059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  <p:sp>
        <p:nvSpPr>
          <p:cNvPr id="181" name="Line"/>
          <p:cNvSpPr/>
          <p:nvPr/>
        </p:nvSpPr>
        <p:spPr>
          <a:xfrm flipH="1">
            <a:off x="18654996" y="9708412"/>
            <a:ext cx="2033278" cy="1"/>
          </a:xfrm>
          <a:prstGeom prst="line">
            <a:avLst/>
          </a:prstGeom>
          <a:ln w="38100">
            <a:solidFill>
              <a:schemeClr val="accent4">
                <a:satOff val="13285"/>
                <a:lumOff val="1005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le"/>
          <p:cNvGraphicFramePr/>
          <p:nvPr/>
        </p:nvGraphicFramePr>
        <p:xfrm>
          <a:off x="2336219" y="4140200"/>
          <a:ext cx="19634201" cy="8191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  <a:gridCol w="301869"/>
              </a:tblGrid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Month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1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5월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6월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1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7월
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Day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7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Project kick-off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T w="38100">
                      <a:solidFill>
                        <a:srgbClr val="3E231A"/>
                      </a:solidFill>
                      <a:miter lim="400000"/>
                    </a:lnT>
                    <a:solidFill>
                      <a:schemeClr val="accent1">
                        <a:hueOff val="-243500"/>
                        <a:satOff val="-10545"/>
                        <a:lumOff val="92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프로젝트 개발계획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Front-end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E231A"/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- 화면구현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140711"/>
                        <a:satOff val="8692"/>
                        <a:lumOff val="1879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Back-end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  <a:r>
                        <a:t>-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Papyrus"/>
                        </a:rPr>
                        <a:t>DB </a:t>
                      </a:r>
                      <a:r>
                        <a:t>기본 틀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68525"/>
                        <a:satOff val="-7131"/>
                        <a:lumOff val="68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68525"/>
                        <a:satOff val="-7131"/>
                        <a:lumOff val="68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68525"/>
                        <a:satOff val="-7131"/>
                        <a:lumOff val="68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68525"/>
                        <a:satOff val="-7131"/>
                        <a:lumOff val="68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68525"/>
                        <a:satOff val="-7131"/>
                        <a:lumOff val="68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E231A"/>
                          </a:solidFill>
                        </a:rPr>
                        <a:t>AI
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T w="38100">
                      <a:solidFill>
                        <a:srgbClr val="3E231A"/>
                      </a:solidFill>
                      <a:miter lim="400000"/>
                    </a:lnT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marL="203200" indent="-203200" algn="l">
                        <a:buSzPct val="125000"/>
                        <a:buChar char="-"/>
                        <a:defRPr sz="16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  <a:r>
                        <a:t>데이터 수집 및 전처리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satOff val="13285"/>
                        <a:lumOff val="100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marL="203200" indent="-203200" algn="l">
                        <a:buSzPct val="125000"/>
                        <a:buChar char="-"/>
                        <a:defRPr sz="16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  <a:r>
                        <a:t>모델개발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marL="203200" indent="-203200" algn="l">
                        <a:buSzPct val="125000"/>
                        <a:buChar char="-"/>
                        <a:defRPr sz="16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  <a:r>
                        <a:t>모델학습 및 유지보수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324583"/>
                        <a:satOff val="3212"/>
                        <a:lumOff val="-218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marL="203200" indent="-203200" algn="l">
                        <a:buSzPct val="125000"/>
                        <a:buChar char="-"/>
                        <a:defRPr sz="16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  <a:r>
                        <a:t>통합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633268"/>
                        <a:lumOff val="-3307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</a:tcPr>
                </a:tc>
              </a:tr>
              <a:tr h="355600">
                <a:tc gridSpan="8">
                  <a:txBody>
                    <a:bodyPr/>
                    <a:lstStyle/>
                    <a:p>
                      <a:pPr algn="l">
                        <a:defRPr sz="1700">
                          <a:latin typeface="Apple Chancery"/>
                          <a:ea typeface="Apple Chancery"/>
                          <a:cs typeface="Apple Chancery"/>
                          <a:sym typeface="Apple Chancery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3E231A"/>
                      </a:solidFill>
                      <a:miter lim="400000"/>
                    </a:lnL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3E231A"/>
                      </a:solidFill>
                      <a:miter lim="400000"/>
                    </a:lnR>
                    <a:lnB w="38100">
                      <a:solidFill>
                        <a:srgbClr val="3E231A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4" name="다락방 Project Schedule"/>
          <p:cNvSpPr txBox="1"/>
          <p:nvPr>
            <p:ph type="title"/>
          </p:nvPr>
        </p:nvSpPr>
        <p:spPr>
          <a:xfrm>
            <a:off x="2381250" y="895350"/>
            <a:ext cx="19621500" cy="29591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다락방</a:t>
            </a:r>
            <a:r>
              <a:t> Project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