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3" r:id="rId4"/>
    <p:sldId id="285" r:id="rId5"/>
    <p:sldId id="265" r:id="rId6"/>
    <p:sldId id="270" r:id="rId7"/>
    <p:sldId id="269" r:id="rId8"/>
    <p:sldId id="271" r:id="rId9"/>
    <p:sldId id="273" r:id="rId10"/>
    <p:sldId id="274" r:id="rId11"/>
    <p:sldId id="286" r:id="rId12"/>
    <p:sldId id="275" r:id="rId13"/>
    <p:sldId id="277" r:id="rId14"/>
    <p:sldId id="278" r:id="rId15"/>
    <p:sldId id="279" r:id="rId16"/>
    <p:sldId id="280" r:id="rId17"/>
    <p:sldId id="282" r:id="rId18"/>
    <p:sldId id="281" r:id="rId19"/>
    <p:sldId id="284" r:id="rId20"/>
    <p:sldId id="287" r:id="rId21"/>
    <p:sldId id="288" r:id="rId22"/>
    <p:sldId id="257" r:id="rId23"/>
    <p:sldId id="28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6258"/>
    <a:srgbClr val="765083"/>
    <a:srgbClr val="9BAEB5"/>
    <a:srgbClr val="F76398"/>
    <a:srgbClr val="FF71B5"/>
    <a:srgbClr val="755F5C"/>
    <a:srgbClr val="916158"/>
    <a:srgbClr val="AF8A62"/>
    <a:srgbClr val="329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-90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8358-1254-45A7-89FD-DE79F1EBB50D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04B66-B7A0-4064-AF35-243123374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7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43A7F5DF-854C-40A4-9E4D-CF7D10934C78}"/>
              </a:ext>
            </a:extLst>
          </p:cNvPr>
          <p:cNvSpPr/>
          <p:nvPr userDrawn="1"/>
        </p:nvSpPr>
        <p:spPr>
          <a:xfrm>
            <a:off x="4166505" y="501007"/>
            <a:ext cx="3858988" cy="5238486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FEA78393-8C63-4AA8-8DB6-F0C1BAB4F76F}"/>
              </a:ext>
            </a:extLst>
          </p:cNvPr>
          <p:cNvCxnSpPr>
            <a:cxnSpLocks/>
          </p:cNvCxnSpPr>
          <p:nvPr userDrawn="1"/>
        </p:nvCxnSpPr>
        <p:spPr>
          <a:xfrm>
            <a:off x="6426200" y="1345569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09A62176-064F-4E41-AA40-0ECCA8DDF6A9}"/>
              </a:ext>
            </a:extLst>
          </p:cNvPr>
          <p:cNvCxnSpPr>
            <a:cxnSpLocks/>
          </p:cNvCxnSpPr>
          <p:nvPr userDrawn="1"/>
        </p:nvCxnSpPr>
        <p:spPr>
          <a:xfrm>
            <a:off x="4564291" y="1345569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64291" y="1495573"/>
            <a:ext cx="3063417" cy="2887102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MEMORIES </a:t>
            </a:r>
            <a:br>
              <a:rPr lang="en-US" altLang="ko-KR" dirty="0"/>
            </a:br>
            <a:r>
              <a:rPr lang="en-US" altLang="ko-KR" dirty="0"/>
              <a:t>DO NOT </a:t>
            </a:r>
            <a:br>
              <a:rPr lang="en-US" altLang="ko-KR" dirty="0"/>
            </a:br>
            <a:r>
              <a:rPr lang="en-US" altLang="ko-KR" dirty="0"/>
              <a:t>OPEN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64291" y="4491137"/>
            <a:ext cx="3063417" cy="394229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FREE PPT TEMPLATE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4291" y="6225580"/>
            <a:ext cx="3063418" cy="30175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0D88BE4B-FB0A-4814-87BB-C42255BC764C}"/>
              </a:ext>
            </a:extLst>
          </p:cNvPr>
          <p:cNvCxnSpPr>
            <a:cxnSpLocks/>
          </p:cNvCxnSpPr>
          <p:nvPr userDrawn="1"/>
        </p:nvCxnSpPr>
        <p:spPr>
          <a:xfrm>
            <a:off x="4526194" y="4485316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E0CD03B2-D523-40F7-801B-34AE16FFD78B}"/>
              </a:ext>
            </a:extLst>
          </p:cNvPr>
          <p:cNvCxnSpPr>
            <a:cxnSpLocks/>
          </p:cNvCxnSpPr>
          <p:nvPr userDrawn="1"/>
        </p:nvCxnSpPr>
        <p:spPr>
          <a:xfrm>
            <a:off x="4526194" y="4895884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3279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43A7F5DF-854C-40A4-9E4D-CF7D10934C78}"/>
              </a:ext>
            </a:extLst>
          </p:cNvPr>
          <p:cNvSpPr/>
          <p:nvPr userDrawn="1"/>
        </p:nvSpPr>
        <p:spPr>
          <a:xfrm>
            <a:off x="-93132" y="2388576"/>
            <a:ext cx="4902200" cy="2080847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0437" y="2973610"/>
            <a:ext cx="3063417" cy="390136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719733" y="1853793"/>
            <a:ext cx="2472266" cy="3150414"/>
          </a:xfrm>
        </p:spPr>
        <p:txBody>
          <a:bodyPr anchor="ctr">
            <a:normAutofit/>
          </a:bodyPr>
          <a:lstStyle>
            <a:lvl1pPr marL="285750" indent="-28575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Design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/>
              <a:t>Art</a:t>
            </a:r>
          </a:p>
          <a:p>
            <a:r>
              <a:rPr lang="en-US" altLang="ko-KR" dirty="0"/>
              <a:t>Style</a:t>
            </a:r>
          </a:p>
          <a:p>
            <a:r>
              <a:rPr lang="en-US" altLang="ko-KR" dirty="0"/>
              <a:t>Inspiration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436" y="3480841"/>
            <a:ext cx="3063418" cy="301756"/>
          </a:xfrm>
        </p:spPr>
        <p:txBody>
          <a:bodyPr/>
          <a:lstStyle>
            <a:lvl1pPr marL="0" indent="0" algn="dist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E0CD03B2-D523-40F7-801B-34AE16FFD78B}"/>
              </a:ext>
            </a:extLst>
          </p:cNvPr>
          <p:cNvCxnSpPr>
            <a:cxnSpLocks/>
            <a:stCxn id="11" idx="3"/>
            <a:endCxn id="3" idx="1"/>
          </p:cNvCxnSpPr>
          <p:nvPr userDrawn="1"/>
        </p:nvCxnSpPr>
        <p:spPr>
          <a:xfrm>
            <a:off x="4809068" y="3429000"/>
            <a:ext cx="4910665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1065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2C769A4-1AF0-4601-A129-B9B89BBAC88A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3" y="431873"/>
            <a:ext cx="5459134" cy="511062"/>
          </a:xfr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14777" y="2400301"/>
            <a:ext cx="3785136" cy="2150532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974" y="1081908"/>
            <a:ext cx="2999582" cy="323982"/>
          </a:xfrm>
          <a:noFill/>
        </p:spPr>
        <p:txBody>
          <a:bodyPr lIns="0" tIns="0" rIns="0" bIns="0"/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671" y="6461578"/>
            <a:ext cx="406242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BB13E5F3-43E4-4991-AB13-168EA5721460}"/>
              </a:ext>
            </a:extLst>
          </p:cNvPr>
          <p:cNvCxnSpPr>
            <a:cxnSpLocks/>
          </p:cNvCxnSpPr>
          <p:nvPr userDrawn="1"/>
        </p:nvCxnSpPr>
        <p:spPr>
          <a:xfrm>
            <a:off x="1208088" y="188913"/>
            <a:ext cx="0" cy="6480175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xmlns="" id="{6F702472-425D-4C3F-9D43-E7073782F9C3}"/>
              </a:ext>
            </a:extLst>
          </p:cNvPr>
          <p:cNvSpPr/>
          <p:nvPr userDrawn="1"/>
        </p:nvSpPr>
        <p:spPr>
          <a:xfrm>
            <a:off x="1161264" y="3382433"/>
            <a:ext cx="93134" cy="93134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xmlns="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D353F1C-6A88-4333-8FCD-E39581304F39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F0DEC780-904F-45B7-ABCC-53EDA51934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88913"/>
            <a:ext cx="1208088" cy="1394354"/>
          </a:xfrm>
          <a:prstGeom prst="roundRect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ko-KR" altLang="en-US" sz="800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altLang="ko-KR" dirty="0"/>
              <a:t>MEMORIES</a:t>
            </a:r>
          </a:p>
          <a:p>
            <a:pPr lvl="0" algn="ctr"/>
            <a:r>
              <a:rPr lang="en-US" altLang="ko-KR" dirty="0"/>
              <a:t>DO NOT</a:t>
            </a:r>
          </a:p>
          <a:p>
            <a:pPr lvl="0" algn="ctr"/>
            <a:r>
              <a:rPr lang="en-US" altLang="ko-KR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66657770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5" userDrawn="1">
          <p15:clr>
            <a:srgbClr val="FBAE40"/>
          </p15:clr>
        </p15:guide>
        <p15:guide id="4" pos="1935" userDrawn="1">
          <p15:clr>
            <a:srgbClr val="FBAE40"/>
          </p15:clr>
        </p15:guide>
        <p15:guide id="5" pos="121" userDrawn="1">
          <p15:clr>
            <a:srgbClr val="FBAE40"/>
          </p15:clr>
        </p15:guide>
        <p15:guide id="6" pos="7559" userDrawn="1">
          <p15:clr>
            <a:srgbClr val="FBAE40"/>
          </p15:clr>
        </p15:guide>
        <p15:guide id="7" orient="horz" pos="119" userDrawn="1">
          <p15:clr>
            <a:srgbClr val="FBAE40"/>
          </p15:clr>
        </p15:guide>
        <p15:guide id="8" orient="horz" pos="42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2C769A4-1AF0-4601-A129-B9B89BBAC8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3431" y="3760627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80782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606" y="6461881"/>
            <a:ext cx="428307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xmlns="" id="{D4CE91C4-5CEE-4EF3-9CCC-1E211DF78B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CE59594E-ACCE-4E8E-A8F3-8BE0AAF6EBD3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4945121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2C769A4-1AF0-4601-A129-B9B89BBAC8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3431" y="3760627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80782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606" y="6461881"/>
            <a:ext cx="428307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xmlns="" id="{D4CE91C4-5CEE-4EF3-9CCC-1E211DF78B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CE59594E-ACCE-4E8E-A8F3-8BE0AAF6EBD3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913396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D480D59-8DBB-4702-B184-07DE046C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75"/>
            <a:ext cx="10515600" cy="511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B17040C-4277-4290-81E4-40F49286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6232"/>
            <a:ext cx="2983029" cy="359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123AAFA-6A83-48FE-8039-508A9FD23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9295" y="6388034"/>
            <a:ext cx="11811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CD4D09E-1386-4024-8256-C8485A6C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81533" y="6388034"/>
            <a:ext cx="3063418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Designed by L@rgo 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16BB5C4-1746-4F41-AE85-C9E9C4B2B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25174"/>
            <a:ext cx="27432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43BF621-4FC3-44DB-97C1-2906C2BBA1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01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6" r:id="rId4"/>
    <p:sldLayoutId id="2147483652" r:id="rId5"/>
  </p:sldLayoutIdLst>
  <p:hf hdr="0" dt="0"/>
  <p:txStyles>
    <p:titleStyle>
      <a:lvl1pPr marL="0" indent="0" algn="l" defTabSz="914400" rtl="0" eaLnBrk="1" latinLnBrk="1" hangingPunct="1">
        <a:lnSpc>
          <a:spcPct val="125000"/>
        </a:lnSpc>
        <a:spcBef>
          <a:spcPct val="0"/>
        </a:spcBef>
        <a:buFont typeface="Arial" panose="020B0604020202020204" pitchFamily="34" charset="0"/>
        <a:buNone/>
        <a:defRPr sz="32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420EDD-EB29-49F5-8844-C9114C396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4289" y="1494272"/>
            <a:ext cx="3063417" cy="2887102"/>
          </a:xfrm>
        </p:spPr>
        <p:txBody>
          <a:bodyPr/>
          <a:lstStyle/>
          <a:p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2400" dirty="0" smtClean="0"/>
              <a:t>영화예매 프로그램 </a:t>
            </a:r>
            <a:r>
              <a:rPr lang="en-US" altLang="ko-KR" sz="2400" dirty="0" smtClean="0"/>
              <a:t>DB </a:t>
            </a:r>
            <a:r>
              <a:rPr lang="ko-KR" altLang="en-US" sz="2400" dirty="0" smtClean="0"/>
              <a:t>설계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endParaRPr lang="ko-KR" altLang="en-US" sz="1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F5966C9-5428-460E-972F-8ED308900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>
            <a:normAutofit/>
          </a:bodyPr>
          <a:lstStyle/>
          <a:p>
            <a:pPr algn="dist"/>
            <a:r>
              <a:rPr lang="ko-KR" altLang="en-US" sz="1100" dirty="0" smtClean="0"/>
              <a:t>어준영 심기훈 권민 신동화</a:t>
            </a:r>
            <a:endParaRPr lang="ko-KR" altLang="en-US" sz="11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917E450-A9A3-48FA-8F6E-DAF97DF239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355600" cy="301625"/>
          </a:xfrm>
        </p:spPr>
        <p:txBody>
          <a:bodyPr/>
          <a:lstStyle/>
          <a:p>
            <a:fld id="{143BF621-4FC3-44DB-97C1-2906C2BBA181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xmlns="" id="{FF88D33E-EC5F-4CFE-9542-F7A81D990A72}"/>
              </a:ext>
            </a:extLst>
          </p:cNvPr>
          <p:cNvSpPr/>
          <p:nvPr/>
        </p:nvSpPr>
        <p:spPr>
          <a:xfrm>
            <a:off x="6054725" y="6006302"/>
            <a:ext cx="82550" cy="82550"/>
          </a:xfrm>
          <a:prstGeom prst="diamond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xmlns="" id="{E9424ED7-C9CF-4127-8DE9-CE3A2F4232F4}"/>
              </a:ext>
            </a:extLst>
          </p:cNvPr>
          <p:cNvSpPr/>
          <p:nvPr/>
        </p:nvSpPr>
        <p:spPr>
          <a:xfrm>
            <a:off x="5947298" y="1196867"/>
            <a:ext cx="297405" cy="29740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xmlns="" id="{69F8252A-AEEE-4ACD-9769-F22D02FD7205}"/>
              </a:ext>
            </a:extLst>
          </p:cNvPr>
          <p:cNvSpPr/>
          <p:nvPr/>
        </p:nvSpPr>
        <p:spPr>
          <a:xfrm>
            <a:off x="6019691" y="1269262"/>
            <a:ext cx="152615" cy="15261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98567" y="4018110"/>
            <a:ext cx="3112316" cy="369332"/>
          </a:xfrm>
          <a:prstGeom prst="rect">
            <a:avLst/>
          </a:prstGeom>
          <a:solidFill>
            <a:srgbClr val="76508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2"/>
                </a:solidFill>
              </a:rPr>
              <a:t>Team 2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1" y="169073"/>
            <a:ext cx="5162815" cy="511062"/>
          </a:xfrm>
        </p:spPr>
        <p:txBody>
          <a:bodyPr/>
          <a:lstStyle/>
          <a:p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2800" dirty="0" smtClean="0"/>
              <a:t>2. </a:t>
            </a:r>
            <a:r>
              <a:rPr lang="ko-KR" altLang="en-US" sz="2800" dirty="0" smtClean="0"/>
              <a:t>프로젝트 개요</a:t>
            </a:r>
            <a:r>
              <a:rPr lang="en-US" altLang="ko-KR" sz="2800" dirty="0" smtClean="0"/>
              <a:t>-</a:t>
            </a:r>
            <a:r>
              <a:rPr lang="en-US" altLang="ko-KR" sz="2400" dirty="0" smtClean="0"/>
              <a:t>2.3 </a:t>
            </a:r>
            <a:r>
              <a:rPr lang="ko-KR" altLang="en-US" sz="2400" dirty="0" smtClean="0"/>
              <a:t>시스템구</a:t>
            </a:r>
            <a:r>
              <a:rPr lang="ko-KR" altLang="en-US" sz="2400" dirty="0"/>
              <a:t>조</a:t>
            </a:r>
            <a:endParaRPr lang="ko-KR" altLang="en-US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10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2075" y="5224159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xmlns="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CAB8C7E-B8F0-4C2C-86DE-AC83CFED739C}"/>
              </a:ext>
            </a:extLst>
          </p:cNvPr>
          <p:cNvCxnSpPr/>
          <p:nvPr/>
        </p:nvCxnSpPr>
        <p:spPr>
          <a:xfrm>
            <a:off x="755009" y="889386"/>
            <a:ext cx="10142290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직사각형 2"/>
          <p:cNvSpPr/>
          <p:nvPr/>
        </p:nvSpPr>
        <p:spPr>
          <a:xfrm>
            <a:off x="755009" y="1014633"/>
            <a:ext cx="1849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75000"/>
                  </a:schemeClr>
                </a:solidFill>
              </a:rPr>
              <a:t>시스템구조</a:t>
            </a:r>
            <a:endParaRPr lang="ko-KR" alt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074" name="Picture 2" descr="ìë° ì¤ì gui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55" y="2042355"/>
            <a:ext cx="4312426" cy="355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93771" y="5813753"/>
            <a:ext cx="150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JAVA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GUI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AutoShape 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0" name="Picture 8" descr="mybatis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056" y="1451459"/>
            <a:ext cx="3183783" cy="171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8" name="Picture 16" descr="mybatis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96" y="3539745"/>
            <a:ext cx="3024904" cy="204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300651" y="5802204"/>
            <a:ext cx="150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DataBase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573486" y="2307769"/>
            <a:ext cx="1596571" cy="537029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>
            <a:off x="5573486" y="4238171"/>
            <a:ext cx="1596571" cy="667658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9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1" y="169073"/>
            <a:ext cx="5827713" cy="511062"/>
          </a:xfrm>
        </p:spPr>
        <p:txBody>
          <a:bodyPr/>
          <a:lstStyle/>
          <a:p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2800" dirty="0" smtClean="0"/>
              <a:t>2. </a:t>
            </a:r>
            <a:r>
              <a:rPr lang="ko-KR" altLang="en-US" sz="2800" dirty="0" smtClean="0"/>
              <a:t>프로젝트 개요</a:t>
            </a:r>
            <a:r>
              <a:rPr lang="en-US" altLang="ko-KR" sz="2800" dirty="0" smtClean="0"/>
              <a:t>-</a:t>
            </a:r>
            <a:r>
              <a:rPr lang="en-US" altLang="ko-KR" sz="2400" dirty="0" smtClean="0"/>
              <a:t>2.4 </a:t>
            </a:r>
            <a:r>
              <a:rPr lang="ko-KR" altLang="en-US" sz="2400" dirty="0" smtClean="0"/>
              <a:t>프로젝트 구조</a:t>
            </a:r>
            <a:endParaRPr lang="ko-KR" altLang="en-US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11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2075" y="5224159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xmlns="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CAB8C7E-B8F0-4C2C-86DE-AC83CFED739C}"/>
              </a:ext>
            </a:extLst>
          </p:cNvPr>
          <p:cNvCxnSpPr/>
          <p:nvPr/>
        </p:nvCxnSpPr>
        <p:spPr>
          <a:xfrm>
            <a:off x="755009" y="889386"/>
            <a:ext cx="10142290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직사각형 2"/>
          <p:cNvSpPr/>
          <p:nvPr/>
        </p:nvSpPr>
        <p:spPr>
          <a:xfrm>
            <a:off x="755010" y="1014633"/>
            <a:ext cx="2329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75000"/>
                  </a:schemeClr>
                </a:solidFill>
              </a:rPr>
              <a:t>프로젝트 </a:t>
            </a:r>
            <a:r>
              <a:rPr lang="ko-KR" altLang="en-US" sz="2400" dirty="0" smtClean="0">
                <a:solidFill>
                  <a:schemeClr val="bg2">
                    <a:lumMod val="75000"/>
                  </a:schemeClr>
                </a:solidFill>
              </a:rPr>
              <a:t>구조</a:t>
            </a:r>
            <a:endParaRPr lang="ko-KR" alt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AutoShape 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601347"/>
            <a:ext cx="2887070" cy="451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"/>
          <a:stretch/>
        </p:blipFill>
        <p:spPr bwMode="auto">
          <a:xfrm>
            <a:off x="6284896" y="1601346"/>
            <a:ext cx="2947237" cy="451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87567" y="2254433"/>
            <a:ext cx="2533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mapper: xml</a:t>
            </a:r>
            <a:r>
              <a:rPr lang="ko-KR" altLang="en-US" sz="1600" dirty="0" smtClean="0">
                <a:solidFill>
                  <a:schemeClr val="bg1"/>
                </a:solidFill>
              </a:rPr>
              <a:t>파일 모음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6815" y="3517873"/>
            <a:ext cx="2533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member: DB</a:t>
            </a:r>
            <a:r>
              <a:rPr lang="ko-KR" altLang="en-US" sz="1600" dirty="0" smtClean="0">
                <a:solidFill>
                  <a:schemeClr val="bg1"/>
                </a:solidFill>
              </a:rPr>
              <a:t>입출력 관리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</a:rPr>
              <a:t>  (DAO, VO)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96815" y="5585019"/>
            <a:ext cx="267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</a:rPr>
              <a:t>mybatis</a:t>
            </a:r>
            <a:r>
              <a:rPr lang="en-US" altLang="ko-KR" sz="1600" dirty="0" smtClean="0">
                <a:solidFill>
                  <a:schemeClr val="bg1"/>
                </a:solidFill>
              </a:rPr>
              <a:t>: JDBC framework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10903" y="1662491"/>
            <a:ext cx="2533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project: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db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sql</a:t>
            </a:r>
            <a:r>
              <a:rPr lang="ko-KR" altLang="en-US" sz="1600" dirty="0" smtClean="0">
                <a:solidFill>
                  <a:schemeClr val="bg1"/>
                </a:solidFill>
              </a:rPr>
              <a:t>모음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         Control(</a:t>
            </a:r>
            <a:r>
              <a:rPr lang="ko-KR" altLang="en-US" sz="1600" dirty="0" smtClean="0">
                <a:solidFill>
                  <a:schemeClr val="bg1"/>
                </a:solidFill>
              </a:rPr>
              <a:t>미사용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10903" y="2411637"/>
            <a:ext cx="2533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View: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Jframe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뷰</a:t>
            </a:r>
            <a:r>
              <a:rPr lang="ko-KR" altLang="en-US" sz="1600" dirty="0" smtClean="0">
                <a:solidFill>
                  <a:schemeClr val="bg1"/>
                </a:solidFill>
              </a:rPr>
              <a:t> 모음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1" y="169073"/>
            <a:ext cx="5162815" cy="511062"/>
          </a:xfrm>
        </p:spPr>
        <p:txBody>
          <a:bodyPr/>
          <a:lstStyle/>
          <a:p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2800" dirty="0" smtClean="0"/>
              <a:t>2. </a:t>
            </a:r>
            <a:r>
              <a:rPr lang="ko-KR" altLang="en-US" sz="2800" dirty="0" smtClean="0"/>
              <a:t>프로젝트 개요</a:t>
            </a:r>
            <a:r>
              <a:rPr lang="en-US" altLang="ko-KR" sz="2800" dirty="0" smtClean="0"/>
              <a:t>-</a:t>
            </a:r>
            <a:r>
              <a:rPr lang="en-US" altLang="ko-KR" sz="2400" dirty="0" smtClean="0"/>
              <a:t>2.5 </a:t>
            </a:r>
            <a:r>
              <a:rPr lang="ko-KR" altLang="en-US" sz="2400" dirty="0" smtClean="0"/>
              <a:t>테이블 명세</a:t>
            </a:r>
            <a:endParaRPr lang="ko-KR" altLang="en-US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12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2075" y="5224159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xmlns="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CAB8C7E-B8F0-4C2C-86DE-AC83CFED739C}"/>
              </a:ext>
            </a:extLst>
          </p:cNvPr>
          <p:cNvCxnSpPr/>
          <p:nvPr/>
        </p:nvCxnSpPr>
        <p:spPr>
          <a:xfrm>
            <a:off x="755009" y="889386"/>
            <a:ext cx="10142290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직사각형 2"/>
          <p:cNvSpPr/>
          <p:nvPr/>
        </p:nvSpPr>
        <p:spPr>
          <a:xfrm>
            <a:off x="755008" y="1014633"/>
            <a:ext cx="83599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 smtClean="0">
                <a:solidFill>
                  <a:schemeClr val="bg2">
                    <a:lumMod val="75000"/>
                  </a:schemeClr>
                </a:solidFill>
              </a:rPr>
              <a:t>테이블 명세  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</a:rPr>
              <a:t>회원정보</a:t>
            </a:r>
            <a:r>
              <a:rPr lang="ko-KR" altLang="en-US" sz="2400" dirty="0" smtClean="0">
                <a:solidFill>
                  <a:schemeClr val="bg2">
                    <a:lumMod val="75000"/>
                  </a:schemeClr>
                </a:solidFill>
              </a:rPr>
              <a:t>     </a:t>
            </a:r>
            <a:r>
              <a:rPr lang="en-US" altLang="ko-KR" sz="2400" dirty="0" smtClean="0">
                <a:solidFill>
                  <a:schemeClr val="bg2">
                    <a:lumMod val="75000"/>
                  </a:schemeClr>
                </a:solidFill>
              </a:rPr>
              <a:t>users</a:t>
            </a:r>
            <a:endParaRPr lang="ko-KR" alt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AutoShape 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70956"/>
              </p:ext>
            </p:extLst>
          </p:nvPr>
        </p:nvGraphicFramePr>
        <p:xfrm>
          <a:off x="1082677" y="2533952"/>
          <a:ext cx="9962694" cy="327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449"/>
                <a:gridCol w="1660449"/>
                <a:gridCol w="1648882"/>
                <a:gridCol w="1672016"/>
                <a:gridCol w="1660449"/>
                <a:gridCol w="1660449"/>
              </a:tblGrid>
              <a:tr h="6543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 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</a:tr>
              <a:tr h="654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Primary</a:t>
                      </a:r>
                      <a:r>
                        <a:rPr lang="en-US" altLang="ko-KR" baseline="0" dirty="0" smtClean="0"/>
                        <a:t>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</a:tr>
              <a:tr h="654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</a:tr>
              <a:tr h="654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/>
                </a:tc>
              </a:tr>
              <a:tr h="654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birthdate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생년월일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3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1" y="169073"/>
            <a:ext cx="5162815" cy="511062"/>
          </a:xfrm>
        </p:spPr>
        <p:txBody>
          <a:bodyPr/>
          <a:lstStyle/>
          <a:p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2800" dirty="0" smtClean="0"/>
              <a:t>2. </a:t>
            </a:r>
            <a:r>
              <a:rPr lang="ko-KR" altLang="en-US" sz="2800" dirty="0" smtClean="0"/>
              <a:t>프로젝트 개요</a:t>
            </a:r>
            <a:r>
              <a:rPr lang="en-US" altLang="ko-KR" sz="2800" dirty="0" smtClean="0"/>
              <a:t>-</a:t>
            </a:r>
            <a:r>
              <a:rPr lang="en-US" altLang="ko-KR" sz="2400" dirty="0" smtClean="0"/>
              <a:t>2.5 </a:t>
            </a:r>
            <a:r>
              <a:rPr lang="ko-KR" altLang="en-US" sz="2400" dirty="0" smtClean="0"/>
              <a:t>테이블 </a:t>
            </a:r>
            <a:r>
              <a:rPr lang="ko-KR" altLang="en-US" sz="2400" dirty="0" smtClean="0"/>
              <a:t>명세</a:t>
            </a:r>
            <a:endParaRPr lang="ko-KR" altLang="en-US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13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2075" y="5224159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xmlns="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CAB8C7E-B8F0-4C2C-86DE-AC83CFED739C}"/>
              </a:ext>
            </a:extLst>
          </p:cNvPr>
          <p:cNvCxnSpPr/>
          <p:nvPr/>
        </p:nvCxnSpPr>
        <p:spPr>
          <a:xfrm>
            <a:off x="755009" y="889386"/>
            <a:ext cx="10142290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직사각형 2"/>
          <p:cNvSpPr/>
          <p:nvPr/>
        </p:nvSpPr>
        <p:spPr>
          <a:xfrm>
            <a:off x="755008" y="1014633"/>
            <a:ext cx="83599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 smtClean="0">
                <a:solidFill>
                  <a:schemeClr val="bg2">
                    <a:lumMod val="75000"/>
                  </a:schemeClr>
                </a:solidFill>
              </a:rPr>
              <a:t>테이블 명세  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</a:rPr>
              <a:t>영화정보</a:t>
            </a:r>
            <a:r>
              <a:rPr lang="ko-KR" altLang="en-US" sz="2400" dirty="0" smtClean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2400" dirty="0" smtClean="0">
                <a:solidFill>
                  <a:schemeClr val="bg2">
                    <a:lumMod val="75000"/>
                  </a:schemeClr>
                </a:solidFill>
              </a:rPr>
              <a:t>movies</a:t>
            </a:r>
            <a:endParaRPr lang="ko-KR" alt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AutoShape 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29918"/>
              </p:ext>
            </p:extLst>
          </p:nvPr>
        </p:nvGraphicFramePr>
        <p:xfrm>
          <a:off x="1161172" y="2417837"/>
          <a:ext cx="9172998" cy="330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33"/>
                <a:gridCol w="1528833"/>
                <a:gridCol w="1528819"/>
                <a:gridCol w="1528847"/>
                <a:gridCol w="1528833"/>
                <a:gridCol w="1528833"/>
              </a:tblGrid>
              <a:tr h="557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 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</a:tr>
              <a:tr h="680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Primary</a:t>
                      </a:r>
                      <a:r>
                        <a:rPr lang="en-US" altLang="ko-KR" baseline="0" dirty="0" smtClean="0"/>
                        <a:t>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</a:tr>
              <a:tr h="6432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Unique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성명</a:t>
                      </a:r>
                      <a:endParaRPr lang="ko-KR" altLang="en-US" dirty="0"/>
                    </a:p>
                  </a:txBody>
                  <a:tcPr/>
                </a:tc>
              </a:tr>
              <a:tr h="1419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genre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91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1" y="169073"/>
            <a:ext cx="5162815" cy="511062"/>
          </a:xfrm>
        </p:spPr>
        <p:txBody>
          <a:bodyPr/>
          <a:lstStyle/>
          <a:p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2800" dirty="0" smtClean="0"/>
              <a:t>2. </a:t>
            </a:r>
            <a:r>
              <a:rPr lang="ko-KR" altLang="en-US" sz="2800" dirty="0" smtClean="0"/>
              <a:t>프로젝트 개요</a:t>
            </a:r>
            <a:r>
              <a:rPr lang="en-US" altLang="ko-KR" sz="2800" dirty="0" smtClean="0"/>
              <a:t>-</a:t>
            </a:r>
            <a:r>
              <a:rPr lang="en-US" altLang="ko-KR" sz="2400" dirty="0" smtClean="0"/>
              <a:t>2.5 </a:t>
            </a:r>
            <a:r>
              <a:rPr lang="ko-KR" altLang="en-US" sz="2400" dirty="0" smtClean="0"/>
              <a:t>테이블 명세</a:t>
            </a:r>
            <a:endParaRPr lang="ko-KR" altLang="en-US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14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2075" y="5224159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xmlns="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CAB8C7E-B8F0-4C2C-86DE-AC83CFED739C}"/>
              </a:ext>
            </a:extLst>
          </p:cNvPr>
          <p:cNvCxnSpPr/>
          <p:nvPr/>
        </p:nvCxnSpPr>
        <p:spPr>
          <a:xfrm>
            <a:off x="755009" y="889386"/>
            <a:ext cx="10142290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직사각형 2"/>
          <p:cNvSpPr/>
          <p:nvPr/>
        </p:nvSpPr>
        <p:spPr>
          <a:xfrm>
            <a:off x="755008" y="1014633"/>
            <a:ext cx="83599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 smtClean="0">
                <a:solidFill>
                  <a:schemeClr val="bg2">
                    <a:lumMod val="75000"/>
                  </a:schemeClr>
                </a:solidFill>
              </a:rPr>
              <a:t>테이블 명세  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</a:rPr>
              <a:t>좌석정보</a:t>
            </a:r>
            <a:r>
              <a:rPr lang="ko-KR" altLang="en-US" sz="2400" dirty="0" smtClean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2400" dirty="0" smtClean="0">
                <a:solidFill>
                  <a:schemeClr val="bg2">
                    <a:lumMod val="75000"/>
                  </a:schemeClr>
                </a:solidFill>
              </a:rPr>
              <a:t>seats</a:t>
            </a:r>
            <a:endParaRPr lang="ko-KR" alt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AutoShape 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45523"/>
              </p:ext>
            </p:extLst>
          </p:nvPr>
        </p:nvGraphicFramePr>
        <p:xfrm>
          <a:off x="1262745" y="2242925"/>
          <a:ext cx="9884226" cy="36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371"/>
                <a:gridCol w="1647371"/>
                <a:gridCol w="1647371"/>
                <a:gridCol w="1647371"/>
                <a:gridCol w="1647371"/>
                <a:gridCol w="1647371"/>
              </a:tblGrid>
              <a:tr h="489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 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</a:tr>
              <a:tr h="489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Resnum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Primary</a:t>
                      </a:r>
                      <a:r>
                        <a:rPr lang="en-US" altLang="ko-KR" baseline="0" dirty="0" smtClean="0"/>
                        <a:t>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예약번호</a:t>
                      </a:r>
                      <a:endParaRPr lang="ko-KR" altLang="en-US" dirty="0"/>
                    </a:p>
                  </a:txBody>
                  <a:tcPr/>
                </a:tc>
              </a:tr>
              <a:tr h="489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Moviename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Foreign</a:t>
                      </a:r>
                      <a:r>
                        <a:rPr lang="en-US" altLang="ko-KR" baseline="0" dirty="0" smtClean="0"/>
                        <a:t> Key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[movie(name)]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영화명</a:t>
                      </a:r>
                      <a:endParaRPr lang="ko-KR" altLang="en-US" dirty="0"/>
                    </a:p>
                  </a:txBody>
                  <a:tcPr/>
                </a:tc>
              </a:tr>
              <a:tr h="489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Movietime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영화시간</a:t>
                      </a:r>
                      <a:endParaRPr lang="ko-KR" altLang="en-US" dirty="0"/>
                    </a:p>
                  </a:txBody>
                  <a:tcPr/>
                </a:tc>
              </a:tr>
              <a:tr h="489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</a:tr>
              <a:tr h="489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Movieseat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영화좌석</a:t>
                      </a:r>
                      <a:endParaRPr lang="ko-KR" altLang="en-US" dirty="0"/>
                    </a:p>
                  </a:txBody>
                  <a:tcPr/>
                </a:tc>
              </a:tr>
              <a:tr h="561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Snack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간식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1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1" y="169073"/>
            <a:ext cx="5162815" cy="511062"/>
          </a:xfrm>
        </p:spPr>
        <p:txBody>
          <a:bodyPr/>
          <a:lstStyle/>
          <a:p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2800" dirty="0" smtClean="0"/>
              <a:t>3. </a:t>
            </a:r>
            <a:r>
              <a:rPr lang="ko-KR" altLang="en-US" sz="2800" dirty="0" smtClean="0"/>
              <a:t>기술상세</a:t>
            </a:r>
            <a:r>
              <a:rPr lang="en-US" altLang="ko-KR" sz="2800" dirty="0" smtClean="0"/>
              <a:t>- </a:t>
            </a:r>
            <a:r>
              <a:rPr lang="en-US" altLang="ko-KR" sz="2400" dirty="0" smtClean="0"/>
              <a:t>3.1 </a:t>
            </a:r>
            <a:r>
              <a:rPr lang="ko-KR" altLang="en-US" sz="2400" dirty="0" smtClean="0"/>
              <a:t>로그인</a:t>
            </a:r>
            <a:endParaRPr lang="ko-KR" altLang="en-US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15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2075" y="5224159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xmlns="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CAB8C7E-B8F0-4C2C-86DE-AC83CFED739C}"/>
              </a:ext>
            </a:extLst>
          </p:cNvPr>
          <p:cNvCxnSpPr/>
          <p:nvPr/>
        </p:nvCxnSpPr>
        <p:spPr>
          <a:xfrm>
            <a:off x="755009" y="889386"/>
            <a:ext cx="10142290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직사각형 2"/>
          <p:cNvSpPr/>
          <p:nvPr/>
        </p:nvSpPr>
        <p:spPr>
          <a:xfrm>
            <a:off x="7533178" y="1271730"/>
            <a:ext cx="24091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AutoShape 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67" y="1498262"/>
            <a:ext cx="4648361" cy="480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1378857" y="3454400"/>
            <a:ext cx="493486" cy="444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33177" y="2380680"/>
            <a:ext cx="27815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아이디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비밀번호 입력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로그인 클릭 버튼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회원가입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관리자 버튼 클릭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701142" y="3396343"/>
            <a:ext cx="493486" cy="444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220685" y="4779827"/>
            <a:ext cx="493486" cy="444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194628" y="5447485"/>
            <a:ext cx="493486" cy="444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6574972" y="889386"/>
            <a:ext cx="14514" cy="54098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3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1" y="169073"/>
            <a:ext cx="5162815" cy="511062"/>
          </a:xfrm>
        </p:spPr>
        <p:txBody>
          <a:bodyPr/>
          <a:lstStyle/>
          <a:p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2800" dirty="0" smtClean="0"/>
              <a:t>3. </a:t>
            </a:r>
            <a:r>
              <a:rPr lang="ko-KR" altLang="en-US" sz="2800" dirty="0" smtClean="0"/>
              <a:t>기술상세</a:t>
            </a:r>
            <a:r>
              <a:rPr lang="en-US" altLang="ko-KR" sz="2800" dirty="0" smtClean="0"/>
              <a:t>- </a:t>
            </a:r>
            <a:r>
              <a:rPr lang="en-US" altLang="ko-KR" sz="2400" dirty="0" smtClean="0"/>
              <a:t>3.2 </a:t>
            </a:r>
            <a:r>
              <a:rPr lang="ko-KR" altLang="en-US" sz="2400" dirty="0" smtClean="0"/>
              <a:t>회원가</a:t>
            </a:r>
            <a:r>
              <a:rPr lang="ko-KR" altLang="en-US" sz="2400" dirty="0"/>
              <a:t>입</a:t>
            </a:r>
            <a:endParaRPr lang="ko-KR" altLang="en-US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16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2075" y="5224159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xmlns="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CAB8C7E-B8F0-4C2C-86DE-AC83CFED739C}"/>
              </a:ext>
            </a:extLst>
          </p:cNvPr>
          <p:cNvCxnSpPr/>
          <p:nvPr/>
        </p:nvCxnSpPr>
        <p:spPr>
          <a:xfrm>
            <a:off x="755009" y="889386"/>
            <a:ext cx="10142290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직사각형 2"/>
          <p:cNvSpPr/>
          <p:nvPr/>
        </p:nvSpPr>
        <p:spPr>
          <a:xfrm>
            <a:off x="7533178" y="1271730"/>
            <a:ext cx="24091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schemeClr val="bg2">
                    <a:lumMod val="75000"/>
                  </a:schemeClr>
                </a:solidFill>
              </a:rPr>
              <a:t>회원가입</a:t>
            </a:r>
            <a:endParaRPr lang="ko-KR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AutoShape 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378857" y="3454400"/>
            <a:ext cx="493486" cy="444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33177" y="2380680"/>
            <a:ext cx="34964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아이디 중복 확인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생년월일 입력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yyyy</a:t>
            </a:r>
            <a:r>
              <a:rPr lang="en-US" altLang="ko-KR" dirty="0" smtClean="0">
                <a:solidFill>
                  <a:schemeClr val="bg1"/>
                </a:solidFill>
              </a:rPr>
              <a:t>/mm/</a:t>
            </a:r>
            <a:r>
              <a:rPr lang="en-US" altLang="ko-KR" dirty="0" err="1" smtClean="0">
                <a:solidFill>
                  <a:schemeClr val="bg1"/>
                </a:solidFill>
              </a:rPr>
              <a:t>dd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가입</a:t>
            </a:r>
            <a:r>
              <a:rPr lang="en-US" altLang="ko-KR" dirty="0" smtClean="0">
                <a:solidFill>
                  <a:schemeClr val="bg1"/>
                </a:solidFill>
              </a:rPr>
              <a:t>! </a:t>
            </a:r>
            <a:r>
              <a:rPr lang="ko-KR" altLang="en-US" dirty="0" smtClean="0">
                <a:solidFill>
                  <a:schemeClr val="bg1"/>
                </a:solidFill>
              </a:rPr>
              <a:t>버튼 클릭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701142" y="3396343"/>
            <a:ext cx="493486" cy="444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220685" y="4779827"/>
            <a:ext cx="493486" cy="444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194628" y="5447485"/>
            <a:ext cx="493486" cy="444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6574972" y="889386"/>
            <a:ext cx="14514" cy="54098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08" y="1271730"/>
            <a:ext cx="4920078" cy="535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/>
          <p:cNvSpPr/>
          <p:nvPr/>
        </p:nvSpPr>
        <p:spPr>
          <a:xfrm>
            <a:off x="4194628" y="3676565"/>
            <a:ext cx="391886" cy="532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429657" y="3188111"/>
            <a:ext cx="391886" cy="532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947885" y="5625527"/>
            <a:ext cx="391886" cy="532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8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1" y="169073"/>
            <a:ext cx="5162815" cy="511062"/>
          </a:xfrm>
        </p:spPr>
        <p:txBody>
          <a:bodyPr/>
          <a:lstStyle/>
          <a:p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2800" dirty="0" smtClean="0"/>
              <a:t>3. </a:t>
            </a:r>
            <a:r>
              <a:rPr lang="ko-KR" altLang="en-US" sz="2800" dirty="0" smtClean="0"/>
              <a:t>기술상세</a:t>
            </a:r>
            <a:r>
              <a:rPr lang="en-US" altLang="ko-KR" sz="2800" dirty="0" smtClean="0"/>
              <a:t>- </a:t>
            </a:r>
            <a:r>
              <a:rPr lang="en-US" altLang="ko-KR" sz="2400" dirty="0" smtClean="0"/>
              <a:t>3.2 </a:t>
            </a:r>
            <a:r>
              <a:rPr lang="ko-KR" altLang="en-US" sz="2400" dirty="0" smtClean="0"/>
              <a:t>회원가</a:t>
            </a:r>
            <a:r>
              <a:rPr lang="ko-KR" altLang="en-US" sz="2400" dirty="0"/>
              <a:t>입</a:t>
            </a:r>
            <a:endParaRPr lang="ko-KR" altLang="en-US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17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2075" y="5224159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xmlns="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CAB8C7E-B8F0-4C2C-86DE-AC83CFED739C}"/>
              </a:ext>
            </a:extLst>
          </p:cNvPr>
          <p:cNvCxnSpPr/>
          <p:nvPr/>
        </p:nvCxnSpPr>
        <p:spPr>
          <a:xfrm>
            <a:off x="755009" y="889386"/>
            <a:ext cx="10142290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AutoShape 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37" y="1063399"/>
            <a:ext cx="4847505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6531429" y="933836"/>
            <a:ext cx="1640114" cy="20891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회원가입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algn="ctr"/>
            <a:endParaRPr lang="en-US" altLang="ko-K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형식검사</a:t>
            </a:r>
            <a:endParaRPr lang="en-US" altLang="ko-K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&amp;</a:t>
            </a:r>
          </a:p>
          <a:p>
            <a:pPr algn="ctr"/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유효성검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사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171" y="1162050"/>
            <a:ext cx="3541486" cy="5050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모서리가 둥근 직사각형 27"/>
          <p:cNvSpPr/>
          <p:nvPr/>
        </p:nvSpPr>
        <p:spPr>
          <a:xfrm>
            <a:off x="192810" y="1162050"/>
            <a:ext cx="1270110" cy="168297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아이디</a:t>
            </a:r>
            <a:endParaRPr lang="en-US" altLang="ko-K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중복검사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1" y="169073"/>
            <a:ext cx="5162815" cy="511062"/>
          </a:xfrm>
        </p:spPr>
        <p:txBody>
          <a:bodyPr/>
          <a:lstStyle/>
          <a:p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2800" dirty="0" smtClean="0"/>
              <a:t>3. </a:t>
            </a:r>
            <a:r>
              <a:rPr lang="ko-KR" altLang="en-US" sz="2800" dirty="0" smtClean="0"/>
              <a:t>기술상세</a:t>
            </a:r>
            <a:r>
              <a:rPr lang="en-US" altLang="ko-KR" sz="2800" dirty="0" smtClean="0"/>
              <a:t>- </a:t>
            </a:r>
            <a:r>
              <a:rPr lang="en-US" altLang="ko-KR" sz="2400" dirty="0" smtClean="0"/>
              <a:t>3.3 Admin </a:t>
            </a:r>
            <a:endParaRPr lang="ko-KR" altLang="en-US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18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2075" y="5224159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xmlns="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CAB8C7E-B8F0-4C2C-86DE-AC83CFED739C}"/>
              </a:ext>
            </a:extLst>
          </p:cNvPr>
          <p:cNvCxnSpPr/>
          <p:nvPr/>
        </p:nvCxnSpPr>
        <p:spPr>
          <a:xfrm>
            <a:off x="755009" y="889386"/>
            <a:ext cx="10142290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직사각형 2"/>
          <p:cNvSpPr/>
          <p:nvPr/>
        </p:nvSpPr>
        <p:spPr>
          <a:xfrm>
            <a:off x="7533178" y="1271730"/>
            <a:ext cx="24091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schemeClr val="bg2">
                    <a:lumMod val="75000"/>
                  </a:schemeClr>
                </a:solidFill>
              </a:rPr>
              <a:t>관리</a:t>
            </a:r>
            <a:r>
              <a:rPr lang="ko-KR" altLang="en-US" sz="4000" dirty="0">
                <a:solidFill>
                  <a:schemeClr val="bg2">
                    <a:lumMod val="75000"/>
                  </a:schemeClr>
                </a:solidFill>
              </a:rPr>
              <a:t>자</a:t>
            </a:r>
          </a:p>
        </p:txBody>
      </p:sp>
      <p:sp>
        <p:nvSpPr>
          <p:cNvPr id="4" name="AutoShape 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378857" y="3454400"/>
            <a:ext cx="493486" cy="444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33177" y="2380680"/>
            <a:ext cx="1454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회원관리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예약관리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701142" y="3396343"/>
            <a:ext cx="493486" cy="444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6574972" y="889386"/>
            <a:ext cx="14514" cy="54098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4194628" y="3676565"/>
            <a:ext cx="391886" cy="532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429657" y="3188111"/>
            <a:ext cx="391886" cy="532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1204241"/>
            <a:ext cx="2873830" cy="300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88" y="1271731"/>
            <a:ext cx="3116229" cy="2671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755009" y="1785257"/>
            <a:ext cx="674648" cy="595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3469180" y="1151964"/>
            <a:ext cx="674648" cy="595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04209" y="2962752"/>
            <a:ext cx="674648" cy="595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4485366"/>
            <a:ext cx="5308070" cy="215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73075" y="4220859"/>
            <a:ext cx="674648" cy="595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83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1" y="169073"/>
            <a:ext cx="5162815" cy="511062"/>
          </a:xfrm>
        </p:spPr>
        <p:txBody>
          <a:bodyPr/>
          <a:lstStyle/>
          <a:p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2800" dirty="0" smtClean="0"/>
              <a:t>3. </a:t>
            </a:r>
            <a:r>
              <a:rPr lang="ko-KR" altLang="en-US" sz="2800" dirty="0" smtClean="0"/>
              <a:t>기술상세</a:t>
            </a:r>
            <a:r>
              <a:rPr lang="en-US" altLang="ko-KR" sz="2800" dirty="0" smtClean="0"/>
              <a:t>- </a:t>
            </a:r>
            <a:r>
              <a:rPr lang="en-US" altLang="ko-KR" sz="2400" dirty="0" smtClean="0"/>
              <a:t>3.3 Admin</a:t>
            </a:r>
            <a:endParaRPr lang="ko-KR" altLang="en-US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19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2075" y="5224159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xmlns="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CAB8C7E-B8F0-4C2C-86DE-AC83CFED739C}"/>
              </a:ext>
            </a:extLst>
          </p:cNvPr>
          <p:cNvCxnSpPr/>
          <p:nvPr/>
        </p:nvCxnSpPr>
        <p:spPr>
          <a:xfrm>
            <a:off x="755009" y="889386"/>
            <a:ext cx="10142290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AutoShape 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31429" y="933837"/>
            <a:ext cx="2583542" cy="111267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회원관리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DB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접속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ko-KR" altLang="en-US" dirty="0" err="1" smtClean="0">
                <a:solidFill>
                  <a:schemeClr val="accent2">
                    <a:lumMod val="50000"/>
                  </a:schemeClr>
                </a:solidFill>
              </a:rPr>
              <a:t>파라미터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받기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92810" y="1162049"/>
            <a:ext cx="1270110" cy="206012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예약관리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,</a:t>
            </a:r>
          </a:p>
          <a:p>
            <a:pPr algn="ctr"/>
            <a:endParaRPr lang="en-US" altLang="ko-K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Db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접속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,</a:t>
            </a:r>
          </a:p>
          <a:p>
            <a:pPr algn="ctr"/>
            <a:endParaRPr lang="en-US" altLang="ko-K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accent2">
                    <a:lumMod val="50000"/>
                  </a:schemeClr>
                </a:solidFill>
              </a:rPr>
              <a:t>파라미터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받기</a:t>
            </a:r>
            <a:endParaRPr lang="en-US" altLang="ko-KR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648" y="1534432"/>
            <a:ext cx="4638901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132" y="2192109"/>
            <a:ext cx="4907306" cy="427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5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A6C305-6C30-4A73-B61F-DC835FDB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58" y="2973610"/>
            <a:ext cx="3241976" cy="390136"/>
          </a:xfrm>
        </p:spPr>
        <p:txBody>
          <a:bodyPr lIns="0" tIns="0" rIns="0" bIns="0"/>
          <a:lstStyle/>
          <a:p>
            <a:r>
              <a:rPr lang="en-US" altLang="ko-KR" sz="2800" dirty="0"/>
              <a:t>INDEX</a:t>
            </a:r>
            <a:endParaRPr lang="ko-KR" altLang="en-US" sz="28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810961" y="1079652"/>
            <a:ext cx="4120308" cy="478132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프로그램 소개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1.1 </a:t>
            </a:r>
            <a:r>
              <a:rPr lang="ko-KR" altLang="en-US" dirty="0">
                <a:solidFill>
                  <a:schemeClr val="bg1"/>
                </a:solidFill>
              </a:rPr>
              <a:t>기획의도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1.2 </a:t>
            </a:r>
            <a:r>
              <a:rPr lang="ko-KR" altLang="en-US" dirty="0">
                <a:solidFill>
                  <a:schemeClr val="bg1"/>
                </a:solidFill>
              </a:rPr>
              <a:t>프로그램 개요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1.3 </a:t>
            </a:r>
            <a:r>
              <a:rPr lang="ko-KR" altLang="en-US" dirty="0">
                <a:solidFill>
                  <a:schemeClr val="bg1"/>
                </a:solidFill>
              </a:rPr>
              <a:t>요구사항 정의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2.1 </a:t>
            </a:r>
            <a:r>
              <a:rPr lang="ko-KR" altLang="en-US" dirty="0">
                <a:solidFill>
                  <a:schemeClr val="bg1"/>
                </a:solidFill>
              </a:rPr>
              <a:t>개발환경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2.2 </a:t>
            </a:r>
            <a:r>
              <a:rPr lang="ko-KR" altLang="en-US" dirty="0">
                <a:solidFill>
                  <a:schemeClr val="bg1"/>
                </a:solidFill>
              </a:rPr>
              <a:t>작업일정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2.3 </a:t>
            </a:r>
            <a:r>
              <a:rPr lang="ko-KR" altLang="en-US" dirty="0">
                <a:solidFill>
                  <a:schemeClr val="bg1"/>
                </a:solidFill>
              </a:rPr>
              <a:t>시스템 구조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2.4 </a:t>
            </a:r>
            <a:r>
              <a:rPr lang="ko-KR" altLang="en-US" dirty="0">
                <a:solidFill>
                  <a:schemeClr val="bg1"/>
                </a:solidFill>
              </a:rPr>
              <a:t>데이터 베이스 구성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	2.5 </a:t>
            </a:r>
            <a:r>
              <a:rPr lang="ko-KR" altLang="en-US" dirty="0">
                <a:solidFill>
                  <a:schemeClr val="bg1"/>
                </a:solidFill>
              </a:rPr>
              <a:t>테이블 명세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기술 상세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시연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5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1" y="169073"/>
            <a:ext cx="5162815" cy="511062"/>
          </a:xfrm>
        </p:spPr>
        <p:txBody>
          <a:bodyPr/>
          <a:lstStyle/>
          <a:p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2800" dirty="0" smtClean="0"/>
              <a:t>3. </a:t>
            </a:r>
            <a:r>
              <a:rPr lang="ko-KR" altLang="en-US" sz="2800" dirty="0" smtClean="0"/>
              <a:t>기술상세</a:t>
            </a:r>
            <a:r>
              <a:rPr lang="en-US" altLang="ko-KR" sz="2800" dirty="0" smtClean="0"/>
              <a:t>- </a:t>
            </a:r>
            <a:r>
              <a:rPr lang="en-US" altLang="ko-KR" sz="2400" dirty="0" smtClean="0"/>
              <a:t>3.4 </a:t>
            </a:r>
            <a:r>
              <a:rPr lang="ko-KR" altLang="en-US" sz="2400" dirty="0" smtClean="0"/>
              <a:t>영화 선택</a:t>
            </a:r>
            <a:endParaRPr lang="ko-KR" altLang="en-US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20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2075" y="5224159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xmlns="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CAB8C7E-B8F0-4C2C-86DE-AC83CFED739C}"/>
              </a:ext>
            </a:extLst>
          </p:cNvPr>
          <p:cNvCxnSpPr/>
          <p:nvPr/>
        </p:nvCxnSpPr>
        <p:spPr>
          <a:xfrm>
            <a:off x="755009" y="889386"/>
            <a:ext cx="10142290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AutoShape 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23542" y="933837"/>
            <a:ext cx="1984610" cy="111267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영화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시간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간식 선택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09" y="2207958"/>
            <a:ext cx="4370674" cy="3806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192810" y="933837"/>
            <a:ext cx="2583542" cy="111267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DB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접속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영화 리스트 불러오기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972" y="2207958"/>
            <a:ext cx="4602026" cy="3806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1" y="169073"/>
            <a:ext cx="5162815" cy="511062"/>
          </a:xfrm>
        </p:spPr>
        <p:txBody>
          <a:bodyPr/>
          <a:lstStyle/>
          <a:p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2800" dirty="0" smtClean="0"/>
              <a:t>3. </a:t>
            </a:r>
            <a:r>
              <a:rPr lang="ko-KR" altLang="en-US" sz="2800" dirty="0" smtClean="0"/>
              <a:t>기술상세</a:t>
            </a:r>
            <a:r>
              <a:rPr lang="en-US" altLang="ko-KR" sz="2800" dirty="0" smtClean="0"/>
              <a:t>- </a:t>
            </a:r>
            <a:r>
              <a:rPr lang="en-US" altLang="ko-KR" sz="2400" dirty="0" smtClean="0"/>
              <a:t>3.5 </a:t>
            </a:r>
            <a:r>
              <a:rPr lang="ko-KR" altLang="en-US" sz="2400" dirty="0" smtClean="0"/>
              <a:t>좌석 선택</a:t>
            </a:r>
            <a:endParaRPr lang="ko-KR" altLang="en-US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21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2075" y="5224159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xmlns="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CAB8C7E-B8F0-4C2C-86DE-AC83CFED739C}"/>
              </a:ext>
            </a:extLst>
          </p:cNvPr>
          <p:cNvCxnSpPr/>
          <p:nvPr/>
        </p:nvCxnSpPr>
        <p:spPr>
          <a:xfrm>
            <a:off x="755009" y="889386"/>
            <a:ext cx="10142290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AutoShape 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4" descr="mybati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3646" y="991820"/>
            <a:ext cx="2034811" cy="111267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DB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연동 이용한</a:t>
            </a:r>
            <a:endParaRPr lang="en-US" altLang="ko-K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좌석 코드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2192633"/>
            <a:ext cx="5417277" cy="455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119" y="2104498"/>
            <a:ext cx="4135728" cy="4388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6721462" y="991820"/>
            <a:ext cx="1849662" cy="90308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좌석 선택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선택 정보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보완 </a:t>
            </a:r>
            <a:r>
              <a:rPr lang="ko-KR" altLang="en-US" smtClean="0"/>
              <a:t>및 아쉬운 점</a:t>
            </a:r>
            <a:endParaRPr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xmlns="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5664" y="3149599"/>
            <a:ext cx="5004249" cy="229325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ko-KR" altLang="en-US" sz="1800" dirty="0" smtClean="0"/>
              <a:t>실제 영화관 사이트에서 사용할 수 있는 기능들을 더 구현 하고 싶었지만 시간이 부족한 점이 아쉬웠습니다</a:t>
            </a:r>
            <a:r>
              <a:rPr lang="en-US" altLang="ko-KR" sz="1800" dirty="0" smtClean="0"/>
              <a:t>.</a:t>
            </a:r>
          </a:p>
          <a:p>
            <a:pPr lvl="0"/>
            <a:r>
              <a:rPr lang="ko-KR" altLang="en-US" sz="1800" dirty="0" smtClean="0"/>
              <a:t>그래도 나름대로 필수적인 부분들은 구현 하였고 추후의 데이터 </a:t>
            </a:r>
            <a:endParaRPr lang="en-US" altLang="ko-KR" sz="1800" dirty="0" smtClean="0"/>
          </a:p>
          <a:p>
            <a:pPr lvl="0"/>
            <a:r>
              <a:rPr lang="ko-KR" altLang="en-US" sz="1800" dirty="0" smtClean="0"/>
              <a:t>삭제 기능이나 영화관 일정 별 선택 등을 보완하면 좋을 것 같습니다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22</a:t>
            </a:fld>
            <a:endParaRPr 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xmlns="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Mood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Design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Marketing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Summary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r>
              <a:rPr lang="en-US" altLang="ko-KR" sz="900" dirty="0"/>
              <a:t>MEMORIES</a:t>
            </a:r>
          </a:p>
          <a:p>
            <a:pPr algn="dist"/>
            <a:r>
              <a:rPr lang="en-US" altLang="ko-KR" sz="900" dirty="0"/>
              <a:t>DO</a:t>
            </a:r>
            <a:r>
              <a:rPr lang="ko-KR" altLang="en-US" sz="900" dirty="0"/>
              <a:t> </a:t>
            </a:r>
            <a:r>
              <a:rPr lang="en-US" altLang="ko-KR" sz="900" dirty="0"/>
              <a:t>NOT</a:t>
            </a:r>
          </a:p>
          <a:p>
            <a:pPr algn="dist"/>
            <a:r>
              <a:rPr lang="en-US" altLang="ko-KR" sz="900" dirty="0"/>
              <a:t>OPEN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707CDC34-5628-471C-810B-8CFF1C9EBB9D}"/>
              </a:ext>
            </a:extLst>
          </p:cNvPr>
          <p:cNvCxnSpPr/>
          <p:nvPr/>
        </p:nvCxnSpPr>
        <p:spPr>
          <a:xfrm>
            <a:off x="7079202" y="3149600"/>
            <a:ext cx="472500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69805DCA-C68E-4C6E-AEE9-DB7D64C05E59}"/>
              </a:ext>
            </a:extLst>
          </p:cNvPr>
          <p:cNvCxnSpPr/>
          <p:nvPr/>
        </p:nvCxnSpPr>
        <p:spPr>
          <a:xfrm>
            <a:off x="7079202" y="5749886"/>
            <a:ext cx="472500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17">
            <a:extLst>
              <a:ext uri="{FF2B5EF4-FFF2-40B4-BE49-F238E27FC236}">
                <a16:creationId xmlns:a16="http://schemas.microsoft.com/office/drawing/2014/main" xmlns="" id="{59DD552A-62A5-4E3F-A9C6-2C55AF6F747E}"/>
              </a:ext>
            </a:extLst>
          </p:cNvPr>
          <p:cNvSpPr txBox="1">
            <a:spLocks/>
          </p:cNvSpPr>
          <p:nvPr/>
        </p:nvSpPr>
        <p:spPr>
          <a:xfrm>
            <a:off x="1602973" y="1573452"/>
            <a:ext cx="5002557" cy="5095636"/>
          </a:xfrm>
          <a:prstGeom prst="roundRect">
            <a:avLst>
              <a:gd name="adj" fmla="val 660"/>
            </a:avLst>
          </a:prstGeom>
          <a:blipFill dpi="0" rotWithShape="1">
            <a:blip r:embed="rId2">
              <a:alphaModFix amt="43000"/>
            </a:blip>
            <a:srcRect/>
            <a:stretch>
              <a:fillRect t="-50000"/>
            </a:stretch>
          </a:blipFill>
          <a:ln w="3175" cap="flat" cmpd="sng" algn="ctr">
            <a:solidFill>
              <a:schemeClr val="bg1">
                <a:alpha val="50000"/>
              </a:schemeClr>
            </a:solidFill>
            <a:prstDash val="solid"/>
            <a:miter lim="800000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059" y="2811515"/>
            <a:ext cx="5745277" cy="978287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23</a:t>
            </a:fld>
            <a:endParaRPr 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xmlns="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Mood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Design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Marketing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Summary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r>
              <a:rPr lang="en-US" altLang="ko-KR" sz="900" dirty="0"/>
              <a:t>MEMORIES</a:t>
            </a:r>
          </a:p>
          <a:p>
            <a:pPr algn="dist"/>
            <a:r>
              <a:rPr lang="en-US" altLang="ko-KR" sz="900" dirty="0"/>
              <a:t>DO</a:t>
            </a:r>
            <a:r>
              <a:rPr lang="ko-KR" altLang="en-US" sz="900" dirty="0"/>
              <a:t> </a:t>
            </a:r>
            <a:r>
              <a:rPr lang="en-US" altLang="ko-KR" sz="900" dirty="0"/>
              <a:t>NOT</a:t>
            </a:r>
          </a:p>
          <a:p>
            <a:pPr algn="dist"/>
            <a:r>
              <a:rPr lang="en-US" altLang="ko-KR" sz="900" dirty="0"/>
              <a:t>OPEN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0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 latinLnBrk="1">
              <a:lnSpc>
                <a:spcPct val="125000"/>
              </a:lnSpc>
              <a:spcBef>
                <a:spcPct val="0"/>
              </a:spcBef>
            </a:pP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en-US" altLang="ko-KR" sz="2400" dirty="0" smtClean="0">
                <a:solidFill>
                  <a:schemeClr val="bg1"/>
                </a:solidFill>
              </a:rPr>
              <a:t>1.</a:t>
            </a:r>
            <a:r>
              <a:rPr lang="ko-KR" altLang="en-US" sz="2400" dirty="0" smtClean="0">
                <a:solidFill>
                  <a:schemeClr val="bg1"/>
                </a:solidFill>
              </a:rPr>
              <a:t>프로그램 소개</a:t>
            </a:r>
            <a:r>
              <a:rPr lang="en-US" altLang="ko-KR" sz="2400" dirty="0" smtClean="0">
                <a:solidFill>
                  <a:schemeClr val="bg1"/>
                </a:solidFill>
              </a:rPr>
              <a:t>-</a:t>
            </a:r>
            <a:r>
              <a:rPr lang="en-US" altLang="ko-KR" dirty="0" smtClean="0">
                <a:solidFill>
                  <a:schemeClr val="bg1"/>
                </a:solidFill>
              </a:rPr>
              <a:t>1.1 </a:t>
            </a:r>
            <a:r>
              <a:rPr lang="ko-KR" altLang="en-US" dirty="0" smtClean="0">
                <a:solidFill>
                  <a:schemeClr val="bg1"/>
                </a:solidFill>
              </a:rPr>
              <a:t>기획의도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3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2075" y="5224159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xmlns="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CAB8C7E-B8F0-4C2C-86DE-AC83CFED739C}"/>
              </a:ext>
            </a:extLst>
          </p:cNvPr>
          <p:cNvCxnSpPr/>
          <p:nvPr/>
        </p:nvCxnSpPr>
        <p:spPr>
          <a:xfrm flipV="1">
            <a:off x="79912" y="1280819"/>
            <a:ext cx="11943256" cy="90158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5487605" y="-2044140"/>
            <a:ext cx="1846659" cy="90132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자바 </a:t>
            </a:r>
            <a:r>
              <a:rPr lang="en-US" altLang="ko-KR" dirty="0" smtClean="0">
                <a:solidFill>
                  <a:schemeClr val="bg1"/>
                </a:solidFill>
              </a:rPr>
              <a:t>GUI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ko-KR" altLang="en-US" dirty="0" smtClean="0">
                <a:solidFill>
                  <a:schemeClr val="bg1"/>
                </a:solidFill>
              </a:rPr>
              <a:t>데이터베이스 </a:t>
            </a:r>
            <a:r>
              <a:rPr lang="en-US" altLang="ko-KR" dirty="0" smtClean="0">
                <a:solidFill>
                  <a:schemeClr val="bg1"/>
                </a:solidFill>
              </a:rPr>
              <a:t>SQL</a:t>
            </a:r>
            <a:r>
              <a:rPr lang="ko-KR" altLang="en-US" dirty="0" smtClean="0">
                <a:solidFill>
                  <a:schemeClr val="bg1"/>
                </a:solidFill>
              </a:rPr>
              <a:t>을 </a:t>
            </a:r>
            <a:r>
              <a:rPr lang="ko-KR" altLang="en-US" dirty="0" smtClean="0">
                <a:solidFill>
                  <a:schemeClr val="bg1"/>
                </a:solidFill>
              </a:rPr>
              <a:t>사용하여 배운 것 을 잘 구현 할 수 있는 프로그램으로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영화 예매가 가장 잘 나타낼 수 있을 것 같아서 만들게 되었습니다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MC </a:t>
            </a:r>
            <a:r>
              <a:rPr lang="en-US" altLang="ko-KR" dirty="0">
                <a:solidFill>
                  <a:schemeClr val="bg1"/>
                </a:solidFill>
              </a:rPr>
              <a:t>Theater</a:t>
            </a:r>
            <a:r>
              <a:rPr lang="ko-KR" altLang="en-US" dirty="0">
                <a:solidFill>
                  <a:schemeClr val="bg1"/>
                </a:solidFill>
              </a:rPr>
              <a:t>는 영화 사이트에서 할 수 있는 </a:t>
            </a:r>
            <a:r>
              <a:rPr lang="en-US" altLang="ko-KR" dirty="0" smtClean="0">
                <a:solidFill>
                  <a:schemeClr val="accent2"/>
                </a:solidFill>
              </a:rPr>
              <a:t>‘</a:t>
            </a:r>
            <a:r>
              <a:rPr lang="ko-KR" altLang="en-US" dirty="0" smtClean="0">
                <a:solidFill>
                  <a:schemeClr val="accent2"/>
                </a:solidFill>
              </a:rPr>
              <a:t>회원가입</a:t>
            </a:r>
            <a:r>
              <a:rPr lang="en-US" altLang="ko-KR" dirty="0" smtClean="0">
                <a:solidFill>
                  <a:schemeClr val="accent2"/>
                </a:solidFill>
              </a:rPr>
              <a:t>’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accent2"/>
                </a:solidFill>
              </a:rPr>
              <a:t>‘</a:t>
            </a:r>
            <a:r>
              <a:rPr lang="ko-KR" altLang="en-US" dirty="0" smtClean="0">
                <a:solidFill>
                  <a:schemeClr val="accent2"/>
                </a:solidFill>
              </a:rPr>
              <a:t>로그인</a:t>
            </a:r>
            <a:r>
              <a:rPr lang="en-US" altLang="ko-KR" dirty="0" smtClean="0">
                <a:solidFill>
                  <a:schemeClr val="accent2"/>
                </a:solidFill>
              </a:rPr>
              <a:t>’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smtClean="0">
                <a:solidFill>
                  <a:schemeClr val="accent2"/>
                </a:solidFill>
              </a:rPr>
              <a:t>‘</a:t>
            </a:r>
            <a:r>
              <a:rPr lang="ko-KR" altLang="en-US" dirty="0" smtClean="0">
                <a:solidFill>
                  <a:schemeClr val="accent2"/>
                </a:solidFill>
              </a:rPr>
              <a:t>상영시간 별 영화선택</a:t>
            </a:r>
            <a:r>
              <a:rPr lang="en-US" altLang="ko-KR" dirty="0" smtClean="0">
                <a:solidFill>
                  <a:schemeClr val="accent2"/>
                </a:solidFill>
              </a:rPr>
              <a:t>’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smtClean="0">
                <a:solidFill>
                  <a:schemeClr val="accent2"/>
                </a:solidFill>
              </a:rPr>
              <a:t>‘</a:t>
            </a:r>
            <a:r>
              <a:rPr lang="ko-KR" altLang="en-US" dirty="0" smtClean="0">
                <a:solidFill>
                  <a:schemeClr val="accent2"/>
                </a:solidFill>
              </a:rPr>
              <a:t>간식선</a:t>
            </a:r>
            <a:r>
              <a:rPr lang="ko-KR" altLang="en-US" dirty="0">
                <a:solidFill>
                  <a:schemeClr val="accent2"/>
                </a:solidFill>
              </a:rPr>
              <a:t>택</a:t>
            </a:r>
            <a:r>
              <a:rPr lang="en-US" altLang="ko-KR" dirty="0" smtClean="0">
                <a:solidFill>
                  <a:schemeClr val="accent2"/>
                </a:solidFill>
              </a:rPr>
              <a:t>‘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en-US" altLang="ko-KR" dirty="0" smtClean="0">
                <a:solidFill>
                  <a:schemeClr val="accent2"/>
                </a:solidFill>
              </a:rPr>
              <a:t>’</a:t>
            </a:r>
            <a:r>
              <a:rPr lang="ko-KR" altLang="en-US" dirty="0" smtClean="0">
                <a:solidFill>
                  <a:schemeClr val="accent2"/>
                </a:solidFill>
              </a:rPr>
              <a:t>자리선택</a:t>
            </a:r>
            <a:r>
              <a:rPr lang="en-US" altLang="ko-KR" dirty="0" smtClean="0">
                <a:solidFill>
                  <a:schemeClr val="accent2"/>
                </a:solidFill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등의 기능들을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자바 </a:t>
            </a:r>
            <a:r>
              <a:rPr lang="en-US" altLang="ko-KR" dirty="0">
                <a:solidFill>
                  <a:schemeClr val="bg1"/>
                </a:solidFill>
              </a:rPr>
              <a:t>GUI</a:t>
            </a:r>
            <a:r>
              <a:rPr lang="ko-KR" altLang="en-US" dirty="0">
                <a:solidFill>
                  <a:schemeClr val="bg1"/>
                </a:solidFill>
              </a:rPr>
              <a:t>로 구현하였고 이런 </a:t>
            </a:r>
            <a:r>
              <a:rPr lang="ko-KR" altLang="en-US" dirty="0" smtClean="0">
                <a:solidFill>
                  <a:schemeClr val="bg1"/>
                </a:solidFill>
              </a:rPr>
              <a:t>경험 등 을 </a:t>
            </a:r>
            <a:r>
              <a:rPr lang="ko-KR" altLang="en-US" dirty="0">
                <a:solidFill>
                  <a:schemeClr val="bg1"/>
                </a:solidFill>
              </a:rPr>
              <a:t>통해 앞으로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App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이나 </a:t>
            </a:r>
            <a:r>
              <a:rPr lang="ko-KR" altLang="en-US" dirty="0">
                <a:solidFill>
                  <a:schemeClr val="bg1"/>
                </a:solidFill>
              </a:rPr>
              <a:t>웹까지 구현 할 수 있는 효과를 기대합니다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ìë° gui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53" y="3800459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116111" y="3942826"/>
            <a:ext cx="2939030" cy="131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ìí ì´í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3439486"/>
            <a:ext cx="4269995" cy="295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9912" y="149942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</a:rPr>
              <a:t>기획의도</a:t>
            </a:r>
            <a:endParaRPr lang="ko-KR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1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 latinLnBrk="1">
              <a:lnSpc>
                <a:spcPct val="125000"/>
              </a:lnSpc>
              <a:spcBef>
                <a:spcPct val="0"/>
              </a:spcBef>
            </a:pP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ko-KR" altLang="en-US" sz="2400" dirty="0" smtClean="0">
                <a:solidFill>
                  <a:schemeClr val="bg1"/>
                </a:solidFill>
              </a:rPr>
              <a:t>참여인원과 업무분담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4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2075" y="5224159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xmlns="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CAB8C7E-B8F0-4C2C-86DE-AC83CFED739C}"/>
              </a:ext>
            </a:extLst>
          </p:cNvPr>
          <p:cNvCxnSpPr/>
          <p:nvPr/>
        </p:nvCxnSpPr>
        <p:spPr>
          <a:xfrm flipV="1">
            <a:off x="79912" y="1280819"/>
            <a:ext cx="11943256" cy="90158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extBox 2"/>
          <p:cNvSpPr txBox="1"/>
          <p:nvPr/>
        </p:nvSpPr>
        <p:spPr>
          <a:xfrm>
            <a:off x="1785257" y="2242370"/>
            <a:ext cx="7435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권민 </a:t>
            </a:r>
            <a:r>
              <a:rPr lang="en-US" altLang="ko-KR" dirty="0" smtClean="0">
                <a:solidFill>
                  <a:schemeClr val="bg1"/>
                </a:solidFill>
              </a:rPr>
              <a:t>- DB</a:t>
            </a:r>
            <a:r>
              <a:rPr lang="ko-KR" altLang="en-US" dirty="0" smtClean="0">
                <a:solidFill>
                  <a:schemeClr val="bg1"/>
                </a:solidFill>
              </a:rPr>
              <a:t>관리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심기훈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자바</a:t>
            </a:r>
            <a:r>
              <a:rPr lang="en-US" altLang="ko-KR" dirty="0" smtClean="0">
                <a:solidFill>
                  <a:schemeClr val="bg1"/>
                </a:solidFill>
              </a:rPr>
              <a:t> GUI </a:t>
            </a:r>
            <a:r>
              <a:rPr lang="ko-KR" altLang="en-US" dirty="0" smtClean="0">
                <a:solidFill>
                  <a:schemeClr val="bg1"/>
                </a:solidFill>
              </a:rPr>
              <a:t>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어준영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전체적인 부족한 것 </a:t>
            </a:r>
            <a:r>
              <a:rPr lang="ko-KR" altLang="en-US" dirty="0" smtClean="0">
                <a:solidFill>
                  <a:schemeClr val="bg1"/>
                </a:solidFill>
              </a:rPr>
              <a:t>보완</a:t>
            </a:r>
            <a:r>
              <a:rPr lang="en-US" altLang="ko-KR" dirty="0" smtClean="0">
                <a:solidFill>
                  <a:schemeClr val="bg1"/>
                </a:solidFill>
              </a:rPr>
              <a:t>, PPT</a:t>
            </a:r>
            <a:r>
              <a:rPr lang="ko-KR" altLang="en-US" dirty="0" smtClean="0">
                <a:solidFill>
                  <a:schemeClr val="bg1"/>
                </a:solidFill>
              </a:rPr>
              <a:t>제</a:t>
            </a:r>
            <a:r>
              <a:rPr lang="ko-KR" altLang="en-US" dirty="0">
                <a:solidFill>
                  <a:schemeClr val="bg1"/>
                </a:solidFill>
              </a:rPr>
              <a:t>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디자인부분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8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1" y="169073"/>
            <a:ext cx="5162815" cy="511062"/>
          </a:xfrm>
        </p:spPr>
        <p:txBody>
          <a:bodyPr/>
          <a:lstStyle/>
          <a:p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2800" dirty="0"/>
              <a:t>1.</a:t>
            </a:r>
            <a:r>
              <a:rPr lang="ko-KR" altLang="en-US" sz="2800" dirty="0"/>
              <a:t>프로그램 소개</a:t>
            </a:r>
            <a:r>
              <a:rPr lang="en-US" altLang="ko-KR" sz="2800" dirty="0"/>
              <a:t>-</a:t>
            </a:r>
            <a:r>
              <a:rPr lang="en-US" altLang="ko-KR" sz="2000" dirty="0" smtClean="0"/>
              <a:t>1.2 </a:t>
            </a:r>
            <a:r>
              <a:rPr lang="ko-KR" altLang="en-US" sz="2000" dirty="0" smtClean="0"/>
              <a:t>프로그램 개요</a:t>
            </a:r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5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2075" y="5224159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xmlns="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CAB8C7E-B8F0-4C2C-86DE-AC83CFED739C}"/>
              </a:ext>
            </a:extLst>
          </p:cNvPr>
          <p:cNvCxnSpPr/>
          <p:nvPr/>
        </p:nvCxnSpPr>
        <p:spPr>
          <a:xfrm>
            <a:off x="755009" y="889386"/>
            <a:ext cx="10142290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직사각형 2"/>
          <p:cNvSpPr/>
          <p:nvPr/>
        </p:nvSpPr>
        <p:spPr>
          <a:xfrm>
            <a:off x="683917" y="1014633"/>
            <a:ext cx="1849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프로그램 개요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019038" y="3419069"/>
            <a:ext cx="1915117" cy="31878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 페이지</a:t>
            </a:r>
            <a:endParaRPr lang="ko-KR" altLang="en-US" sz="1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08" y="4782772"/>
            <a:ext cx="2395815" cy="184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1011126" y="4328719"/>
            <a:ext cx="1879570" cy="31878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11" name="아래쪽 화살표 10"/>
          <p:cNvSpPr/>
          <p:nvPr/>
        </p:nvSpPr>
        <p:spPr>
          <a:xfrm>
            <a:off x="1804038" y="3842159"/>
            <a:ext cx="249678" cy="335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구부러진 연결선 12"/>
          <p:cNvCxnSpPr/>
          <p:nvPr/>
        </p:nvCxnSpPr>
        <p:spPr>
          <a:xfrm flipV="1">
            <a:off x="2934155" y="1887523"/>
            <a:ext cx="1560727" cy="51269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4654779" y="1592924"/>
            <a:ext cx="1394653" cy="589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cxnSp>
        <p:nvCxnSpPr>
          <p:cNvPr id="9" name="구부러진 연결선 8"/>
          <p:cNvCxnSpPr/>
          <p:nvPr/>
        </p:nvCxnSpPr>
        <p:spPr>
          <a:xfrm>
            <a:off x="2269437" y="3117773"/>
            <a:ext cx="2456799" cy="724385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4814371" y="3456264"/>
            <a:ext cx="1850402" cy="956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로그인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68" y="1498262"/>
            <a:ext cx="1928768" cy="180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689" y="1099060"/>
            <a:ext cx="2776251" cy="260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7844010" y="3775046"/>
            <a:ext cx="2412693" cy="31878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회원관리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비밀번호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생년월일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844010" y="6417578"/>
            <a:ext cx="2412693" cy="31878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예약관리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비밀번호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생년월일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23" name="구부러진 연결선 22"/>
          <p:cNvCxnSpPr/>
          <p:nvPr/>
        </p:nvCxnSpPr>
        <p:spPr>
          <a:xfrm rot="5400000" flipH="1" flipV="1">
            <a:off x="6242811" y="2681634"/>
            <a:ext cx="1660037" cy="661012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/>
          <p:nvPr/>
        </p:nvCxnSpPr>
        <p:spPr>
          <a:xfrm rot="16200000" flipH="1">
            <a:off x="6587632" y="4483410"/>
            <a:ext cx="1069546" cy="760164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804" y="4195220"/>
            <a:ext cx="2598019" cy="2180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8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1" y="169073"/>
            <a:ext cx="5162815" cy="511062"/>
          </a:xfrm>
        </p:spPr>
        <p:txBody>
          <a:bodyPr/>
          <a:lstStyle/>
          <a:p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2800" dirty="0"/>
              <a:t>1.</a:t>
            </a:r>
            <a:r>
              <a:rPr lang="ko-KR" altLang="en-US" sz="2800" dirty="0"/>
              <a:t>프로그램 소개</a:t>
            </a:r>
            <a:r>
              <a:rPr lang="en-US" altLang="ko-KR" sz="2800" dirty="0"/>
              <a:t>-</a:t>
            </a:r>
            <a:r>
              <a:rPr lang="en-US" altLang="ko-KR" sz="2000" dirty="0" smtClean="0"/>
              <a:t>1.2 </a:t>
            </a:r>
            <a:r>
              <a:rPr lang="ko-KR" altLang="en-US" sz="2000" dirty="0" smtClean="0"/>
              <a:t>프로그램 개요</a:t>
            </a:r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6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2075" y="5224159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xmlns="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CAB8C7E-B8F0-4C2C-86DE-AC83CFED739C}"/>
              </a:ext>
            </a:extLst>
          </p:cNvPr>
          <p:cNvCxnSpPr/>
          <p:nvPr/>
        </p:nvCxnSpPr>
        <p:spPr>
          <a:xfrm>
            <a:off x="755009" y="889386"/>
            <a:ext cx="10142290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직사각형 2"/>
          <p:cNvSpPr/>
          <p:nvPr/>
        </p:nvSpPr>
        <p:spPr>
          <a:xfrm>
            <a:off x="683917" y="1014633"/>
            <a:ext cx="1849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</a:rPr>
              <a:t>프로그램 개요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55009" y="1592924"/>
            <a:ext cx="1955140" cy="589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022" y="1414743"/>
            <a:ext cx="3270907" cy="2705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구부러진 연결선 3"/>
          <p:cNvCxnSpPr/>
          <p:nvPr/>
        </p:nvCxnSpPr>
        <p:spPr>
          <a:xfrm>
            <a:off x="2710149" y="1898539"/>
            <a:ext cx="1046603" cy="39297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9120221" y="4993195"/>
            <a:ext cx="1955140" cy="589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좌석 선택</a:t>
            </a:r>
            <a:endParaRPr lang="ko-KR" altLang="en-US" dirty="0"/>
          </a:p>
        </p:txBody>
      </p:sp>
      <p:cxnSp>
        <p:nvCxnSpPr>
          <p:cNvPr id="29" name="구부러진 연결선 28"/>
          <p:cNvCxnSpPr/>
          <p:nvPr/>
        </p:nvCxnSpPr>
        <p:spPr>
          <a:xfrm>
            <a:off x="7292063" y="2467273"/>
            <a:ext cx="1046603" cy="39297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4590905" y="4392829"/>
            <a:ext cx="1955140" cy="589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간식 선택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518" y="1414743"/>
            <a:ext cx="3064545" cy="325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1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2800" dirty="0"/>
              <a:t>1.</a:t>
            </a:r>
            <a:r>
              <a:rPr lang="ko-KR" altLang="en-US" sz="2800" dirty="0"/>
              <a:t>프로그램 소개</a:t>
            </a:r>
            <a:r>
              <a:rPr lang="en-US" altLang="ko-KR" sz="2800" dirty="0"/>
              <a:t>-</a:t>
            </a:r>
            <a:r>
              <a:rPr lang="en-US" altLang="ko-KR" sz="2000" dirty="0" smtClean="0"/>
              <a:t>1.3 </a:t>
            </a:r>
            <a:r>
              <a:rPr lang="ko-KR" altLang="en-US" sz="2000" dirty="0" smtClean="0"/>
              <a:t>요구사항 정의</a:t>
            </a:r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7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2075" y="5224159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xmlns="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CAB8C7E-B8F0-4C2C-86DE-AC83CFED739C}"/>
              </a:ext>
            </a:extLst>
          </p:cNvPr>
          <p:cNvCxnSpPr/>
          <p:nvPr/>
        </p:nvCxnSpPr>
        <p:spPr>
          <a:xfrm>
            <a:off x="755009" y="1384336"/>
            <a:ext cx="10142290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직사각형 2"/>
          <p:cNvSpPr/>
          <p:nvPr/>
        </p:nvSpPr>
        <p:spPr>
          <a:xfrm>
            <a:off x="683918" y="1576055"/>
            <a:ext cx="2783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</a:rPr>
              <a:t>요구사항 정의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97813"/>
              </p:ext>
            </p:extLst>
          </p:nvPr>
        </p:nvGraphicFramePr>
        <p:xfrm>
          <a:off x="859973" y="2522863"/>
          <a:ext cx="10674685" cy="405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937"/>
                <a:gridCol w="2134937"/>
                <a:gridCol w="2134937"/>
                <a:gridCol w="2134937"/>
                <a:gridCol w="2134937"/>
              </a:tblGrid>
              <a:tr h="486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1depth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2depth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3depth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4depth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상세기능</a:t>
                      </a:r>
                      <a:endParaRPr lang="ko-KR" altLang="en-US" dirty="0"/>
                    </a:p>
                  </a:txBody>
                  <a:tcPr/>
                </a:tc>
              </a:tr>
              <a:tr h="561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로그인 페이지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로그인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115094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 중복확인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중복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및 일치 여부 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메시지 </a:t>
                      </a:r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r>
                        <a:rPr lang="en-US" altLang="ko-KR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회원가입완료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561154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관리자 계정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예약관리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6197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영화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간식 </a:t>
                      </a:r>
                      <a:endParaRPr lang="en-US" altLang="ko-KR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6197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좌석 선택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이미 예약된 것 </a:t>
                      </a:r>
                      <a:endParaRPr lang="en-US" altLang="ko-KR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제외한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좌석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9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1" y="169073"/>
            <a:ext cx="5162815" cy="511062"/>
          </a:xfrm>
        </p:spPr>
        <p:txBody>
          <a:bodyPr/>
          <a:lstStyle/>
          <a:p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2800" dirty="0" smtClean="0"/>
              <a:t>2. </a:t>
            </a:r>
            <a:r>
              <a:rPr lang="ko-KR" altLang="en-US" sz="2800" dirty="0" smtClean="0"/>
              <a:t>프로젝트 개요</a:t>
            </a:r>
            <a:r>
              <a:rPr lang="en-US" altLang="ko-KR" sz="2800" dirty="0" smtClean="0"/>
              <a:t>-</a:t>
            </a:r>
            <a:r>
              <a:rPr lang="en-US" altLang="ko-KR" sz="2400" dirty="0" smtClean="0"/>
              <a:t>2.1 </a:t>
            </a:r>
            <a:r>
              <a:rPr lang="ko-KR" altLang="en-US" sz="2400" dirty="0" smtClean="0"/>
              <a:t>개발환경</a:t>
            </a:r>
            <a:endParaRPr lang="ko-KR" altLang="en-US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8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2075" y="5224159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xmlns="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CAB8C7E-B8F0-4C2C-86DE-AC83CFED739C}"/>
              </a:ext>
            </a:extLst>
          </p:cNvPr>
          <p:cNvCxnSpPr/>
          <p:nvPr/>
        </p:nvCxnSpPr>
        <p:spPr>
          <a:xfrm>
            <a:off x="755009" y="889386"/>
            <a:ext cx="10142290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직사각형 2"/>
          <p:cNvSpPr/>
          <p:nvPr/>
        </p:nvSpPr>
        <p:spPr>
          <a:xfrm>
            <a:off x="683917" y="1014633"/>
            <a:ext cx="1849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개발환경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08695" y="1839665"/>
            <a:ext cx="3512192" cy="414021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</a:rPr>
              <a:t>운영체제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</a:rPr>
              <a:t>소스코드 작성도구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</a:rPr>
              <a:t>데이터베이스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</a:rPr>
              <a:t>형상관리도</a:t>
            </a:r>
            <a:r>
              <a:rPr lang="ko-KR" altLang="en-US" sz="2400" dirty="0">
                <a:solidFill>
                  <a:schemeClr val="tx1"/>
                </a:solidFill>
              </a:rPr>
              <a:t>구</a:t>
            </a:r>
          </a:p>
        </p:txBody>
      </p:sp>
      <p:cxnSp>
        <p:nvCxnSpPr>
          <p:cNvPr id="29" name="구부러진 연결선 28"/>
          <p:cNvCxnSpPr/>
          <p:nvPr/>
        </p:nvCxnSpPr>
        <p:spPr>
          <a:xfrm>
            <a:off x="7292063" y="2467273"/>
            <a:ext cx="1046603" cy="39297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6674743" y="1839666"/>
            <a:ext cx="4014531" cy="414021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Window 10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Eclipse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tx1"/>
                </a:solidFill>
              </a:rPr>
              <a:t>Mybatis</a:t>
            </a:r>
            <a:r>
              <a:rPr lang="en-US" altLang="ko-KR" sz="2400" dirty="0" smtClean="0">
                <a:solidFill>
                  <a:schemeClr val="tx1"/>
                </a:solidFill>
              </a:rPr>
              <a:t> 3.5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tx1"/>
                </a:solidFill>
              </a:rPr>
              <a:t>GitHub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xmlns="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91" y="169073"/>
            <a:ext cx="5162815" cy="511062"/>
          </a:xfrm>
        </p:spPr>
        <p:txBody>
          <a:bodyPr/>
          <a:lstStyle/>
          <a:p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2800" dirty="0" smtClean="0"/>
              <a:t>2. </a:t>
            </a:r>
            <a:r>
              <a:rPr lang="ko-KR" altLang="en-US" sz="2800" dirty="0" smtClean="0"/>
              <a:t>프로젝트 개요</a:t>
            </a:r>
            <a:r>
              <a:rPr lang="en-US" altLang="ko-KR" sz="2800" dirty="0" smtClean="0"/>
              <a:t>-</a:t>
            </a:r>
            <a:r>
              <a:rPr lang="en-US" altLang="ko-KR" sz="2400" dirty="0" smtClean="0"/>
              <a:t>2.2 </a:t>
            </a:r>
            <a:r>
              <a:rPr lang="ko-KR" altLang="en-US" sz="2400" dirty="0" smtClean="0"/>
              <a:t>작업일정</a:t>
            </a:r>
            <a:endParaRPr lang="ko-KR" altLang="en-US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xmlns="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9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2075" y="5224159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xmlns="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0CAB8C7E-B8F0-4C2C-86DE-AC83CFED739C}"/>
              </a:ext>
            </a:extLst>
          </p:cNvPr>
          <p:cNvCxnSpPr/>
          <p:nvPr/>
        </p:nvCxnSpPr>
        <p:spPr>
          <a:xfrm>
            <a:off x="755009" y="889386"/>
            <a:ext cx="10142290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직사각형 2"/>
          <p:cNvSpPr/>
          <p:nvPr/>
        </p:nvSpPr>
        <p:spPr>
          <a:xfrm>
            <a:off x="683917" y="1014633"/>
            <a:ext cx="18495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</a:rPr>
              <a:t>작업일</a:t>
            </a:r>
            <a:r>
              <a:rPr lang="ko-KR" altLang="en-US" sz="3200" dirty="0">
                <a:solidFill>
                  <a:schemeClr val="bg2">
                    <a:lumMod val="75000"/>
                  </a:schemeClr>
                </a:solidFill>
              </a:rPr>
              <a:t>정</a:t>
            </a:r>
          </a:p>
        </p:txBody>
      </p:sp>
      <p:cxnSp>
        <p:nvCxnSpPr>
          <p:cNvPr id="29" name="구부러진 연결선 28"/>
          <p:cNvCxnSpPr/>
          <p:nvPr/>
        </p:nvCxnSpPr>
        <p:spPr>
          <a:xfrm>
            <a:off x="7292063" y="2467273"/>
            <a:ext cx="1046603" cy="39297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506743"/>
              </p:ext>
            </p:extLst>
          </p:nvPr>
        </p:nvGraphicFramePr>
        <p:xfrm>
          <a:off x="1143858" y="1873552"/>
          <a:ext cx="9997416" cy="3767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72"/>
                <a:gridCol w="1076282"/>
                <a:gridCol w="1249677"/>
                <a:gridCol w="1249677"/>
                <a:gridCol w="1249677"/>
                <a:gridCol w="1249677"/>
                <a:gridCol w="1249677"/>
                <a:gridCol w="1249677"/>
              </a:tblGrid>
              <a:tr h="4793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일차</a:t>
                      </a:r>
                      <a:endParaRPr lang="ko-KR" altLang="en-US" dirty="0"/>
                    </a:p>
                  </a:txBody>
                  <a:tcPr/>
                </a:tc>
              </a:tr>
              <a:tr h="485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팀 구성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5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요구사항 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명세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5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프로젝트 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5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데이터베이스 설계 및 구현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5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프로그래밍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5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테스트 및 </a:t>
                      </a:r>
                      <a:endParaRPr lang="en-US" altLang="ko-KR" sz="16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맑은 고딕" pitchFamily="50" charset="-127"/>
                          <a:ea typeface="맑은 고딕" pitchFamily="50" charset="-127"/>
                        </a:rPr>
                        <a:t>디버그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2555508" y="2467273"/>
            <a:ext cx="1022526" cy="19648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556000" y="3062359"/>
            <a:ext cx="1022526" cy="19648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2555508" y="3682962"/>
            <a:ext cx="1777270" cy="19648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6031965" y="4216047"/>
            <a:ext cx="3986844" cy="19648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565317" y="4734787"/>
            <a:ext cx="5453492" cy="19648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9013749" y="5276777"/>
            <a:ext cx="1422021" cy="19648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7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 UltraLight"/>
        <a:ea typeface="나눔바른고딕 UltraLight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564</Words>
  <Application>Microsoft Office PowerPoint</Application>
  <PresentationFormat>사용자 지정</PresentationFormat>
  <Paragraphs>311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 영화예매 프로그램 DB 설계 </vt:lpstr>
      <vt:lpstr>INDEX</vt:lpstr>
      <vt:lpstr> 1.프로그램 소개-1.1 기획의도 </vt:lpstr>
      <vt:lpstr> 참여인원과 업무분담 </vt:lpstr>
      <vt:lpstr> 1.프로그램 소개-1.2 프로그램 개요</vt:lpstr>
      <vt:lpstr> 1.프로그램 소개-1.2 프로그램 개요</vt:lpstr>
      <vt:lpstr> 1.프로그램 소개-1.3 요구사항 정의</vt:lpstr>
      <vt:lpstr> 2. 프로젝트 개요-2.1 개발환경</vt:lpstr>
      <vt:lpstr> 2. 프로젝트 개요-2.2 작업일정</vt:lpstr>
      <vt:lpstr> 2. 프로젝트 개요-2.3 시스템구조</vt:lpstr>
      <vt:lpstr> 2. 프로젝트 개요-2.4 프로젝트 구조</vt:lpstr>
      <vt:lpstr> 2. 프로젝트 개요-2.5 테이블 명세</vt:lpstr>
      <vt:lpstr> 2. 프로젝트 개요-2.5 테이블 명세</vt:lpstr>
      <vt:lpstr> 2. 프로젝트 개요-2.5 테이블 명세</vt:lpstr>
      <vt:lpstr> 3. 기술상세- 3.1 로그인</vt:lpstr>
      <vt:lpstr> 3. 기술상세- 3.2 회원가입</vt:lpstr>
      <vt:lpstr> 3. 기술상세- 3.2 회원가입</vt:lpstr>
      <vt:lpstr> 3. 기술상세- 3.3 Admin </vt:lpstr>
      <vt:lpstr> 3. 기술상세- 3.3 Admin</vt:lpstr>
      <vt:lpstr> 3. 기술상세- 3.4 영화 선택</vt:lpstr>
      <vt:lpstr> 3. 기술상세- 3.5 좌석 선택</vt:lpstr>
      <vt:lpstr>추후 보완 및 아쉬운 점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student</cp:lastModifiedBy>
  <cp:revision>166</cp:revision>
  <dcterms:created xsi:type="dcterms:W3CDTF">2017-09-29T06:49:54Z</dcterms:created>
  <dcterms:modified xsi:type="dcterms:W3CDTF">2019-01-31T02:12:32Z</dcterms:modified>
</cp:coreProperties>
</file>