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59" r:id="rId4"/>
    <p:sldId id="274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D0FFD-5A88-4E3B-8078-136ACDDF64D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6FAE-F03F-4DC7-B1DE-15095B51C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7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54609-DDFC-455B-9804-F0E065BEBBD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54609-DDFC-455B-9804-F0E065BEBBD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54609-DDFC-455B-9804-F0E065BEBBD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54609-DDFC-455B-9804-F0E065BEBBD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1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78126-AF51-4AA5-8EE9-5993A1025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C21F5-1348-440C-83C5-C531211BE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D99EB-F10A-4DA8-BE52-63FF60C1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A19-2E19-415B-95A6-FCF57F7D1C8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B9D0D-DE5F-4174-AF9B-9A344AD8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237D4-FE77-44C1-8850-92E2AD47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66EE-371A-405A-94E3-B273E0C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9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D2789-2AB3-40B5-B7F3-810881C5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D07FD2-1A56-47C0-835C-DD8ED2CF7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89271-4D54-45E2-83EE-E66B56DD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A19-2E19-415B-95A6-FCF57F7D1C8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20C12-84DF-47B5-BC16-CB9D9E1B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DD8E7-11CE-42AA-82EF-1EF4096D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66EE-371A-405A-94E3-B273E0C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684A5D-3741-4C9D-B6D6-A5D57AC2A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95AE3F-3D3F-4D52-BDA6-996639DE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76E8E-E0B7-4B13-99FC-2774AAA9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A19-2E19-415B-95A6-FCF57F7D1C8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9F01C-01DC-49FC-9F9E-85A7811D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7ABBE-5C69-4A20-A97D-A860348D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66EE-371A-405A-94E3-B273E0C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1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DB52-77CF-4854-A14A-FDD7C2F3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B7A42-2F75-40F5-BBB2-1694DE26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86C33-E8F5-428D-B62E-7DA6736B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A19-2E19-415B-95A6-FCF57F7D1C8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F9567-199A-404E-B82E-2CE4D96C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5F8CE-6F8D-4CD8-8A31-000687DD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66EE-371A-405A-94E3-B273E0C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62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47DC2-DEAB-40B7-B53E-CDA2F0AA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295BD-E751-43F8-A55A-DF0D1CF32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0CB37-53ED-4807-85A8-BA4F17FC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A19-2E19-415B-95A6-FCF57F7D1C8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7AD08-0668-4160-B863-FB63271E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AEC85-FE8F-4477-B9A4-6FEF8EB9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66EE-371A-405A-94E3-B273E0C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18A15-F385-4601-B771-C18A960D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544F4-27E3-4DDF-A888-B6CC6E081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902422-3ECB-451A-887B-49ECA371C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BFAF-BA46-4C6B-9A25-EC7E317E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A19-2E19-415B-95A6-FCF57F7D1C8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7DB1A8-AC55-4FDF-AD81-B5E780EF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79001-613F-4ACD-A926-AF40E5B8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66EE-371A-405A-94E3-B273E0C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6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2B3D2-6996-459A-99E2-FDD2A05C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EDA15-30D0-4CE4-906A-86D89061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BF1D9C-8950-404C-8B73-2091644CA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E31B96-330B-4207-A83A-3B046CF64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B612E3-5496-432F-9953-FD644EF23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EC505D-8DFB-4463-ACB5-46DAB707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A19-2E19-415B-95A6-FCF57F7D1C8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989D87-D54C-4EDE-BC94-E89B2378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0B87C-F6A0-4994-B3A8-8AE0F40C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66EE-371A-405A-94E3-B273E0C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9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8C8DD-3C41-41B7-8381-9375E5A6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91D94-A79C-49CF-B35B-20EC78D7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A19-2E19-415B-95A6-FCF57F7D1C8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A341B-7391-4372-8B32-F8743E47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A2A535-95E1-47C2-8F31-2E42CC06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66EE-371A-405A-94E3-B273E0C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3E37BE-B8F2-4419-A8D7-5FE1C793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A19-2E19-415B-95A6-FCF57F7D1C8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127725-A81D-4D35-AD40-A6F1EDA1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7358C-3755-4163-903E-B97F66D7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66EE-371A-405A-94E3-B273E0C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6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AA901-3097-438A-964D-00519DCF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A8148-B934-4625-AC57-7D93C890E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E4A1B-1156-483A-B55B-B3C39145A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FEB17-939D-4FE8-B251-57C7FB2E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A19-2E19-415B-95A6-FCF57F7D1C8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5573E-41C9-4A29-B965-7A59C918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686D10-49C3-438C-A2CC-1B2F3FD9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66EE-371A-405A-94E3-B273E0C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4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AED2-72F4-4EBA-8119-D727150C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C544DC-0DC7-4DD4-B175-B5ACD4BBA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0F6313-CC8D-40CA-90DF-2311F8445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E8A8D-4CA3-4B21-8344-D8BB7BC3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A19-2E19-415B-95A6-FCF57F7D1C8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10DAE-EF48-4C8E-979A-4AB801CD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64919-7458-46EE-BA69-E43D19A3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66EE-371A-405A-94E3-B273E0C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61A114-3759-4829-9388-995780F4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7938D-36B4-469A-93AA-1AF880B0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D7FFB-C9AA-432E-AB62-3A8AC0266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91A19-2E19-415B-95A6-FCF57F7D1C8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803F0-8B67-4F8C-A24D-B29AC3F40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02C12-6FEA-4DAD-BB0E-A4527FF2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66EE-371A-405A-94E3-B273E0C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7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3.png"/><Relationship Id="rId1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microsoft.com/office/2007/relationships/hdphoto" Target="../media/hdphoto7.wdp"/><Relationship Id="rId4" Type="http://schemas.openxmlformats.org/officeDocument/2006/relationships/image" Target="../media/image18.sv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실험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1 : 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불꽃실험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main()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부분 최소화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실험 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Scene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구분</a:t>
            </a:r>
            <a:endParaRPr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AR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실험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DropReagent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839416" y="476672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DropReagent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{ //Scene3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(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은박지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알코올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출력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스푼 출력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switch(</a:t>
            </a:r>
            <a:r>
              <a:rPr lang="en-US" altLang="ko-KR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selectedReagent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 </a:t>
            </a:r>
            <a:r>
              <a:rPr lang="en-US" altLang="ko-KR" sz="1600" b="1" spc="-1" dirty="0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sz="1600" b="1" spc="-1" dirty="0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 출력</a:t>
            </a:r>
            <a:r>
              <a:rPr lang="en-US" altLang="ko-KR" sz="1600" b="1" spc="-1" dirty="0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ppt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5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페이지 에서 </a:t>
            </a:r>
            <a:r>
              <a:rPr lang="en-US" altLang="ko-KR" sz="1600" b="1" dirty="0" err="1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selectedReagent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에 저장했던 시약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case “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나트륨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”: 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나트륨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Asset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출력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break;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case “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질산칼륨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”: 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질산칼륨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Asset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출력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break;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</a:t>
            </a:r>
            <a:r>
              <a:rPr lang="en-US" altLang="ko-KR" b="1" spc="-1" dirty="0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b="1" spc="-1" dirty="0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나머지 시약 이하 동문</a:t>
            </a:r>
            <a:endParaRPr lang="en-US" altLang="ko-KR" b="1" spc="-1" dirty="0">
              <a:solidFill>
                <a:schemeClr val="bg1">
                  <a:lumMod val="6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while(true){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if(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스푼을 터치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스푼이 시약을 푸는 애니메이션</a:t>
            </a:r>
            <a:endParaRPr lang="en-US" altLang="ko-KR" b="1" dirty="0">
              <a:solidFill>
                <a:srgbClr val="202124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break;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while(true){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if( (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스푼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이 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은박지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알코올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의 범위에 진입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break;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13DD8F-A73E-489C-B154-006387630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8208" y="476672"/>
            <a:ext cx="1482124" cy="14821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C87F12-D8F7-4E7F-AE33-DA0DE06F79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412" y1="66467" x2="30010" y2="66590"/>
                        <a14:backgroundMark x1="79608" y1="55689" x2="80784" y2="76946"/>
                        <a14:backgroundMark x1="80784" y1="76946" x2="80784" y2="58982"/>
                        <a14:backgroundMark x1="80784" y1="58982" x2="82353" y2="73952"/>
                        <a14:backgroundMark x1="82353" y1="73952" x2="82353" y2="57186"/>
                        <a14:backgroundMark x1="82353" y1="57186" x2="82941" y2="72455"/>
                        <a14:backgroundMark x1="82941" y1="72455" x2="83137" y2="52994"/>
                        <a14:backgroundMark x1="83137" y1="52994" x2="81765" y2="67964"/>
                        <a14:backgroundMark x1="81765" y1="67964" x2="81176" y2="56886"/>
                        <a14:backgroundMark x1="70392" y1="44311" x2="75490" y2="58084"/>
                        <a14:backgroundMark x1="75490" y1="58084" x2="76863" y2="73353"/>
                        <a14:backgroundMark x1="76863" y1="73353" x2="70980" y2="84731"/>
                        <a14:backgroundMark x1="26275" y1="75150" x2="59216" y2="77545"/>
                        <a14:backgroundMark x1="59216" y1="77545" x2="69804" y2="75150"/>
                        <a14:backgroundMark x1="69804" y1="75150" x2="71961" y2="72754"/>
                        <a14:backgroundMark x1="25686" y1="67665" x2="28284" y2="68940"/>
                        <a14:backgroundMark x1="50456" y1="72540" x2="77059" y2="68263"/>
                        <a14:backgroundMark x1="51111" y1="71102" x2="55882" y2="71856"/>
                        <a14:backgroundMark x1="27451" y1="67365" x2="28898" y2="67594"/>
                        <a14:backgroundMark x1="29608" y1="70060" x2="52353" y2="73952"/>
                        <a14:backgroundMark x1="29020" y1="68862" x2="51765" y2="71257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8175" y="515763"/>
            <a:ext cx="1476334" cy="96685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F4F2F3B-F958-43C9-8FFD-D846201A7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61" b="89844" l="6250" r="93164">
                        <a14:foregroundMark x1="10547" y1="79492" x2="13281" y2="73242"/>
                        <a14:foregroundMark x1="12109" y1="72461" x2="8594" y2="79297"/>
                        <a14:foregroundMark x1="11133" y1="71875" x2="6445" y2="74414"/>
                        <a14:foregroundMark x1="88086" y1="19922" x2="89453" y2="20313"/>
                        <a14:foregroundMark x1="92773" y1="16602" x2="93164" y2="17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978" y="460884"/>
            <a:ext cx="1086354" cy="10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ABCFF-2FAF-4AB5-9963-C9013B213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1287" b="95545" l="1423" r="18496">
                        <a14:foregroundMark x1="5081" y1="73762" x2="3049" y2="87129"/>
                        <a14:foregroundMark x1="3049" y1="87129" x2="12195" y2="94802"/>
                        <a14:foregroundMark x1="12195" y1="94802" x2="17480" y2="81436"/>
                        <a14:foregroundMark x1="17480" y1="81436" x2="17480" y2="77723"/>
                        <a14:foregroundMark x1="6707" y1="73515" x2="16463" y2="77970"/>
                        <a14:foregroundMark x1="6098" y1="72525" x2="16057" y2="77723"/>
                        <a14:foregroundMark x1="5488" y1="74257" x2="16667" y2="79703"/>
                        <a14:foregroundMark x1="16667" y1="79703" x2="16667" y2="79950"/>
                        <a14:foregroundMark x1="7927" y1="72277" x2="16260" y2="76485"/>
                        <a14:foregroundMark x1="1626" y1="77228" x2="2236" y2="84901"/>
                        <a14:foregroundMark x1="8333" y1="71287" x2="10772" y2="71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886" r="79447" b="1566"/>
          <a:stretch/>
        </p:blipFill>
        <p:spPr bwMode="auto">
          <a:xfrm>
            <a:off x="6932924" y="3068960"/>
            <a:ext cx="88387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FD1D10FB-BD75-457A-94F5-13A0F6ADD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61" b="89844" l="6250" r="93164">
                        <a14:foregroundMark x1="10547" y1="79492" x2="13281" y2="73242"/>
                        <a14:foregroundMark x1="12109" y1="72461" x2="8594" y2="79297"/>
                        <a14:foregroundMark x1="11133" y1="71875" x2="6445" y2="74414"/>
                        <a14:foregroundMark x1="88086" y1="19922" x2="89453" y2="20313"/>
                        <a14:foregroundMark x1="92773" y1="16602" x2="93164" y2="17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22" y="2359338"/>
            <a:ext cx="1086354" cy="10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래픽 13" descr="오른쪽을 가리키는 검지  윤곽선">
            <a:extLst>
              <a:ext uri="{FF2B5EF4-FFF2-40B4-BE49-F238E27FC236}">
                <a16:creationId xmlns:a16="http://schemas.microsoft.com/office/drawing/2014/main" id="{75CE20FD-1D67-433B-B18D-85C64BDBA02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6710667">
            <a:off x="7862317" y="2054251"/>
            <a:ext cx="914400" cy="914400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DEB7B74-93C5-44BA-B24B-FB08E63A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61" b="89844" l="6250" r="93164">
                        <a14:foregroundMark x1="10547" y1="79492" x2="13281" y2="73242"/>
                        <a14:foregroundMark x1="12109" y1="72461" x2="8594" y2="79297"/>
                        <a14:foregroundMark x1="11133" y1="71875" x2="6445" y2="74414"/>
                        <a14:foregroundMark x1="88086" y1="19922" x2="89453" y2="20313"/>
                        <a14:foregroundMark x1="92773" y1="16602" x2="93164" y2="17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93" y="2312212"/>
            <a:ext cx="1482124" cy="14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92701ACA-4334-4DC5-B064-F2A8D368E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254" b="39437" l="24889" r="66222">
                        <a14:foregroundMark x1="24667" y1="18873" x2="34667" y2="11268"/>
                        <a14:foregroundMark x1="34667" y1="11268" x2="39111" y2="2254"/>
                        <a14:foregroundMark x1="30222" y1="17746" x2="24889" y2="22254"/>
                        <a14:foregroundMark x1="52222" y1="3662" x2="66444" y2="21408"/>
                        <a14:foregroundMark x1="39333" y1="7324" x2="30444" y2="23380"/>
                        <a14:foregroundMark x1="30444" y1="23380" x2="47333" y2="26479"/>
                        <a14:foregroundMark x1="47333" y1="26479" x2="59111" y2="22254"/>
                        <a14:foregroundMark x1="59111" y1="22254" x2="47778" y2="30704"/>
                        <a14:foregroundMark x1="47778" y1="30704" x2="58889" y2="27606"/>
                        <a14:foregroundMark x1="58889" y1="27606" x2="45111" y2="29296"/>
                        <a14:foregroundMark x1="45111" y1="29296" x2="47556" y2="36338"/>
                        <a14:foregroundMark x1="37111" y1="29577" x2="25778" y2="31268"/>
                        <a14:foregroundMark x1="25778" y1="31268" x2="54444" y2="36056"/>
                        <a14:foregroundMark x1="54444" y1="36056" x2="57333" y2="39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31" t="2453" r="32536" b="56901"/>
          <a:stretch/>
        </p:blipFill>
        <p:spPr bwMode="auto">
          <a:xfrm>
            <a:off x="9276979" y="3328704"/>
            <a:ext cx="284159" cy="2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F2CAA75-7D2C-4DAB-8604-0FE6BF596902}"/>
              </a:ext>
            </a:extLst>
          </p:cNvPr>
          <p:cNvSpPr/>
          <p:nvPr/>
        </p:nvSpPr>
        <p:spPr>
          <a:xfrm>
            <a:off x="8665758" y="3316044"/>
            <a:ext cx="354771" cy="150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E10140B-360B-4525-AC60-E94530B2409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3972" y="4785192"/>
            <a:ext cx="1237389" cy="12373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18F5308-CAEC-41FA-9D44-0938DB133A0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412" y1="66467" x2="30010" y2="66590"/>
                        <a14:backgroundMark x1="79608" y1="55689" x2="80784" y2="76946"/>
                        <a14:backgroundMark x1="80784" y1="76946" x2="80784" y2="58982"/>
                        <a14:backgroundMark x1="80784" y1="58982" x2="82353" y2="73952"/>
                        <a14:backgroundMark x1="82353" y1="73952" x2="82353" y2="57186"/>
                        <a14:backgroundMark x1="82353" y1="57186" x2="82941" y2="72455"/>
                        <a14:backgroundMark x1="82941" y1="72455" x2="83137" y2="52994"/>
                        <a14:backgroundMark x1="83137" y1="52994" x2="81765" y2="67964"/>
                        <a14:backgroundMark x1="81765" y1="67964" x2="81176" y2="56886"/>
                        <a14:backgroundMark x1="70392" y1="44311" x2="75490" y2="58084"/>
                        <a14:backgroundMark x1="75490" y1="58084" x2="76863" y2="73353"/>
                        <a14:backgroundMark x1="76863" y1="73353" x2="70980" y2="84731"/>
                        <a14:backgroundMark x1="26275" y1="75150" x2="59216" y2="77545"/>
                        <a14:backgroundMark x1="59216" y1="77545" x2="69804" y2="75150"/>
                        <a14:backgroundMark x1="69804" y1="75150" x2="71961" y2="72754"/>
                        <a14:backgroundMark x1="25686" y1="67665" x2="28284" y2="68940"/>
                        <a14:backgroundMark x1="50456" y1="72540" x2="77059" y2="68263"/>
                        <a14:backgroundMark x1="51111" y1="71102" x2="55882" y2="71856"/>
                        <a14:backgroundMark x1="27451" y1="67365" x2="28898" y2="67594"/>
                        <a14:backgroundMark x1="29608" y1="70060" x2="52353" y2="73952"/>
                        <a14:backgroundMark x1="29020" y1="68862" x2="51765" y2="71257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3938" y="4824283"/>
            <a:ext cx="1232556" cy="807203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04D812A2-962A-4BBD-A4A4-D3BB315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61" b="89844" l="6250" r="93164">
                        <a14:foregroundMark x1="10547" y1="79492" x2="13281" y2="73242"/>
                        <a14:foregroundMark x1="12109" y1="72461" x2="8594" y2="79297"/>
                        <a14:foregroundMark x1="11133" y1="71875" x2="6445" y2="74414"/>
                        <a14:foregroundMark x1="88086" y1="19922" x2="89453" y2="20313"/>
                        <a14:foregroundMark x1="92773" y1="16602" x2="93164" y2="17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921" y="3959187"/>
            <a:ext cx="1482124" cy="14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07A572E5-C263-4D02-BA83-2FD1C1C74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254" b="39437" l="24889" r="66222">
                        <a14:foregroundMark x1="24667" y1="18873" x2="34667" y2="11268"/>
                        <a14:foregroundMark x1="34667" y1="11268" x2="39111" y2="2254"/>
                        <a14:foregroundMark x1="30222" y1="17746" x2="24889" y2="22254"/>
                        <a14:foregroundMark x1="52222" y1="3662" x2="66444" y2="21408"/>
                        <a14:foregroundMark x1="39333" y1="7324" x2="30444" y2="23380"/>
                        <a14:foregroundMark x1="30444" y1="23380" x2="47333" y2="26479"/>
                        <a14:foregroundMark x1="47333" y1="26479" x2="59111" y2="22254"/>
                        <a14:foregroundMark x1="59111" y1="22254" x2="47778" y2="30704"/>
                        <a14:foregroundMark x1="47778" y1="30704" x2="58889" y2="27606"/>
                        <a14:foregroundMark x1="58889" y1="27606" x2="45111" y2="29296"/>
                        <a14:foregroundMark x1="45111" y1="29296" x2="47556" y2="36338"/>
                        <a14:foregroundMark x1="37111" y1="29577" x2="25778" y2="31268"/>
                        <a14:foregroundMark x1="25778" y1="31268" x2="54444" y2="36056"/>
                        <a14:foregroundMark x1="54444" y1="36056" x2="57333" y2="39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31" t="2453" r="32536" b="56901"/>
          <a:stretch/>
        </p:blipFill>
        <p:spPr bwMode="auto">
          <a:xfrm>
            <a:off x="9138207" y="4975679"/>
            <a:ext cx="284159" cy="2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BurnMatch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-312712" y="1271464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BurnMatch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{ //Scene4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성냥 출력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성냥갑 출력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while(true){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if(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성냥 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y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좌표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==(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성냥갑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y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좌표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성냥갑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width) ){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</a:t>
            </a:r>
            <a:r>
              <a:rPr lang="en-US" altLang="ko-KR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messageBox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(“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다시 한 번 해볼까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?”)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한 번 하면 아쉬워서 두 번 하게 함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743560" lvl="6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성냥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y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좌표 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-= 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성냥갑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width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성냥을 원위치로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743560" lvl="6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while(true){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 if(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성냥 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y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좌표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==(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성냥갑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y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좌표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성냥갑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width) ){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성냥에 불이 붙는 애니메이션</a:t>
            </a:r>
            <a:endParaRPr lang="en-US" altLang="ko-KR" b="1" dirty="0">
              <a:solidFill>
                <a:srgbClr val="202124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657960" lvl="8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sleep(3000)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break;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}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marL="3657960" lvl="8">
              <a:buClr>
                <a:srgbClr val="0070C0"/>
              </a:buClr>
            </a:pPr>
            <a:r>
              <a:rPr lang="en-US" altLang="ko-KR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break;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88288" y="148478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04312" y="1772816"/>
            <a:ext cx="144016" cy="864096"/>
          </a:xfrm>
          <a:prstGeom prst="rect">
            <a:avLst/>
          </a:prstGeom>
          <a:solidFill>
            <a:srgbClr val="ECD1A6"/>
          </a:solidFill>
          <a:ln>
            <a:solidFill>
              <a:srgbClr val="ECD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32304" y="1556792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336360" y="1700808"/>
            <a:ext cx="79208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ColoredFire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551384" y="1271464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ColoredFire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{ //Scene5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불 붙은 성냥 출력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(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은박지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알코올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출력 </a:t>
            </a:r>
            <a:r>
              <a:rPr lang="en-US" altLang="ko-KR" sz="16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sz="16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따로 </a:t>
            </a:r>
            <a:r>
              <a:rPr lang="en-US" altLang="ko-KR" sz="16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Asset</a:t>
            </a:r>
            <a:r>
              <a:rPr lang="ko-KR" altLang="en-US" sz="16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을 만들어 둘 것임</a:t>
            </a:r>
            <a:endParaRPr lang="en-US" altLang="ko-KR" sz="1600" b="1" spc="-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if( (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은박지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알코올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의 범위에 성냥이 진입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if(</a:t>
            </a: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touchedSquitCnt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&gt;4) {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불타는 접시 </a:t>
            </a:r>
            <a:r>
              <a:rPr lang="ko-KR" altLang="en-US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에셋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불러오기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else{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switch(</a:t>
            </a:r>
            <a:r>
              <a:rPr lang="en-US" altLang="ko-KR" sz="16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selectedReagent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 </a:t>
            </a:r>
            <a:r>
              <a:rPr lang="en-US" altLang="ko-KR" sz="1400" b="1" spc="-1" dirty="0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sz="1400" b="1" spc="-1" dirty="0" err="1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시약별</a:t>
            </a:r>
            <a:r>
              <a:rPr lang="ko-KR" altLang="en-US" sz="1400" b="1" spc="-1" dirty="0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불꽃 출력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case “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나트륨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”: 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(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은박지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알코올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에 노란색 불꽃 붙는 애니메이션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break;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case “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질산칼륨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”: 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(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은박지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알코올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</a:t>
            </a: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에 보라색 불꽃 붙는 애니메이션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break;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</a:t>
            </a:r>
            <a:r>
              <a:rPr lang="en-US" altLang="ko-KR" sz="1600" b="1" spc="-1" dirty="0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sz="1600" b="1" spc="-1" dirty="0">
                <a:solidFill>
                  <a:schemeClr val="bg1">
                    <a:lumMod val="6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나머지 불꽃 이하 동문</a:t>
            </a:r>
            <a:endParaRPr lang="en-US" altLang="ko-KR" sz="1600" b="1" spc="-1" dirty="0">
              <a:solidFill>
                <a:schemeClr val="bg1">
                  <a:lumMod val="6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 }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}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  <a:r>
              <a:rPr lang="ko-KR" altLang="en-US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6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z="16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z="1600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CB891-5C7F-4531-80F8-25DED8048676}"/>
              </a:ext>
            </a:extLst>
          </p:cNvPr>
          <p:cNvSpPr/>
          <p:nvPr/>
        </p:nvSpPr>
        <p:spPr>
          <a:xfrm>
            <a:off x="8328248" y="1052736"/>
            <a:ext cx="144016" cy="864096"/>
          </a:xfrm>
          <a:prstGeom prst="rect">
            <a:avLst/>
          </a:prstGeom>
          <a:solidFill>
            <a:srgbClr val="ECD1A6"/>
          </a:solidFill>
          <a:ln>
            <a:solidFill>
              <a:srgbClr val="ECD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391873E-3D22-485F-9B70-AF10DA1D37E1}"/>
              </a:ext>
            </a:extLst>
          </p:cNvPr>
          <p:cNvSpPr/>
          <p:nvPr/>
        </p:nvSpPr>
        <p:spPr>
          <a:xfrm>
            <a:off x="8256240" y="836712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7" name="그래픽 6" descr="불꽃 단색으로 채워진">
            <a:extLst>
              <a:ext uri="{FF2B5EF4-FFF2-40B4-BE49-F238E27FC236}">
                <a16:creationId xmlns:a16="http://schemas.microsoft.com/office/drawing/2014/main" id="{3CFAEFF4-C5AE-4D4F-BD20-AAF7CABDE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2224" y="476672"/>
            <a:ext cx="672548" cy="6725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2B7223-33A0-4209-97B2-A31F616032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1280" y="1127691"/>
            <a:ext cx="1237389" cy="1237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89FE5-24BE-495A-913C-8E41BC9614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9412" y1="66467" x2="30010" y2="66590"/>
                        <a14:backgroundMark x1="79608" y1="55689" x2="80784" y2="76946"/>
                        <a14:backgroundMark x1="80784" y1="76946" x2="80784" y2="58982"/>
                        <a14:backgroundMark x1="80784" y1="58982" x2="82353" y2="73952"/>
                        <a14:backgroundMark x1="82353" y1="73952" x2="82353" y2="57186"/>
                        <a14:backgroundMark x1="82353" y1="57186" x2="82941" y2="72455"/>
                        <a14:backgroundMark x1="82941" y1="72455" x2="83137" y2="52994"/>
                        <a14:backgroundMark x1="83137" y1="52994" x2="81765" y2="67964"/>
                        <a14:backgroundMark x1="81765" y1="67964" x2="81176" y2="56886"/>
                        <a14:backgroundMark x1="70392" y1="44311" x2="75490" y2="58084"/>
                        <a14:backgroundMark x1="75490" y1="58084" x2="76863" y2="73353"/>
                        <a14:backgroundMark x1="76863" y1="73353" x2="70980" y2="84731"/>
                        <a14:backgroundMark x1="26275" y1="75150" x2="59216" y2="77545"/>
                        <a14:backgroundMark x1="59216" y1="77545" x2="69804" y2="75150"/>
                        <a14:backgroundMark x1="69804" y1="75150" x2="71961" y2="72754"/>
                        <a14:backgroundMark x1="25686" y1="67665" x2="28284" y2="68940"/>
                        <a14:backgroundMark x1="50456" y1="72540" x2="77059" y2="68263"/>
                        <a14:backgroundMark x1="51111" y1="71102" x2="55882" y2="71856"/>
                        <a14:backgroundMark x1="27451" y1="67365" x2="28898" y2="67594"/>
                        <a14:backgroundMark x1="29608" y1="70060" x2="52353" y2="73952"/>
                        <a14:backgroundMark x1="29020" y1="68862" x2="51765" y2="71257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1246" y="1166782"/>
            <a:ext cx="1232556" cy="80720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AE86AE6-47E8-4F77-96AC-69A96B4F1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254" b="39437" l="24889" r="66222">
                        <a14:foregroundMark x1="24667" y1="18873" x2="34667" y2="11268"/>
                        <a14:foregroundMark x1="34667" y1="11268" x2="39111" y2="2254"/>
                        <a14:foregroundMark x1="30222" y1="17746" x2="24889" y2="22254"/>
                        <a14:foregroundMark x1="52222" y1="3662" x2="66444" y2="21408"/>
                        <a14:foregroundMark x1="39333" y1="7324" x2="30444" y2="23380"/>
                        <a14:foregroundMark x1="30444" y1="23380" x2="47333" y2="26479"/>
                        <a14:foregroundMark x1="47333" y1="26479" x2="59111" y2="22254"/>
                        <a14:foregroundMark x1="59111" y1="22254" x2="47778" y2="30704"/>
                        <a14:foregroundMark x1="47778" y1="30704" x2="58889" y2="27606"/>
                        <a14:foregroundMark x1="58889" y1="27606" x2="45111" y2="29296"/>
                        <a14:foregroundMark x1="45111" y1="29296" x2="47556" y2="36338"/>
                        <a14:foregroundMark x1="37111" y1="29577" x2="25778" y2="31268"/>
                        <a14:foregroundMark x1="25778" y1="31268" x2="54444" y2="36056"/>
                        <a14:foregroundMark x1="54444" y1="36056" x2="57333" y2="39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31" t="2453" r="32536" b="56901"/>
          <a:stretch/>
        </p:blipFill>
        <p:spPr bwMode="auto">
          <a:xfrm>
            <a:off x="9163780" y="1287890"/>
            <a:ext cx="388604" cy="28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32E09B-8FE8-42DE-B467-DD7A98398B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2178" y="5349756"/>
            <a:ext cx="1237389" cy="12373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265201-51A7-4E98-AAA2-82EEE81C9E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9412" y1="66467" x2="30010" y2="66590"/>
                        <a14:backgroundMark x1="79608" y1="55689" x2="80784" y2="76946"/>
                        <a14:backgroundMark x1="80784" y1="76946" x2="80784" y2="58982"/>
                        <a14:backgroundMark x1="80784" y1="58982" x2="82353" y2="73952"/>
                        <a14:backgroundMark x1="82353" y1="73952" x2="82353" y2="57186"/>
                        <a14:backgroundMark x1="82353" y1="57186" x2="82941" y2="72455"/>
                        <a14:backgroundMark x1="82941" y1="72455" x2="83137" y2="52994"/>
                        <a14:backgroundMark x1="83137" y1="52994" x2="81765" y2="67964"/>
                        <a14:backgroundMark x1="81765" y1="67964" x2="81176" y2="56886"/>
                        <a14:backgroundMark x1="70392" y1="44311" x2="75490" y2="58084"/>
                        <a14:backgroundMark x1="75490" y1="58084" x2="76863" y2="73353"/>
                        <a14:backgroundMark x1="76863" y1="73353" x2="70980" y2="84731"/>
                        <a14:backgroundMark x1="26275" y1="75150" x2="59216" y2="77545"/>
                        <a14:backgroundMark x1="59216" y1="77545" x2="69804" y2="75150"/>
                        <a14:backgroundMark x1="69804" y1="75150" x2="71961" y2="72754"/>
                        <a14:backgroundMark x1="25686" y1="67665" x2="28284" y2="68940"/>
                        <a14:backgroundMark x1="50456" y1="72540" x2="77059" y2="68263"/>
                        <a14:backgroundMark x1="51111" y1="71102" x2="55882" y2="71856"/>
                        <a14:backgroundMark x1="27451" y1="67365" x2="28898" y2="67594"/>
                        <a14:backgroundMark x1="29608" y1="70060" x2="52353" y2="73952"/>
                        <a14:backgroundMark x1="29020" y1="68862" x2="51765" y2="71257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2144" y="5388847"/>
            <a:ext cx="1232556" cy="807203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98611756-2F2E-4236-A157-67E97A0D9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254" b="39437" l="24889" r="66222">
                        <a14:foregroundMark x1="24667" y1="18873" x2="34667" y2="11268"/>
                        <a14:foregroundMark x1="34667" y1="11268" x2="39111" y2="2254"/>
                        <a14:foregroundMark x1="30222" y1="17746" x2="24889" y2="22254"/>
                        <a14:foregroundMark x1="52222" y1="3662" x2="66444" y2="21408"/>
                        <a14:foregroundMark x1="39333" y1="7324" x2="30444" y2="23380"/>
                        <a14:foregroundMark x1="30444" y1="23380" x2="47333" y2="26479"/>
                        <a14:foregroundMark x1="47333" y1="26479" x2="59111" y2="22254"/>
                        <a14:foregroundMark x1="59111" y1="22254" x2="47778" y2="30704"/>
                        <a14:foregroundMark x1="47778" y1="30704" x2="58889" y2="27606"/>
                        <a14:foregroundMark x1="58889" y1="27606" x2="45111" y2="29296"/>
                        <a14:foregroundMark x1="45111" y1="29296" x2="47556" y2="36338"/>
                        <a14:foregroundMark x1="37111" y1="29577" x2="25778" y2="31268"/>
                        <a14:foregroundMark x1="25778" y1="31268" x2="54444" y2="36056"/>
                        <a14:foregroundMark x1="54444" y1="36056" x2="57333" y2="39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31" t="2453" r="32536" b="56901"/>
          <a:stretch/>
        </p:blipFill>
        <p:spPr bwMode="auto">
          <a:xfrm>
            <a:off x="7804678" y="5509955"/>
            <a:ext cx="388604" cy="28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0DB49E-A26F-49DD-8F64-F578D064A732}"/>
              </a:ext>
            </a:extLst>
          </p:cNvPr>
          <p:cNvSpPr/>
          <p:nvPr/>
        </p:nvSpPr>
        <p:spPr>
          <a:xfrm rot="13800149">
            <a:off x="8577930" y="4793984"/>
            <a:ext cx="144016" cy="864096"/>
          </a:xfrm>
          <a:prstGeom prst="rect">
            <a:avLst/>
          </a:prstGeom>
          <a:solidFill>
            <a:srgbClr val="ECD1A6"/>
          </a:solidFill>
          <a:ln>
            <a:solidFill>
              <a:srgbClr val="ECD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7DEFE1-9AE5-47E4-9056-2EA083AE5699}"/>
              </a:ext>
            </a:extLst>
          </p:cNvPr>
          <p:cNvSpPr/>
          <p:nvPr/>
        </p:nvSpPr>
        <p:spPr>
          <a:xfrm>
            <a:off x="8218733" y="5333762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5" name="그래픽 14" descr="불꽃 단색으로 채워진">
            <a:extLst>
              <a:ext uri="{FF2B5EF4-FFF2-40B4-BE49-F238E27FC236}">
                <a16:creationId xmlns:a16="http://schemas.microsoft.com/office/drawing/2014/main" id="{34A2F1AE-D540-4779-92E0-397D7D712B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800149">
            <a:off x="7909429" y="5238616"/>
            <a:ext cx="672548" cy="6725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0EE272E-D4E1-4F88-8AAE-6006ABBE60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3175" y="5345974"/>
            <a:ext cx="1237389" cy="12373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D74CF60-64D1-4D75-BE0F-4A7C0CD47F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9412" y1="66467" x2="30010" y2="66590"/>
                        <a14:backgroundMark x1="79608" y1="55689" x2="80784" y2="76946"/>
                        <a14:backgroundMark x1="80784" y1="76946" x2="80784" y2="58982"/>
                        <a14:backgroundMark x1="80784" y1="58982" x2="82353" y2="73952"/>
                        <a14:backgroundMark x1="82353" y1="73952" x2="82353" y2="57186"/>
                        <a14:backgroundMark x1="82353" y1="57186" x2="82941" y2="72455"/>
                        <a14:backgroundMark x1="82941" y1="72455" x2="83137" y2="52994"/>
                        <a14:backgroundMark x1="83137" y1="52994" x2="81765" y2="67964"/>
                        <a14:backgroundMark x1="81765" y1="67964" x2="81176" y2="56886"/>
                        <a14:backgroundMark x1="70392" y1="44311" x2="75490" y2="58084"/>
                        <a14:backgroundMark x1="75490" y1="58084" x2="76863" y2="73353"/>
                        <a14:backgroundMark x1="76863" y1="73353" x2="70980" y2="84731"/>
                        <a14:backgroundMark x1="26275" y1="75150" x2="59216" y2="77545"/>
                        <a14:backgroundMark x1="59216" y1="77545" x2="69804" y2="75150"/>
                        <a14:backgroundMark x1="69804" y1="75150" x2="71961" y2="72754"/>
                        <a14:backgroundMark x1="25686" y1="67665" x2="28284" y2="68940"/>
                        <a14:backgroundMark x1="50456" y1="72540" x2="77059" y2="68263"/>
                        <a14:backgroundMark x1="51111" y1="71102" x2="55882" y2="71856"/>
                        <a14:backgroundMark x1="27451" y1="67365" x2="28898" y2="67594"/>
                        <a14:backgroundMark x1="29608" y1="70060" x2="52353" y2="73952"/>
                        <a14:backgroundMark x1="29020" y1="68862" x2="51765" y2="71257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3141" y="5385065"/>
            <a:ext cx="1232556" cy="807203"/>
          </a:xfrm>
          <a:prstGeom prst="rect">
            <a:avLst/>
          </a:prstGeom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D4658E57-923F-48DE-8C21-D4401B967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254" b="39437" l="24889" r="66222">
                        <a14:foregroundMark x1="24667" y1="18873" x2="34667" y2="11268"/>
                        <a14:foregroundMark x1="34667" y1="11268" x2="39111" y2="2254"/>
                        <a14:foregroundMark x1="30222" y1="17746" x2="24889" y2="22254"/>
                        <a14:foregroundMark x1="52222" y1="3662" x2="66444" y2="21408"/>
                        <a14:foregroundMark x1="39333" y1="7324" x2="30444" y2="23380"/>
                        <a14:foregroundMark x1="30444" y1="23380" x2="47333" y2="26479"/>
                        <a14:foregroundMark x1="47333" y1="26479" x2="59111" y2="22254"/>
                        <a14:foregroundMark x1="59111" y1="22254" x2="47778" y2="30704"/>
                        <a14:foregroundMark x1="47778" y1="30704" x2="58889" y2="27606"/>
                        <a14:foregroundMark x1="58889" y1="27606" x2="45111" y2="29296"/>
                        <a14:foregroundMark x1="45111" y1="29296" x2="47556" y2="36338"/>
                        <a14:foregroundMark x1="37111" y1="29577" x2="25778" y2="31268"/>
                        <a14:foregroundMark x1="25778" y1="31268" x2="54444" y2="36056"/>
                        <a14:foregroundMark x1="54444" y1="36056" x2="57333" y2="39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31" t="2453" r="32536" b="56901"/>
          <a:stretch/>
        </p:blipFill>
        <p:spPr bwMode="auto">
          <a:xfrm>
            <a:off x="9575675" y="5506173"/>
            <a:ext cx="388604" cy="28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래픽 19" descr="불꽃 단색으로 채워진">
            <a:extLst>
              <a:ext uri="{FF2B5EF4-FFF2-40B4-BE49-F238E27FC236}">
                <a16:creationId xmlns:a16="http://schemas.microsoft.com/office/drawing/2014/main" id="{12AA702A-C510-48E9-B2A8-4509884E3EA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21244" y="5013441"/>
            <a:ext cx="888878" cy="888878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42FCDCC-25B9-47C4-A5D0-494B0E1D21F9}"/>
              </a:ext>
            </a:extLst>
          </p:cNvPr>
          <p:cNvSpPr/>
          <p:nvPr/>
        </p:nvSpPr>
        <p:spPr>
          <a:xfrm>
            <a:off x="8751246" y="5788666"/>
            <a:ext cx="407062" cy="160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End_Exp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839416" y="1271464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End_Exp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{ //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실험종료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(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은박지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알코올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불꽃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출력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다시 하기 버튼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출력 </a:t>
            </a:r>
            <a:r>
              <a:rPr lang="en-US" altLang="ko-KR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시약선택으로 감</a:t>
            </a:r>
            <a:r>
              <a:rPr lang="en-US" altLang="ko-KR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 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끝내기 버튼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출력 </a:t>
            </a:r>
            <a:r>
              <a:rPr lang="en-US" altLang="ko-KR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실험목록으로 감</a:t>
            </a:r>
            <a:endParaRPr lang="en-US" altLang="ko-KR" b="1" spc="-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게임 하기 </a:t>
            </a:r>
            <a:r>
              <a:rPr lang="en-US" altLang="ko-KR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게임목록으로 감</a:t>
            </a:r>
            <a:endParaRPr lang="en-US" altLang="ko-KR" b="1" spc="-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while(true){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if(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다시 하기 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click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</a:t>
            </a:r>
            <a:r>
              <a:rPr lang="en-US" altLang="ko-KR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SelectReagent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if(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끝내기 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click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실험목록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</a:t>
            </a:r>
            <a:endParaRPr lang="en-US" altLang="ko-KR" b="1" spc="-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if(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게임 하기 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click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게임목록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</a:t>
            </a:r>
            <a:endParaRPr lang="en-US" altLang="ko-KR" b="1" spc="-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marL="914760" lvl="2">
              <a:buClr>
                <a:srgbClr val="0070C0"/>
              </a:buClr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9050F-FFCA-AD40-9B35-D4FE3EF2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로그인 후</a:t>
            </a:r>
            <a:endParaRPr kumimoji="1" lang="x-none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FC022-2DC3-7146-9817-BB6ACDA7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x-none" sz="1800" dirty="0">
                <a:latin typeface="배달의민족 한나는 열한살" pitchFamily="50" charset="-127"/>
                <a:ea typeface="배달의민족 한나는 열한살" pitchFamily="50" charset="-127"/>
              </a:rPr>
              <a:t>Main() { // </a:t>
            </a:r>
            <a:r>
              <a:rPr kumimoji="1" lang="ko-KR" altLang="en-US" sz="1800" dirty="0">
                <a:latin typeface="배달의민족 한나는 열한살" pitchFamily="50" charset="-127"/>
                <a:ea typeface="배달의민족 한나는 열한살" pitchFamily="50" charset="-127"/>
              </a:rPr>
              <a:t>로그인 후 일어나는 일들</a:t>
            </a:r>
            <a:endParaRPr kumimoji="1" lang="en-US" altLang="x-none" sz="18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0" indent="0">
              <a:buNone/>
            </a:pPr>
            <a:r>
              <a:rPr kumimoji="1" lang="en-US" altLang="x-none" sz="1800" dirty="0">
                <a:latin typeface="배달의민족 한나는 열한살" pitchFamily="50" charset="-127"/>
                <a:ea typeface="배달의민족 한나는 열한살" pitchFamily="50" charset="-127"/>
              </a:rPr>
              <a:t>	 branch();</a:t>
            </a:r>
          </a:p>
          <a:p>
            <a:pPr marL="0" indent="0">
              <a:buNone/>
            </a:pPr>
            <a:r>
              <a:rPr kumimoji="1" lang="en-US" altLang="x-none" sz="1800" dirty="0">
                <a:latin typeface="배달의민족 한나는 열한살" pitchFamily="50" charset="-127"/>
                <a:ea typeface="배달의민족 한나는 열한살" pitchFamily="50" charset="-127"/>
              </a:rPr>
              <a:t>	//</a:t>
            </a:r>
            <a:r>
              <a:rPr kumimoji="1" lang="ko-KR" altLang="en-US" sz="1800" dirty="0">
                <a:latin typeface="배달의민족 한나는 열한살" pitchFamily="50" charset="-127"/>
                <a:ea typeface="배달의민족 한나는 열한살" pitchFamily="50" charset="-127"/>
              </a:rPr>
              <a:t>로그인 등 기능도 이후 추가하고자 함</a:t>
            </a:r>
            <a:endParaRPr kumimoji="1" lang="en-US" altLang="x-none" sz="18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0" indent="0">
              <a:buNone/>
            </a:pPr>
            <a:r>
              <a:rPr kumimoji="1" lang="en-US" altLang="x-none" sz="1800" dirty="0"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0" indent="0">
              <a:buNone/>
            </a:pPr>
            <a:endParaRPr kumimoji="1" lang="en-US" altLang="x-none" sz="18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0" indent="0">
              <a:buNone/>
            </a:pPr>
            <a:r>
              <a:rPr kumimoji="1" lang="en-US" altLang="x-none" sz="1800" dirty="0">
                <a:latin typeface="배달의민족 한나는 열한살" pitchFamily="50" charset="-127"/>
                <a:ea typeface="배달의민족 한나는 열한살" pitchFamily="50" charset="-127"/>
              </a:rPr>
              <a:t>branch() {</a:t>
            </a:r>
          </a:p>
          <a:p>
            <a:pPr marL="0" indent="0">
              <a:buNone/>
            </a:pPr>
            <a:r>
              <a:rPr kumimoji="1" lang="en-US" altLang="x-none" sz="1800" dirty="0"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kumimoji="1" lang="ko-KR" altLang="en-US" sz="1800" dirty="0">
                <a:latin typeface="배달의민족 한나는 열한살" pitchFamily="50" charset="-127"/>
                <a:ea typeface="배달의민족 한나는 열한살" pitchFamily="50" charset="-127"/>
              </a:rPr>
              <a:t>실험하기 버튼 출력</a:t>
            </a:r>
            <a:endParaRPr kumimoji="1" lang="en-US" altLang="ko-KR" sz="18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0" indent="0">
              <a:buNone/>
            </a:pPr>
            <a:r>
              <a:rPr kumimoji="1" lang="en-US" altLang="x-none" sz="1800" dirty="0"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kumimoji="1" lang="ko-KR" altLang="en-US" sz="1800" dirty="0">
                <a:latin typeface="배달의민족 한나는 열한살" pitchFamily="50" charset="-127"/>
                <a:ea typeface="배달의민족 한나는 열한살" pitchFamily="50" charset="-127"/>
              </a:rPr>
              <a:t>게임하기 버튼 출력</a:t>
            </a:r>
            <a:endParaRPr kumimoji="1" lang="en-US" altLang="ko-KR" sz="18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0" indent="0">
              <a:buNone/>
            </a:pPr>
            <a:r>
              <a:rPr kumimoji="1" lang="en-US" altLang="x-none" sz="1800" dirty="0">
                <a:latin typeface="배달의민족 한나는 열한살" pitchFamily="50" charset="-127"/>
                <a:ea typeface="배달의민족 한나는 열한살" pitchFamily="50" charset="-127"/>
              </a:rPr>
              <a:t>	while(true</a:t>
            </a: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		if(</a:t>
            </a:r>
            <a:r>
              <a:rPr kumimoji="1" lang="ko-KR" altLang="en-US" sz="1800" dirty="0">
                <a:latin typeface="배달의민족 한나는 열한살" pitchFamily="50" charset="-127"/>
                <a:ea typeface="배달의민족 한나는 열한살" pitchFamily="50" charset="-127"/>
              </a:rPr>
              <a:t>실험하기 버튼 클릭</a:t>
            </a: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kumimoji="1" lang="ko-KR" altLang="en-US" sz="1800" dirty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{			</a:t>
            </a:r>
          </a:p>
          <a:p>
            <a:pPr marL="0" indent="0">
              <a:buNone/>
            </a:pPr>
            <a:r>
              <a:rPr kumimoji="1" lang="en-US" altLang="x-none" sz="1800" dirty="0">
                <a:latin typeface="배달의민족 한나는 열한살" pitchFamily="50" charset="-127"/>
                <a:ea typeface="배달의민족 한나는 열한살" pitchFamily="50" charset="-127"/>
              </a:rPr>
              <a:t>			</a:t>
            </a: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Exp();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			break;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		}</a:t>
            </a:r>
            <a:r>
              <a:rPr kumimoji="1" lang="ko-KR" altLang="en-US" sz="1800" dirty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else if(</a:t>
            </a:r>
            <a:r>
              <a:rPr kumimoji="1" lang="ko-KR" altLang="en-US" sz="1800" dirty="0">
                <a:latin typeface="배달의민족 한나는 열한살" pitchFamily="50" charset="-127"/>
                <a:ea typeface="배달의민족 한나는 열한살" pitchFamily="50" charset="-127"/>
              </a:rPr>
              <a:t>게임하기 버튼 클릭</a:t>
            </a: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kumimoji="1" lang="ko-KR" altLang="en-US" sz="1800" dirty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{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			Game();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			break;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		}</a:t>
            </a:r>
          </a:p>
          <a:p>
            <a:pPr marL="0" indent="0">
              <a:buNone/>
            </a:pPr>
            <a:r>
              <a:rPr kumimoji="1" lang="en-US" altLang="x-none" sz="1800" dirty="0"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kumimoji="1" lang="en-US" altLang="ko-KR" sz="1800" dirty="0"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  <a:endParaRPr kumimoji="1" lang="en-US" altLang="x-none" sz="18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0" indent="0">
              <a:buNone/>
            </a:pPr>
            <a:r>
              <a:rPr kumimoji="1" lang="en-US" altLang="x-none" sz="1800" dirty="0"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0" indent="0">
              <a:buNone/>
            </a:pPr>
            <a:endParaRPr kumimoji="1" lang="x-none" altLang="en-US" sz="18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87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Exp()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1981200" y="1412776"/>
            <a:ext cx="8147248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Exp(){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String </a:t>
            </a: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selectedExp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;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kumimoji="1" lang="ko-KR" altLang="en-US" sz="1400" dirty="0">
                <a:latin typeface="배달의민족 한나는 열한살" pitchFamily="50" charset="-127"/>
                <a:ea typeface="배달의민족 한나는 열한살" pitchFamily="50" charset="-127"/>
              </a:rPr>
              <a:t>실험 리스트 출력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</a:t>
            </a:r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while(true) {</a:t>
            </a:r>
          </a:p>
          <a:p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			switch</a:t>
            </a:r>
            <a:r>
              <a:rPr kumimoji="1" lang="en-US" altLang="ko-KR" sz="1400" dirty="0"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kumimoji="1" lang="ko-KR" altLang="en-US" sz="1400" dirty="0" err="1">
                <a:latin typeface="배달의민족 한나는 열한살" pitchFamily="50" charset="-127"/>
                <a:ea typeface="배달의민족 한나는 열한살" pitchFamily="50" charset="-127"/>
              </a:rPr>
              <a:t>실험별</a:t>
            </a:r>
            <a:r>
              <a:rPr kumimoji="1" lang="ko-KR" altLang="en-US" sz="1400" dirty="0">
                <a:latin typeface="배달의민족 한나는 열한살" pitchFamily="50" charset="-127"/>
                <a:ea typeface="배달의민족 한나는 열한살" pitchFamily="50" charset="-127"/>
              </a:rPr>
              <a:t> 버튼</a:t>
            </a:r>
            <a:r>
              <a:rPr kumimoji="1" lang="en-US" altLang="ko-KR" sz="1400" dirty="0"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 {</a:t>
            </a:r>
          </a:p>
          <a:p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				case </a:t>
            </a:r>
            <a:r>
              <a:rPr kumimoji="1" lang="ko-KR" altLang="en-US" sz="1400" dirty="0">
                <a:latin typeface="배달의민족 한나는 열한살" pitchFamily="50" charset="-127"/>
                <a:ea typeface="배달의민족 한나는 열한살" pitchFamily="50" charset="-127"/>
              </a:rPr>
              <a:t>실험</a:t>
            </a:r>
            <a:r>
              <a:rPr kumimoji="1" lang="en-US" altLang="ko-KR" sz="1400" dirty="0">
                <a:latin typeface="배달의민족 한나는 열한살" pitchFamily="50" charset="-127"/>
                <a:ea typeface="배달의민족 한나는 열한살" pitchFamily="50" charset="-127"/>
              </a:rPr>
              <a:t>1</a:t>
            </a:r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kumimoji="1" lang="en-US" altLang="x-none" sz="1400" dirty="0" err="1">
                <a:latin typeface="배달의민족 한나는 열한살" pitchFamily="50" charset="-127"/>
                <a:ea typeface="배달의민족 한나는 열한살" pitchFamily="50" charset="-127"/>
              </a:rPr>
              <a:t>selectedExp</a:t>
            </a:r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 = </a:t>
            </a:r>
            <a:r>
              <a:rPr kumimoji="1" lang="ko-KR" altLang="en-US" sz="1400" dirty="0" err="1">
                <a:latin typeface="배달의민족 한나는 열한살" pitchFamily="50" charset="-127"/>
                <a:ea typeface="배달의민족 한나는 열한살" pitchFamily="50" charset="-127"/>
              </a:rPr>
              <a:t>불꽃실험</a:t>
            </a:r>
            <a:r>
              <a:rPr kumimoji="1" lang="en-US" altLang="ko-KR" sz="1400" dirty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</a:p>
          <a:p>
            <a:r>
              <a:rPr kumimoji="1"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	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Download(</a:t>
            </a: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selectedExp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  <a:p>
            <a:r>
              <a:rPr kumimoji="1"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	</a:t>
            </a:r>
            <a:r>
              <a:rPr kumimoji="1"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Expfire</a:t>
            </a:r>
            <a:r>
              <a:rPr kumimoji="1"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</a:p>
          <a:p>
            <a:r>
              <a:rPr kumimoji="1"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	</a:t>
            </a:r>
            <a:r>
              <a:rPr kumimoji="1" lang="en-US" altLang="ko-KR" sz="1400" dirty="0">
                <a:latin typeface="배달의민족 한나는 열한살" pitchFamily="50" charset="-127"/>
                <a:ea typeface="배달의민족 한나는 열한살" pitchFamily="50" charset="-127"/>
              </a:rPr>
              <a:t>break;</a:t>
            </a:r>
          </a:p>
          <a:p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				case </a:t>
            </a:r>
            <a:r>
              <a:rPr kumimoji="1" lang="x-none" altLang="en-US" sz="1400" dirty="0">
                <a:latin typeface="배달의민족 한나는 열한살" pitchFamily="50" charset="-127"/>
                <a:ea typeface="배달의민족 한나는 열한살" pitchFamily="50" charset="-127"/>
              </a:rPr>
              <a:t>실험</a:t>
            </a:r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2</a:t>
            </a:r>
            <a:r>
              <a:rPr kumimoji="1" lang="en-US" altLang="ko-KR" sz="1400" dirty="0">
                <a:latin typeface="배달의민족 한나는 열한살" pitchFamily="50" charset="-127"/>
                <a:ea typeface="배달의민족 한나는 열한살" pitchFamily="50" charset="-127"/>
              </a:rPr>
              <a:t>:</a:t>
            </a:r>
            <a:r>
              <a:rPr kumimoji="1" lang="ko-KR" altLang="en-US" sz="1400" dirty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kumimoji="1" lang="en-US" altLang="ko-KR" sz="1400" dirty="0" err="1">
                <a:latin typeface="배달의민족 한나는 열한살" pitchFamily="50" charset="-127"/>
                <a:ea typeface="배달의민족 한나는 열한살" pitchFamily="50" charset="-127"/>
              </a:rPr>
              <a:t>selectedExp</a:t>
            </a:r>
            <a:r>
              <a:rPr kumimoji="1" lang="en-US" altLang="ko-KR" sz="1400" dirty="0">
                <a:latin typeface="배달의민족 한나는 열한살" pitchFamily="50" charset="-127"/>
                <a:ea typeface="배달의민족 한나는 열한살" pitchFamily="50" charset="-127"/>
              </a:rPr>
              <a:t> = </a:t>
            </a:r>
            <a:r>
              <a:rPr kumimoji="1" lang="ko-KR" altLang="en-US" sz="1400" dirty="0" err="1">
                <a:latin typeface="배달의민족 한나는 열한살" pitchFamily="50" charset="-127"/>
                <a:ea typeface="배달의민족 한나는 열한살" pitchFamily="50" charset="-127"/>
              </a:rPr>
              <a:t>현미경실험</a:t>
            </a:r>
            <a:endParaRPr kumimoji="1" lang="en-US" altLang="ko-KR" sz="14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kumimoji="1" lang="en-US" altLang="ko-KR" sz="1400" dirty="0">
                <a:latin typeface="배달의민족 한나는 열한살" pitchFamily="50" charset="-127"/>
                <a:ea typeface="배달의민족 한나는 열한살" pitchFamily="50" charset="-127"/>
              </a:rPr>
              <a:t>					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Download(</a:t>
            </a: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selectedExp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</a:t>
            </a:r>
          </a:p>
          <a:p>
            <a:r>
              <a:rPr kumimoji="1"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	</a:t>
            </a:r>
            <a:r>
              <a:rPr kumimoji="1" lang="ko-KR" altLang="en-US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현미경실험함수</a:t>
            </a:r>
            <a:r>
              <a:rPr kumimoji="1"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kumimoji="1" lang="en-US" altLang="ko-KR" sz="14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kumimoji="1" lang="en-US" altLang="ko-KR" sz="1400" dirty="0">
                <a:latin typeface="배달의민족 한나는 열한살" pitchFamily="50" charset="-127"/>
                <a:ea typeface="배달의민족 한나는 열한살" pitchFamily="50" charset="-127"/>
              </a:rPr>
              <a:t>					break;</a:t>
            </a:r>
          </a:p>
          <a:p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				. . . </a:t>
            </a:r>
          </a:p>
          <a:p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				default;</a:t>
            </a:r>
          </a:p>
          <a:p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			}</a:t>
            </a:r>
          </a:p>
          <a:p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			break;</a:t>
            </a:r>
          </a:p>
          <a:p>
            <a:r>
              <a:rPr kumimoji="1" lang="en-US" altLang="x-none" sz="1400" dirty="0">
                <a:latin typeface="배달의민족 한나는 열한살" pitchFamily="50" charset="-127"/>
                <a:ea typeface="배달의민족 한나는 열한살" pitchFamily="50" charset="-127"/>
              </a:rPr>
              <a:t>		}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0B2E6-F1B7-9C4C-B2A0-9A3ACD17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Expfire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kumimoji="1" lang="x-none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B5748-62C6-E146-9C33-5B728B64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Expfire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(){ //</a:t>
            </a:r>
            <a:r>
              <a:rPr lang="ko-KR" altLang="en-US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불꽃실험함수</a:t>
            </a:r>
            <a:endParaRPr lang="en-US" altLang="ko-KR" sz="1400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</a:t>
            </a:r>
            <a:r>
              <a:rPr lang="ko-KR" altLang="en-US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실험설명화면 출력</a:t>
            </a:r>
            <a:endParaRPr lang="en-US" altLang="ko-KR" sz="1400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</a:t>
            </a:r>
            <a:r>
              <a:rPr lang="ko-KR" altLang="en-US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실험시작버튼 출력</a:t>
            </a:r>
            <a:endParaRPr lang="en-US" altLang="ko-KR" sz="1400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while(</a:t>
            </a: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ture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if(</a:t>
            </a:r>
            <a:r>
              <a:rPr lang="ko-KR" altLang="en-US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시작버튼 클릭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</a:t>
            </a: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SelectMaterial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lang="ko-KR" altLang="en-US" sz="1400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</a:t>
            </a: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SelectReagent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</a:t>
            </a: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CombineCottonFoil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</a:t>
            </a:r>
            <a:r>
              <a:rPr lang="en-US" altLang="ko-KR" sz="1400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//Scene1</a:t>
            </a: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</a:t>
            </a: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DropAlcohol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</a:t>
            </a:r>
            <a:r>
              <a:rPr lang="en-US" altLang="ko-KR" sz="1400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//Scene2</a:t>
            </a: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</a:t>
            </a: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DropReagent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</a:t>
            </a:r>
            <a:r>
              <a:rPr lang="en-US" altLang="ko-KR" sz="1400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//Scene3</a:t>
            </a:r>
            <a:endParaRPr lang="ko-KR" altLang="en-US" sz="1400" spc="-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</a:t>
            </a: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BurnMatch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</a:t>
            </a:r>
            <a:r>
              <a:rPr lang="en-US" altLang="ko-KR" sz="1400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//Scene4</a:t>
            </a: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</a:t>
            </a: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ColoredFire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</a:t>
            </a:r>
            <a:r>
              <a:rPr lang="en-US" altLang="ko-KR" sz="1400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//Scene5</a:t>
            </a:r>
            <a:endParaRPr lang="en-US" altLang="ko-KR" sz="1400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}</a:t>
            </a: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}</a:t>
            </a:r>
          </a:p>
          <a:p>
            <a:pPr marL="686160" lvl="2" indent="0">
              <a:buClr>
                <a:srgbClr val="0070C0"/>
              </a:buClr>
              <a:buNone/>
            </a:pP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		</a:t>
            </a:r>
            <a:r>
              <a:rPr lang="en-US" altLang="ko-KR" sz="1400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End_Exp</a:t>
            </a:r>
            <a:r>
              <a:rPr lang="en-US" altLang="ko-KR" sz="14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</a:p>
          <a:p>
            <a:pPr marL="686160" lvl="2" indent="0">
              <a:buClr>
                <a:srgbClr val="0070C0"/>
              </a:buClr>
              <a:buNone/>
            </a:pPr>
            <a:r>
              <a:rPr kumimoji="1" lang="en-US" altLang="x-none" sz="1400" spc="-1" dirty="0"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  <a:endParaRPr kumimoji="1" lang="x-none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53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Download()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1823160" y="1703512"/>
            <a:ext cx="11696880" cy="1594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Download(</a:t>
            </a:r>
            <a:r>
              <a:rPr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selectedExp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1829160" lvl="4">
              <a:buClr>
                <a:srgbClr val="0070C0"/>
              </a:buClr>
            </a:pP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실험에 대한  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Asset Bundle</a:t>
            </a:r>
            <a:r>
              <a:rPr lang="ko-KR" altLang="en-US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다운</a:t>
            </a: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loading</a:t>
            </a:r>
            <a:r>
              <a:rPr lang="ko-KR" altLang="en-US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중에는 실험 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tip</a:t>
            </a:r>
            <a:r>
              <a:rPr lang="ko-KR" altLang="en-US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출력</a:t>
            </a: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endParaRPr lang="en-US" altLang="ko-KR" sz="1100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z="1100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실험 설명 출력 </a:t>
            </a:r>
            <a:r>
              <a:rPr lang="en-US" altLang="ko-KR" sz="11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en-US" altLang="ko-KR" sz="1100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selectedExp</a:t>
            </a:r>
            <a:r>
              <a:rPr lang="ko-KR" altLang="en-US" sz="11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에 따른 실험 설명 출력</a:t>
            </a:r>
            <a:endParaRPr lang="en-US" altLang="ko-KR" sz="1100" spc="-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실험시작</a:t>
            </a:r>
            <a:r>
              <a:rPr lang="ko-KR" altLang="en-US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버튼 출력</a:t>
            </a: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while(true){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if(</a:t>
            </a:r>
            <a:r>
              <a:rPr lang="ko-KR" altLang="en-US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실험시작</a:t>
            </a:r>
            <a:r>
              <a:rPr lang="ko-KR" altLang="en-US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버튼 클릭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break;</a:t>
            </a:r>
            <a:r>
              <a:rPr lang="ko-KR" altLang="en-US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  <a:b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</a:b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1371600" lvl="2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371600" lvl="2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457560" lvl="1">
              <a:buClr>
                <a:srgbClr val="0070C0"/>
              </a:buClr>
            </a:pP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SelectMaterial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551384" y="620688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r>
              <a:rPr lang="en-US" altLang="ko-KR" sz="17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7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SelectMaterial</a:t>
            </a:r>
            <a:r>
              <a:rPr lang="en-US" altLang="ko-KR" sz="17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{ //</a:t>
            </a:r>
            <a:r>
              <a:rPr lang="ko-KR" altLang="en-US" sz="17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준비물 선택</a:t>
            </a:r>
            <a:endParaRPr lang="en-US" altLang="ko-KR" sz="17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7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7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각종 실험 도구 출력</a:t>
            </a:r>
            <a:endParaRPr lang="en-US" altLang="ko-KR" sz="17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7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7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제출하기 버튼 출력</a:t>
            </a:r>
            <a:endParaRPr lang="en-US" altLang="ko-KR" sz="17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lvl="2"/>
            <a:r>
              <a:rPr lang="en-US" altLang="ko-KR" sz="17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while(true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{</a:t>
            </a: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if(</a:t>
            </a:r>
            <a:r>
              <a:rPr lang="ko-KR" altLang="en-US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실험도구 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click){</a:t>
            </a: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</a:t>
            </a:r>
            <a:r>
              <a:rPr lang="en-US" altLang="ko-KR" sz="17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userClikedList.add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클릭한 실험도구 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id)</a:t>
            </a:r>
          </a:p>
          <a:p>
            <a:pPr lvl="8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for(String id: </a:t>
            </a:r>
            <a:r>
              <a:rPr lang="en-US" altLang="ko-KR" sz="17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userClikedList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  <a:p>
            <a:pPr lvl="8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 </a:t>
            </a:r>
            <a:r>
              <a:rPr lang="en-US" altLang="ko-KR" sz="17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blockedMaterialAssetList.key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(item).visible </a:t>
            </a:r>
          </a:p>
          <a:p>
            <a:pPr lvl="8"/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이 부분은 어떻게 적어야 할 지 잘 모르겠음</a:t>
            </a:r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추후에 수정할 계획</a:t>
            </a:r>
            <a:endParaRPr lang="en-US" altLang="ko-KR" sz="1700" b="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lvl="8"/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//value</a:t>
            </a:r>
            <a:r>
              <a:rPr lang="ko-KR" altLang="en-US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는 회색실험도구 </a:t>
            </a:r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Asset </a:t>
            </a:r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</a:t>
            </a:r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사용자가 이미 선택한 실험도구</a:t>
            </a:r>
            <a:endParaRPr lang="en-US" altLang="ko-KR" sz="1700" b="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lvl="8"/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 </a:t>
            </a:r>
            <a:r>
              <a:rPr lang="en-US" altLang="ko-KR" sz="1700" b="1" dirty="0" err="1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blockedMaterialAssetList</a:t>
            </a:r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관련 부분 </a:t>
            </a:r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 </a:t>
            </a:r>
            <a:r>
              <a:rPr lang="ko-KR" altLang="en-US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모호해서 수정할 예정</a:t>
            </a:r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}</a:t>
            </a: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if(</a:t>
            </a:r>
            <a:r>
              <a:rPr lang="ko-KR" altLang="en-US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제출하기 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click){ </a:t>
            </a: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if( </a:t>
            </a:r>
            <a:r>
              <a:rPr lang="en-US" altLang="ko-KR" sz="17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materialAnswerList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== </a:t>
            </a:r>
            <a:r>
              <a:rPr lang="en-US" altLang="ko-KR" sz="17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userClickedList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break;</a:t>
            </a: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else{</a:t>
            </a: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 </a:t>
            </a:r>
            <a:r>
              <a:rPr lang="en-US" altLang="ko-KR" sz="17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messageBox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(“</a:t>
            </a:r>
            <a:r>
              <a:rPr lang="ko-KR" altLang="en-US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다시 생각해봐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”)</a:t>
            </a: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 </a:t>
            </a:r>
            <a:r>
              <a:rPr lang="en-US" altLang="ko-KR" sz="17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userClickedList.clear</a:t>
            </a:r>
            <a:endParaRPr lang="en-US" altLang="ko-KR" sz="1700" b="1" dirty="0">
              <a:solidFill>
                <a:srgbClr val="202124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	 for(item : </a:t>
            </a:r>
            <a:r>
              <a:rPr lang="en-US" altLang="ko-KR" sz="17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blockedMaterialAssetList</a:t>
            </a:r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</a:t>
            </a:r>
            <a:r>
              <a:rPr lang="en-US" altLang="ko-KR" sz="1700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item.invisible</a:t>
            </a:r>
            <a:endParaRPr lang="en-US" altLang="ko-KR" sz="1700" b="1" dirty="0">
              <a:solidFill>
                <a:srgbClr val="202124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}</a:t>
            </a: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		}</a:t>
            </a: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lvl="2"/>
            <a:r>
              <a:rPr lang="en-US" altLang="ko-KR" sz="17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1371600" lvl="2" indent="-456840">
              <a:buClr>
                <a:srgbClr val="0070C0"/>
              </a:buClr>
            </a:pPr>
            <a:r>
              <a:rPr lang="en-US" altLang="ko-KR" sz="17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*</a:t>
            </a:r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sz="1700" b="1" dirty="0" err="1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blockedMaterialAssetList</a:t>
            </a:r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sz="17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17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클릭한 실험도구 회색 표시</a:t>
            </a:r>
            <a:r>
              <a:rPr lang="en-US" altLang="ko-KR" sz="17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</a:p>
          <a:p>
            <a:pPr marL="1371600" lvl="2" indent="-456840">
              <a:buClr>
                <a:srgbClr val="0070C0"/>
              </a:buClr>
            </a:pPr>
            <a:r>
              <a:rPr lang="en-US" altLang="ko-KR" sz="17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17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회색인 것들은 클릭 못함</a:t>
            </a:r>
            <a:r>
              <a:rPr lang="en-US" altLang="ko-KR" sz="17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17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바꾸고 싶으면 제출하고 다시 해야 함</a:t>
            </a:r>
            <a:r>
              <a:rPr lang="en-US" altLang="ko-KR" sz="17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SelectReagent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839416" y="1487488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SelectReagent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{ //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 선택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시약버튼 출력 </a:t>
            </a:r>
            <a:r>
              <a:rPr lang="en-US" altLang="ko-KR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나트륨</a:t>
            </a:r>
            <a:r>
              <a:rPr lang="en-US" altLang="ko-KR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리튬 등 </a:t>
            </a:r>
            <a:r>
              <a:rPr lang="en-US" altLang="ko-KR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6</a:t>
            </a:r>
            <a:r>
              <a:rPr lang="ko-KR" altLang="en-US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개의 시약 별 버튼</a:t>
            </a:r>
            <a:endParaRPr lang="en-US" altLang="ko-KR" b="1" spc="-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lvl="2"/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while(true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{</a:t>
            </a:r>
          </a:p>
          <a:p>
            <a:pPr lvl="2"/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if(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시약버튼 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click){</a:t>
            </a:r>
          </a:p>
          <a:p>
            <a:pPr lvl="2"/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</a:t>
            </a:r>
            <a:r>
              <a:rPr lang="en-US" altLang="ko-KR" b="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selectedReagent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=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시약버튼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.value </a:t>
            </a:r>
          </a:p>
          <a:p>
            <a:pPr lvl="2"/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시약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id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등을 저장하여 이후 이 시약으로 실험을 진행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lvl="2"/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break;		</a:t>
            </a:r>
          </a:p>
          <a:p>
            <a:pPr lvl="2"/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} </a:t>
            </a:r>
          </a:p>
          <a:p>
            <a:pPr lvl="2"/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lvl="2"/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		</a:t>
            </a: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A5361D8-2E4A-4AED-BC39-A2F5BE200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37" r="21323"/>
          <a:stretch/>
        </p:blipFill>
        <p:spPr bwMode="auto">
          <a:xfrm>
            <a:off x="6888089" y="4293096"/>
            <a:ext cx="3010793" cy="184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CombineCottonFoil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839416" y="1052736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CombineCottonFoil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{ //Scene1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 출력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은박지 출력</a:t>
            </a: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while(true){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if(</a:t>
            </a:r>
            <a:r>
              <a:rPr lang="ko-KR" altLang="en-US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은박지의 범위에 솜이 진입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break;</a:t>
            </a:r>
          </a:p>
          <a:p>
            <a:pPr marL="2743560" lvl="6">
              <a:buClr>
                <a:srgbClr val="0070C0"/>
              </a:buClr>
            </a:pPr>
            <a:r>
              <a:rPr lang="en-US" altLang="ko-KR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marL="1829160" lvl="4">
              <a:buClr>
                <a:srgbClr val="0070C0"/>
              </a:buClr>
            </a:pPr>
            <a:r>
              <a:rPr lang="en-US" altLang="ko-KR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  <a:r>
              <a:rPr lang="en-US" altLang="ko-KR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r>
              <a:rPr lang="en-US" altLang="ko-KR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*</a:t>
            </a:r>
            <a:r>
              <a:rPr lang="ko-KR" altLang="en-US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솜과 은박지가 합쳐진 모습은 </a:t>
            </a:r>
            <a:r>
              <a:rPr lang="en-US" altLang="ko-KR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Scene2</a:t>
            </a:r>
            <a:r>
              <a:rPr lang="ko-KR" altLang="en-US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에서 출력한다</a:t>
            </a:r>
            <a:r>
              <a:rPr lang="en-US" altLang="ko-KR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E066BF-E24B-4867-9C22-2151BFDC4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9608" y1="55689" x2="80784" y2="76946"/>
                        <a14:backgroundMark x1="80784" y1="76946" x2="80784" y2="58982"/>
                        <a14:backgroundMark x1="80784" y1="58982" x2="82353" y2="73952"/>
                        <a14:backgroundMark x1="82353" y1="73952" x2="82353" y2="57186"/>
                        <a14:backgroundMark x1="82353" y1="57186" x2="82941" y2="72455"/>
                        <a14:backgroundMark x1="82941" y1="72455" x2="83137" y2="52994"/>
                        <a14:backgroundMark x1="83137" y1="52994" x2="81765" y2="67964"/>
                        <a14:backgroundMark x1="81765" y1="67964" x2="81176" y2="56886"/>
                        <a14:backgroundMark x1="70392" y1="44311" x2="75490" y2="58084"/>
                        <a14:backgroundMark x1="75490" y1="58084" x2="76863" y2="73353"/>
                        <a14:backgroundMark x1="76863" y1="73353" x2="70980" y2="847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2105" y="756444"/>
            <a:ext cx="2019215" cy="13223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D6446A-A032-4E9E-9C2B-084943F05D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8248" y="443292"/>
            <a:ext cx="2159210" cy="2159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-1622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DropAlcohol</a:t>
            </a:r>
            <a:r>
              <a:rPr lang="en-US" altLang="ko-KR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839416" y="695400"/>
            <a:ext cx="12817424" cy="489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914760" lvl="2">
              <a:buClr>
                <a:srgbClr val="0070C0"/>
              </a:buClr>
            </a:pPr>
            <a:r>
              <a:rPr lang="en-US" altLang="ko-KR" sz="12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DropAlcohol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() { //Scene2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솜과 합쳐진 은박지 출력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알코올이 들어있는 스포이트 출력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while(true){</a:t>
            </a:r>
          </a:p>
          <a:p>
            <a:pPr marL="2286360" lvl="5">
              <a:buClr>
                <a:srgbClr val="0070C0"/>
              </a:buClr>
            </a:pPr>
            <a:r>
              <a:rPr lang="en-US" altLang="ko-KR" sz="14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if(</a:t>
            </a:r>
            <a:r>
              <a:rPr lang="ko-KR" altLang="en-US" sz="14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스포이트가 </a:t>
            </a:r>
            <a:r>
              <a:rPr lang="en-US" altLang="ko-KR" sz="14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14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</a:t>
            </a:r>
            <a:r>
              <a:rPr lang="en-US" altLang="ko-KR" sz="14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4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은박지</a:t>
            </a:r>
            <a:r>
              <a:rPr lang="en-US" altLang="ko-KR" sz="14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lang="ko-KR" altLang="en-US" sz="14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의 범위에 진입</a:t>
            </a:r>
            <a:r>
              <a:rPr lang="en-US" altLang="ko-KR" sz="14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2286360" lvl="5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스포이트의 </a:t>
            </a:r>
            <a:r>
              <a:rPr lang="en-US" altLang="ko-KR" sz="1400" b="1" spc="-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x,y</a:t>
            </a:r>
            <a:r>
              <a:rPr lang="ko-KR" altLang="en-US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좌표</a:t>
            </a: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=(</a:t>
            </a:r>
            <a:r>
              <a:rPr lang="ko-KR" altLang="en-US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</a:t>
            </a: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은박지</a:t>
            </a: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lang="ko-KR" altLang="en-US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의 </a:t>
            </a:r>
            <a:r>
              <a:rPr lang="en-US" altLang="ko-KR" sz="1400" b="1" spc="-1" dirty="0" err="1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x,y</a:t>
            </a:r>
            <a:r>
              <a:rPr lang="ko-KR" altLang="en-US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좌표</a:t>
            </a:r>
            <a:endParaRPr lang="en-US" altLang="ko-KR" sz="1400" b="1" spc="-1" dirty="0">
              <a:solidFill>
                <a:srgbClr val="202124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286360" lvl="5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ko-KR" altLang="en-US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스포이트의 </a:t>
            </a: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z</a:t>
            </a:r>
            <a:r>
              <a:rPr lang="ko-KR" altLang="en-US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좌표</a:t>
            </a: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=(</a:t>
            </a:r>
            <a:r>
              <a:rPr lang="ko-KR" altLang="en-US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솜</a:t>
            </a: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</a:t>
            </a:r>
            <a:r>
              <a:rPr lang="ko-KR" altLang="en-US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은박지</a:t>
            </a: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lang="ko-KR" altLang="en-US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의 </a:t>
            </a: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z</a:t>
            </a:r>
            <a:r>
              <a:rPr lang="ko-KR" altLang="en-US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좌표</a:t>
            </a: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+15</a:t>
            </a:r>
          </a:p>
          <a:p>
            <a:pPr marL="2286360" lvl="5">
              <a:buClr>
                <a:srgbClr val="0070C0"/>
              </a:buClr>
            </a:pPr>
            <a:r>
              <a:rPr lang="en-US" altLang="ko-KR" sz="12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//</a:t>
            </a:r>
            <a:r>
              <a:rPr lang="ko-KR" altLang="en-US" sz="12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스포이트가 은박지에 가까이 가면 스포이트는 은박지의 바로 위 위치로 고정된다</a:t>
            </a: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2286360" lvl="5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break;</a:t>
            </a:r>
          </a:p>
          <a:p>
            <a:pPr marL="2286360" lvl="5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while(true){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if( </a:t>
            </a:r>
            <a:r>
              <a:rPr lang="en-US" altLang="ko-KR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touchedSpuitCnt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==0 &amp;&amp;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스포이트를 터치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){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알코올이 한 방울 떨어지는 애니메이션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</a:t>
            </a:r>
            <a:r>
              <a:rPr lang="ko-KR" altLang="en-US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그만넣기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버튼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.visible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}else{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</a:t>
            </a:r>
            <a:r>
              <a:rPr lang="en-US" altLang="ko-KR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touchedSpuitCnt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++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	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알코올이 한 방울 떨어지는 애니메이션</a:t>
            </a: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}</a:t>
            </a:r>
          </a:p>
          <a:p>
            <a:pPr marL="914760" lvl="2">
              <a:buClr>
                <a:srgbClr val="0070C0"/>
              </a:buClr>
            </a:pPr>
            <a:endParaRPr lang="en-US" altLang="ko-KR" sz="14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	if(</a:t>
            </a:r>
            <a:r>
              <a:rPr lang="ko-KR" altLang="en-US" sz="1400" b="1" spc="-1" dirty="0" err="1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그만넣기</a:t>
            </a:r>
            <a:r>
              <a:rPr lang="ko-KR" altLang="en-US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버튼 </a:t>
            </a:r>
            <a:r>
              <a:rPr lang="en-US" altLang="ko-KR" sz="14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click</a:t>
            </a: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break;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}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4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}</a:t>
            </a:r>
          </a:p>
          <a:p>
            <a:pPr marL="914760" lvl="2">
              <a:buClr>
                <a:srgbClr val="0070C0"/>
              </a:buClr>
            </a:pPr>
            <a:r>
              <a:rPr lang="en-US" altLang="ko-KR" sz="1200" b="1" spc="-1" dirty="0">
                <a:solidFill>
                  <a:srgbClr val="00000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  <a:r>
              <a:rPr lang="en-US" altLang="ko-KR" sz="1200" b="1" dirty="0">
                <a:solidFill>
                  <a:srgbClr val="202124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	</a:t>
            </a: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r>
              <a:rPr lang="en-US" altLang="ko-KR" sz="12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* </a:t>
            </a:r>
            <a:r>
              <a:rPr lang="en-US" altLang="ko-KR" sz="1200" b="1" spc="-1" dirty="0" err="1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touchedSpuitCnt</a:t>
            </a:r>
            <a:r>
              <a:rPr lang="en-US" altLang="ko-KR" sz="12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: </a:t>
            </a:r>
            <a:r>
              <a:rPr lang="ko-KR" altLang="en-US" sz="12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알코올 몇 방울 넣었는지 카운트 </a:t>
            </a:r>
            <a:r>
              <a:rPr lang="en-US" altLang="ko-KR" sz="12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(4</a:t>
            </a:r>
            <a:r>
              <a:rPr lang="ko-KR" altLang="en-US" sz="12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방울 이상이면 나중에 불을 붙였을 때 접시가 탄다</a:t>
            </a:r>
            <a:r>
              <a:rPr lang="en-US" altLang="ko-KR" sz="1200" b="1" spc="-1" dirty="0">
                <a:solidFill>
                  <a:schemeClr val="bg1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altLang="ko-KR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z="1200" b="1" spc="-1" dirty="0">
              <a:solidFill>
                <a:srgbClr val="00000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914400" lvl="1" indent="-456840">
              <a:buClr>
                <a:srgbClr val="0070C0"/>
              </a:buClr>
              <a:buFont typeface="Wingdings" charset="2"/>
              <a:buChar char=""/>
            </a:pPr>
            <a:endParaRPr lang="en-US" sz="1200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6D47B2-137C-45FC-B2F5-131210E2CE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6200" y="1115230"/>
            <a:ext cx="1482124" cy="14821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C2640D-C599-4810-B94E-E37356D3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412" y1="66467" x2="30010" y2="66590"/>
                        <a14:backgroundMark x1="79608" y1="55689" x2="80784" y2="76946"/>
                        <a14:backgroundMark x1="80784" y1="76946" x2="80784" y2="58982"/>
                        <a14:backgroundMark x1="80784" y1="58982" x2="82353" y2="73952"/>
                        <a14:backgroundMark x1="82353" y1="73952" x2="82353" y2="57186"/>
                        <a14:backgroundMark x1="82353" y1="57186" x2="82941" y2="72455"/>
                        <a14:backgroundMark x1="82941" y1="72455" x2="83137" y2="52994"/>
                        <a14:backgroundMark x1="83137" y1="52994" x2="81765" y2="67964"/>
                        <a14:backgroundMark x1="81765" y1="67964" x2="81176" y2="56886"/>
                        <a14:backgroundMark x1="70392" y1="44311" x2="75490" y2="58084"/>
                        <a14:backgroundMark x1="75490" y1="58084" x2="76863" y2="73353"/>
                        <a14:backgroundMark x1="76863" y1="73353" x2="70980" y2="84731"/>
                        <a14:backgroundMark x1="26275" y1="75150" x2="59216" y2="77545"/>
                        <a14:backgroundMark x1="59216" y1="77545" x2="69804" y2="75150"/>
                        <a14:backgroundMark x1="69804" y1="75150" x2="71961" y2="72754"/>
                        <a14:backgroundMark x1="25686" y1="67665" x2="28284" y2="68940"/>
                        <a14:backgroundMark x1="50456" y1="72540" x2="77059" y2="68263"/>
                        <a14:backgroundMark x1="51111" y1="71102" x2="55882" y2="71856"/>
                        <a14:backgroundMark x1="27451" y1="67365" x2="28898" y2="67594"/>
                        <a14:backgroundMark x1="29608" y1="70060" x2="52353" y2="73952"/>
                        <a14:backgroundMark x1="29020" y1="68862" x2="51765" y2="712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4354" y="1179790"/>
            <a:ext cx="1476335" cy="9668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08A88C-E89C-4BDF-9553-F81D4C734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333" l="10000" r="90000">
                        <a14:foregroundMark x1="48667" y1="38667" x2="35667" y2="90333"/>
                        <a14:foregroundMark x1="35667" y1="90333" x2="39000" y2="86333"/>
                        <a14:foregroundMark x1="39000" y1="86333" x2="52667" y2="4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120" y="227553"/>
            <a:ext cx="1194092" cy="11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4E3D841-F479-4974-87C8-5001061B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333" l="10000" r="90000">
                        <a14:foregroundMark x1="48667" y1="38667" x2="35667" y2="90333"/>
                        <a14:foregroundMark x1="35667" y1="90333" x2="39000" y2="86333"/>
                        <a14:foregroundMark x1="39000" y1="86333" x2="52667" y2="4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676" y="3435431"/>
            <a:ext cx="1482124" cy="14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래픽 7" descr="오른쪽을 가리키는 검지  윤곽선">
            <a:extLst>
              <a:ext uri="{FF2B5EF4-FFF2-40B4-BE49-F238E27FC236}">
                <a16:creationId xmlns:a16="http://schemas.microsoft.com/office/drawing/2014/main" id="{93F55FB0-4FC9-4254-B15E-C08F525BA6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059223">
            <a:off x="9366192" y="2963694"/>
            <a:ext cx="91440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2CB992-3D3D-417B-A804-30161F5DCC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6619" y="4649283"/>
            <a:ext cx="1482124" cy="14821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964F42-25AF-4B45-91AA-C10BE4CEC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412" y1="66467" x2="30010" y2="66590"/>
                        <a14:backgroundMark x1="79608" y1="55689" x2="80784" y2="76946"/>
                        <a14:backgroundMark x1="80784" y1="76946" x2="80784" y2="58982"/>
                        <a14:backgroundMark x1="80784" y1="58982" x2="82353" y2="73952"/>
                        <a14:backgroundMark x1="82353" y1="73952" x2="82353" y2="57186"/>
                        <a14:backgroundMark x1="82353" y1="57186" x2="82941" y2="72455"/>
                        <a14:backgroundMark x1="82941" y1="72455" x2="83137" y2="52994"/>
                        <a14:backgroundMark x1="83137" y1="52994" x2="81765" y2="67964"/>
                        <a14:backgroundMark x1="81765" y1="67964" x2="81176" y2="56886"/>
                        <a14:backgroundMark x1="70392" y1="44311" x2="75490" y2="58084"/>
                        <a14:backgroundMark x1="75490" y1="58084" x2="76863" y2="73353"/>
                        <a14:backgroundMark x1="76863" y1="73353" x2="70980" y2="84731"/>
                        <a14:backgroundMark x1="26275" y1="75150" x2="59216" y2="77545"/>
                        <a14:backgroundMark x1="59216" y1="77545" x2="69804" y2="75150"/>
                        <a14:backgroundMark x1="69804" y1="75150" x2="71961" y2="72754"/>
                        <a14:backgroundMark x1="25686" y1="67665" x2="28284" y2="68940"/>
                        <a14:backgroundMark x1="50456" y1="72540" x2="77059" y2="68263"/>
                        <a14:backgroundMark x1="51111" y1="71102" x2="55882" y2="71856"/>
                        <a14:backgroundMark x1="27451" y1="67365" x2="28898" y2="67594"/>
                        <a14:backgroundMark x1="29608" y1="70060" x2="52353" y2="73952"/>
                        <a14:backgroundMark x1="29020" y1="68862" x2="51765" y2="712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4773" y="4713843"/>
            <a:ext cx="1476335" cy="966854"/>
          </a:xfrm>
          <a:prstGeom prst="rect">
            <a:avLst/>
          </a:prstGeom>
        </p:spPr>
      </p:pic>
      <p:pic>
        <p:nvPicPr>
          <p:cNvPr id="12" name="그래픽 11" descr="물 윤곽선">
            <a:extLst>
              <a:ext uri="{FF2B5EF4-FFF2-40B4-BE49-F238E27FC236}">
                <a16:creationId xmlns:a16="http://schemas.microsoft.com/office/drawing/2014/main" id="{95DD12C4-DA38-4B7F-AEEB-F369CE8681F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9149840" y="4791262"/>
            <a:ext cx="228484" cy="2284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1337</Words>
  <Application>Microsoft Office PowerPoint</Application>
  <PresentationFormat>와이드스크린</PresentationFormat>
  <Paragraphs>306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한나는 열한살</vt:lpstr>
      <vt:lpstr>Arial</vt:lpstr>
      <vt:lpstr>Wingdings</vt:lpstr>
      <vt:lpstr>Office 테마</vt:lpstr>
      <vt:lpstr>실험1 : 불꽃실험</vt:lpstr>
      <vt:lpstr>로그인 후</vt:lpstr>
      <vt:lpstr>Exp()</vt:lpstr>
      <vt:lpstr>Expfire()</vt:lpstr>
      <vt:lpstr>Download()</vt:lpstr>
      <vt:lpstr>SelectMaterial()</vt:lpstr>
      <vt:lpstr>SelectReagent()</vt:lpstr>
      <vt:lpstr>CombineCottonFoil()</vt:lpstr>
      <vt:lpstr>DropAlcohol()</vt:lpstr>
      <vt:lpstr>DropReagent()</vt:lpstr>
      <vt:lpstr>BurnMatch()</vt:lpstr>
      <vt:lpstr>ColoredFire()</vt:lpstr>
      <vt:lpstr>End_Exp()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실험1 : 불꽃실험</dc:title>
  <dc:creator>허예지</dc:creator>
  <cp:lastModifiedBy>허예지</cp:lastModifiedBy>
  <cp:revision>1</cp:revision>
  <dcterms:created xsi:type="dcterms:W3CDTF">2021-05-31T10:44:57Z</dcterms:created>
  <dcterms:modified xsi:type="dcterms:W3CDTF">2021-05-31T10:47:33Z</dcterms:modified>
</cp:coreProperties>
</file>