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71" r:id="rId6"/>
    <p:sldId id="261" r:id="rId7"/>
    <p:sldId id="260" r:id="rId8"/>
    <p:sldId id="272" r:id="rId9"/>
    <p:sldId id="273" r:id="rId10"/>
    <p:sldId id="264" r:id="rId11"/>
    <p:sldId id="270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22" autoAdjust="0"/>
  </p:normalViewPr>
  <p:slideViewPr>
    <p:cSldViewPr>
      <p:cViewPr varScale="1">
        <p:scale>
          <a:sx n="46" d="100"/>
          <a:sy n="46" d="100"/>
        </p:scale>
        <p:origin x="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4240670" y="2397205"/>
            <a:ext cx="12214760" cy="35745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8800" b="1" dirty="0">
                <a:solidFill>
                  <a:srgbClr val="000000"/>
                </a:solidFill>
                <a:latin typeface="+mj-lt"/>
              </a:rPr>
              <a:t>Melanoma Classification Using Machine Learning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240670" y="7597267"/>
            <a:ext cx="12625348" cy="890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3200" b="1" dirty="0">
                <a:solidFill>
                  <a:srgbClr val="000000"/>
                </a:solidFill>
                <a:latin typeface="+mj-lt"/>
              </a:rPr>
              <a:t>Presented By : Shimaa Aboudeif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67640" y="8725001"/>
            <a:ext cx="6882108" cy="533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 b="1" dirty="0">
                <a:solidFill>
                  <a:srgbClr val="000000"/>
                </a:solidFill>
                <a:latin typeface="+mj-lt"/>
              </a:rPr>
              <a:t>University of Calgary| 2023</a:t>
            </a:r>
          </a:p>
        </p:txBody>
      </p:sp>
      <p:sp>
        <p:nvSpPr>
          <p:cNvPr id="16" name="Freeform 16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6464E5-B9AE-8A00-AB6F-414728D1D04A}"/>
              </a:ext>
            </a:extLst>
          </p:cNvPr>
          <p:cNvSpPr txBox="1"/>
          <p:nvPr/>
        </p:nvSpPr>
        <p:spPr>
          <a:xfrm>
            <a:off x="7467600" y="6218895"/>
            <a:ext cx="99930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+mj-lt"/>
              </a:rPr>
              <a:t>Exploring PCA, SVM, ANN, and </a:t>
            </a:r>
            <a:r>
              <a:rPr lang="en-US" sz="2800" b="1" dirty="0" err="1">
                <a:effectLst/>
                <a:latin typeface="+mj-lt"/>
              </a:rPr>
              <a:t>AlexNet</a:t>
            </a:r>
            <a:endParaRPr lang="ar-EG" sz="2800" b="1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8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+mj-lt"/>
              </a:rPr>
              <a:t>Conclusion</a:t>
            </a:r>
          </a:p>
        </p:txBody>
      </p:sp>
      <p:sp>
        <p:nvSpPr>
          <p:cNvPr id="13" name="Freeform 13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976036" y="3678675"/>
            <a:ext cx="10793714" cy="146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en-US" sz="4180" dirty="0">
                <a:solidFill>
                  <a:srgbClr val="000000"/>
                </a:solidFill>
                <a:latin typeface="+mj-lt"/>
              </a:rPr>
              <a:t>PCA with SVM has performed the best in classification</a:t>
            </a:r>
          </a:p>
        </p:txBody>
      </p:sp>
      <p:sp>
        <p:nvSpPr>
          <p:cNvPr id="15" name="Freeform 15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 dirty="0">
                <a:solidFill>
                  <a:srgbClr val="000000"/>
                </a:solidFill>
                <a:latin typeface="+mj-lt"/>
              </a:rPr>
              <a:t>THANK YOU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6" name="Group 6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5" name="Freeform 15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1340" y="2895980"/>
            <a:ext cx="14705320" cy="4898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en-US" sz="4400" b="0" i="0" dirty="0">
                <a:effectLst/>
                <a:latin typeface="+mj-lt"/>
              </a:rPr>
              <a:t>Melanoma is a type of skin cancer that originates from the pigment-producing cells called melanocytes. </a:t>
            </a:r>
            <a:endParaRPr lang="en-US" sz="4180" b="0" i="0" dirty="0">
              <a:effectLst/>
              <a:latin typeface="+mj-lt"/>
            </a:endParaRPr>
          </a:p>
          <a:p>
            <a:pPr algn="l">
              <a:buFont typeface="+mj-lt"/>
              <a:buAutoNum type="arabicPeriod"/>
            </a:pPr>
            <a:r>
              <a:rPr lang="en-US" sz="4400" b="1" i="0" dirty="0">
                <a:effectLst/>
                <a:latin typeface="+mj-lt"/>
              </a:rPr>
              <a:t>Asymmetry</a:t>
            </a:r>
            <a:endParaRPr lang="en-US" sz="4400" b="0" i="0" dirty="0">
              <a:effectLst/>
              <a:latin typeface="+mj-lt"/>
            </a:endParaRPr>
          </a:p>
          <a:p>
            <a:pPr algn="l">
              <a:buFont typeface="+mj-lt"/>
              <a:buAutoNum type="arabicPeriod"/>
            </a:pPr>
            <a:r>
              <a:rPr lang="en-US" sz="4400" b="1" i="0" dirty="0">
                <a:effectLst/>
                <a:latin typeface="+mj-lt"/>
              </a:rPr>
              <a:t>Border irregularity</a:t>
            </a:r>
          </a:p>
          <a:p>
            <a:pPr algn="l">
              <a:buFont typeface="+mj-lt"/>
              <a:buAutoNum type="arabicPeriod"/>
            </a:pPr>
            <a:r>
              <a:rPr lang="en-US" sz="4400" b="1" i="0" dirty="0">
                <a:effectLst/>
                <a:latin typeface="+mj-lt"/>
              </a:rPr>
              <a:t>Color changes</a:t>
            </a:r>
            <a:endParaRPr lang="en-US" sz="4400" b="0" i="0" dirty="0">
              <a:effectLst/>
              <a:latin typeface="+mj-lt"/>
            </a:endParaRPr>
          </a:p>
          <a:p>
            <a:pPr algn="l">
              <a:buFont typeface="+mj-lt"/>
              <a:buAutoNum type="arabicPeriod"/>
            </a:pPr>
            <a:r>
              <a:rPr lang="en-US" sz="4400" b="1" i="0" dirty="0">
                <a:effectLst/>
                <a:latin typeface="+mj-lt"/>
              </a:rPr>
              <a:t>Diameter:</a:t>
            </a:r>
            <a:r>
              <a:rPr lang="en-US" sz="4400" b="0" i="0" dirty="0">
                <a:effectLst/>
                <a:latin typeface="+mj-lt"/>
              </a:rPr>
              <a:t> often about 6 mm</a:t>
            </a:r>
          </a:p>
          <a:p>
            <a:pPr algn="l">
              <a:buFont typeface="+mj-lt"/>
              <a:buAutoNum type="arabicPeriod"/>
            </a:pPr>
            <a:r>
              <a:rPr lang="en-US" sz="4400" b="1" i="0" dirty="0">
                <a:effectLst/>
                <a:latin typeface="+mj-lt"/>
              </a:rPr>
              <a:t>Evolving</a:t>
            </a:r>
            <a:endParaRPr lang="en-US" sz="4180" dirty="0">
              <a:latin typeface="+mj-lt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+mj-lt"/>
              </a:rPr>
              <a:t>Introduction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+mj-lt"/>
              </a:rPr>
              <a:t>Dataset Overview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3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878235" y="3212533"/>
            <a:ext cx="10793714" cy="4431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+mj-lt"/>
              </a:rPr>
              <a:t>Source:</a:t>
            </a:r>
            <a:endParaRPr lang="en-US" sz="3200" b="0" i="0" dirty="0">
              <a:effectLst/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 err="1">
                <a:effectLst/>
                <a:latin typeface="+mj-lt"/>
              </a:rPr>
              <a:t>Dermoscopic</a:t>
            </a:r>
            <a:r>
              <a:rPr lang="en-US" sz="3200" b="0" i="0" dirty="0">
                <a:effectLst/>
                <a:latin typeface="+mj-lt"/>
              </a:rPr>
              <a:t> images obtained at the Dermatology Service of Hospital Pedro Hispano (</a:t>
            </a:r>
            <a:r>
              <a:rPr lang="en-US" sz="3200" b="0" i="0" dirty="0" err="1">
                <a:effectLst/>
                <a:latin typeface="+mj-lt"/>
              </a:rPr>
              <a:t>Matosinhos</a:t>
            </a:r>
            <a:r>
              <a:rPr lang="en-US" sz="3200" b="0" i="0" dirty="0">
                <a:effectLst/>
                <a:latin typeface="+mj-lt"/>
              </a:rPr>
              <a:t>, Portugal).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+mj-lt"/>
              </a:rPr>
              <a:t>Captured under the same conditions through the </a:t>
            </a:r>
            <a:r>
              <a:rPr lang="en-US" sz="3200" b="0" i="0" dirty="0" err="1">
                <a:effectLst/>
                <a:latin typeface="+mj-lt"/>
              </a:rPr>
              <a:t>Tuebinger</a:t>
            </a:r>
            <a:r>
              <a:rPr lang="en-US" sz="3200" b="0" i="0" dirty="0">
                <a:effectLst/>
                <a:latin typeface="+mj-lt"/>
              </a:rPr>
              <a:t> Mole Analyzer system.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+mj-lt"/>
              </a:rPr>
              <a:t>Magnification: 20x.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+mj-lt"/>
              </a:rPr>
              <a:t>Image Characteristics:</a:t>
            </a:r>
            <a:endParaRPr lang="en-US" sz="3200" b="0" i="0" dirty="0">
              <a:effectLst/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+mj-lt"/>
              </a:rPr>
              <a:t>8-bit RGB color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+mj-lt"/>
              </a:rPr>
              <a:t>Resolution: 768x560 pixels.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97734D-C0C8-8662-129B-C0200436B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204" y="3197475"/>
            <a:ext cx="3886208" cy="382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+mj-lt"/>
              </a:rPr>
              <a:t>Dataset Composition</a:t>
            </a:r>
          </a:p>
        </p:txBody>
      </p:sp>
      <p:sp>
        <p:nvSpPr>
          <p:cNvPr id="10" name="Freeform 10"/>
          <p:cNvSpPr/>
          <p:nvPr/>
        </p:nvSpPr>
        <p:spPr>
          <a:xfrm>
            <a:off x="13764167" y="58276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6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B76AEF-FDCF-BE08-FE68-170536DBAE8A}"/>
              </a:ext>
            </a:extLst>
          </p:cNvPr>
          <p:cNvSpPr txBox="1"/>
          <p:nvPr/>
        </p:nvSpPr>
        <p:spPr>
          <a:xfrm>
            <a:off x="2667000" y="3358414"/>
            <a:ext cx="13792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1" i="0" dirty="0">
                <a:effectLst/>
                <a:latin typeface="+mj-lt"/>
              </a:rPr>
              <a:t>Total Images:</a:t>
            </a:r>
            <a:endParaRPr lang="en-US" sz="4000" b="0" i="0" dirty="0">
              <a:effectLst/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+mj-lt"/>
              </a:rPr>
              <a:t>The dataset comprises a total of 200 </a:t>
            </a:r>
            <a:r>
              <a:rPr lang="en-US" sz="4000" b="0" i="0" dirty="0" err="1">
                <a:effectLst/>
                <a:latin typeface="+mj-lt"/>
              </a:rPr>
              <a:t>dermoscopic</a:t>
            </a:r>
            <a:r>
              <a:rPr lang="en-US" sz="4000" b="0" i="0" dirty="0">
                <a:effectLst/>
                <a:latin typeface="+mj-lt"/>
              </a:rPr>
              <a:t> images of melanocytic lesions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1" i="0" dirty="0">
                <a:effectLst/>
                <a:latin typeface="+mj-lt"/>
              </a:rPr>
              <a:t>Class Distribution:</a:t>
            </a:r>
            <a:endParaRPr lang="en-US" sz="4000" b="0" i="0" dirty="0">
              <a:effectLst/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+mj-lt"/>
              </a:rPr>
              <a:t>Common Nevi: 80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+mj-lt"/>
              </a:rPr>
              <a:t>Atypical Nevi: 80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+mj-lt"/>
              </a:rPr>
              <a:t>Melanomas: 40 images.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+mj-lt"/>
              </a:rPr>
              <a:t>Dataset Features</a:t>
            </a:r>
          </a:p>
        </p:txBody>
      </p:sp>
      <p:sp>
        <p:nvSpPr>
          <p:cNvPr id="10" name="Freeform 10"/>
          <p:cNvSpPr/>
          <p:nvPr/>
        </p:nvSpPr>
        <p:spPr>
          <a:xfrm>
            <a:off x="13764167" y="58276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6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B76AEF-FDCF-BE08-FE68-170536DBAE8A}"/>
              </a:ext>
            </a:extLst>
          </p:cNvPr>
          <p:cNvSpPr txBox="1"/>
          <p:nvPr/>
        </p:nvSpPr>
        <p:spPr>
          <a:xfrm>
            <a:off x="2667000" y="3358414"/>
            <a:ext cx="13792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+mj-lt"/>
              </a:rPr>
              <a:t>Clinical and histological diagnosis provided.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+mj-lt"/>
              </a:rPr>
              <a:t>Assessment of several </a:t>
            </a:r>
            <a:r>
              <a:rPr lang="en-US" sz="4000" b="0" i="0" dirty="0" err="1">
                <a:effectLst/>
                <a:latin typeface="+mj-lt"/>
              </a:rPr>
              <a:t>dermoscopic</a:t>
            </a:r>
            <a:r>
              <a:rPr lang="en-US" sz="4000" b="0" i="0" dirty="0">
                <a:effectLst/>
                <a:latin typeface="+mj-lt"/>
              </a:rPr>
              <a:t> criteria: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+mj-lt"/>
              </a:rPr>
              <a:t>Colors.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+mj-lt"/>
              </a:rPr>
              <a:t>Pigment network.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+mj-lt"/>
              </a:rPr>
              <a:t>Dots/globules.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+mj-lt"/>
              </a:rPr>
              <a:t>Streaks.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+mj-lt"/>
              </a:rPr>
              <a:t>Regression areas.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+mj-lt"/>
              </a:rPr>
              <a:t>Blue-whitish veil.</a:t>
            </a:r>
          </a:p>
        </p:txBody>
      </p:sp>
    </p:spTree>
    <p:extLst>
      <p:ext uri="{BB962C8B-B14F-4D97-AF65-F5344CB8AC3E}">
        <p14:creationId xmlns:p14="http://schemas.microsoft.com/office/powerpoint/2010/main" val="255645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+mj-lt"/>
              </a:rPr>
              <a:t>Machine Learning Models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704735" y="3085639"/>
            <a:ext cx="15544175" cy="5218417"/>
            <a:chOff x="0" y="0"/>
            <a:chExt cx="20725566" cy="6957890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473815" cy="1473815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130580"/>
              <a:ext cx="1473815" cy="1117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000000"/>
                  </a:solidFill>
                  <a:latin typeface="Alatsi Bold"/>
                </a:rPr>
                <a:t>1</a:t>
              </a: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0" y="2742037"/>
              <a:ext cx="1473815" cy="1473815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2872617"/>
              <a:ext cx="1473815" cy="1117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000000"/>
                  </a:solidFill>
                  <a:latin typeface="Alatsi Bold"/>
                </a:rPr>
                <a:t>2</a:t>
              </a:r>
            </a:p>
          </p:txBody>
        </p:sp>
        <p:grpSp>
          <p:nvGrpSpPr>
            <p:cNvPr id="12" name="Group 12"/>
            <p:cNvGrpSpPr/>
            <p:nvPr/>
          </p:nvGrpSpPr>
          <p:grpSpPr>
            <a:xfrm>
              <a:off x="0" y="5484075"/>
              <a:ext cx="1473815" cy="1473815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0" y="5614654"/>
              <a:ext cx="1473815" cy="1117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000000"/>
                  </a:solidFill>
                  <a:latin typeface="Alatsi Bold"/>
                </a:rPr>
                <a:t>3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711697" y="396213"/>
              <a:ext cx="18976923" cy="735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2"/>
                </a:lnSpc>
              </a:pPr>
              <a:r>
                <a:rPr lang="en-US" sz="4000" b="1" dirty="0">
                  <a:solidFill>
                    <a:srgbClr val="000000"/>
                  </a:solidFill>
                  <a:latin typeface="+mj-lt"/>
                </a:rPr>
                <a:t>PCA with SVM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48643" y="3076780"/>
              <a:ext cx="18976923" cy="735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2"/>
                </a:lnSpc>
              </a:pPr>
              <a:r>
                <a:rPr lang="en-US" sz="4000" b="1" dirty="0" err="1">
                  <a:solidFill>
                    <a:srgbClr val="000000"/>
                  </a:solidFill>
                  <a:latin typeface="+mj-lt"/>
                </a:rPr>
                <a:t>Alexnet</a:t>
              </a:r>
              <a:endParaRPr lang="en-US" sz="40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711697" y="5757347"/>
              <a:ext cx="18976923" cy="735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2"/>
                </a:lnSpc>
              </a:pPr>
              <a:r>
                <a:rPr lang="en-US" sz="4000" b="1" dirty="0">
                  <a:solidFill>
                    <a:srgbClr val="000000"/>
                  </a:solidFill>
                  <a:latin typeface="+mj-lt"/>
                </a:rPr>
                <a:t>Artificial Neural Networks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5" name="Group 25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6" name="Group 2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5</a:t>
              </a:r>
            </a:p>
          </p:txBody>
        </p:sp>
      </p:grpSp>
      <p:sp>
        <p:nvSpPr>
          <p:cNvPr id="30" name="Freeform 30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18390" y="866775"/>
            <a:ext cx="1045121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+mj-lt"/>
              </a:rPr>
              <a:t>PCA and SVM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79820" y="3155711"/>
            <a:ext cx="11864690" cy="2805093"/>
            <a:chOff x="0" y="0"/>
            <a:chExt cx="1751844" cy="6494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51844" cy="649440"/>
            </a:xfrm>
            <a:custGeom>
              <a:avLst/>
              <a:gdLst/>
              <a:ahLst/>
              <a:cxnLst/>
              <a:rect l="l" t="t" r="r" b="b"/>
              <a:pathLst>
                <a:path w="1751844" h="649440">
                  <a:moveTo>
                    <a:pt x="59360" y="0"/>
                  </a:moveTo>
                  <a:lnTo>
                    <a:pt x="1692484" y="0"/>
                  </a:lnTo>
                  <a:cubicBezTo>
                    <a:pt x="1725268" y="0"/>
                    <a:pt x="1751844" y="26577"/>
                    <a:pt x="1751844" y="59360"/>
                  </a:cubicBezTo>
                  <a:lnTo>
                    <a:pt x="1751844" y="590080"/>
                  </a:lnTo>
                  <a:cubicBezTo>
                    <a:pt x="1751844" y="622864"/>
                    <a:pt x="1725268" y="649440"/>
                    <a:pt x="1692484" y="649440"/>
                  </a:cubicBezTo>
                  <a:lnTo>
                    <a:pt x="59360" y="649440"/>
                  </a:lnTo>
                  <a:cubicBezTo>
                    <a:pt x="26577" y="649440"/>
                    <a:pt x="0" y="622864"/>
                    <a:pt x="0" y="590080"/>
                  </a:cubicBezTo>
                  <a:lnTo>
                    <a:pt x="0" y="59360"/>
                  </a:lnTo>
                  <a:cubicBezTo>
                    <a:pt x="0" y="26577"/>
                    <a:pt x="26577" y="0"/>
                    <a:pt x="5936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751844" cy="6875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818449" y="3378022"/>
            <a:ext cx="13511893" cy="26255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92"/>
              </a:lnSpc>
            </a:pPr>
            <a:r>
              <a:rPr lang="en-US" sz="4400" dirty="0">
                <a:solidFill>
                  <a:srgbClr val="000000"/>
                </a:solidFill>
                <a:latin typeface="+mj-lt"/>
              </a:rPr>
              <a:t>Train/Test = 75/25</a:t>
            </a:r>
          </a:p>
          <a:p>
            <a:pPr>
              <a:lnSpc>
                <a:spcPts val="5192"/>
              </a:lnSpc>
            </a:pPr>
            <a:r>
              <a:rPr lang="en-US" sz="4400" dirty="0">
                <a:solidFill>
                  <a:srgbClr val="000000"/>
                </a:solidFill>
                <a:latin typeface="+mj-lt"/>
              </a:rPr>
              <a:t>At 10 PCA Components, with SVM of </a:t>
            </a:r>
            <a:r>
              <a:rPr lang="en-US" sz="4400" dirty="0" err="1">
                <a:solidFill>
                  <a:srgbClr val="000000"/>
                </a:solidFill>
                <a:latin typeface="+mj-lt"/>
              </a:rPr>
              <a:t>rbf</a:t>
            </a:r>
            <a:r>
              <a:rPr lang="en-US" sz="4400" dirty="0">
                <a:solidFill>
                  <a:srgbClr val="000000"/>
                </a:solidFill>
                <a:latin typeface="+mj-lt"/>
              </a:rPr>
              <a:t> kernel:</a:t>
            </a:r>
            <a:endParaRPr lang="en-US" sz="3709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ts val="5192"/>
              </a:lnSpc>
            </a:pPr>
            <a:r>
              <a:rPr lang="en-US" sz="3709" dirty="0">
                <a:solidFill>
                  <a:srgbClr val="000000"/>
                </a:solidFill>
                <a:latin typeface="+mj-lt"/>
              </a:rPr>
              <a:t>Training accuracy achieved: 0.79</a:t>
            </a:r>
          </a:p>
          <a:p>
            <a:pPr>
              <a:lnSpc>
                <a:spcPts val="5192"/>
              </a:lnSpc>
            </a:pPr>
            <a:r>
              <a:rPr lang="en-US" sz="3709" dirty="0">
                <a:solidFill>
                  <a:srgbClr val="000000"/>
                </a:solidFill>
                <a:latin typeface="+mj-lt"/>
              </a:rPr>
              <a:t>Testing accuracy achieved: 0.82</a:t>
            </a:r>
          </a:p>
        </p:txBody>
      </p:sp>
      <p:sp>
        <p:nvSpPr>
          <p:cNvPr id="17" name="AutoShape 17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0" name="Group 2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4</a:t>
              </a:r>
            </a:p>
          </p:txBody>
        </p:sp>
      </p:grpSp>
      <p:sp>
        <p:nvSpPr>
          <p:cNvPr id="24" name="Freeform 24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892058" y="90481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E166AB-059B-409E-4E5E-B2636877A4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45" t="38470" r="14732" b="34188"/>
          <a:stretch/>
        </p:blipFill>
        <p:spPr>
          <a:xfrm>
            <a:off x="1586057" y="6143226"/>
            <a:ext cx="13744285" cy="34285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18390" y="866775"/>
            <a:ext cx="1045121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 err="1">
                <a:solidFill>
                  <a:srgbClr val="000000"/>
                </a:solidFill>
                <a:latin typeface="+mj-lt"/>
              </a:rPr>
              <a:t>AlexNet</a:t>
            </a:r>
            <a:endParaRPr lang="en-US" sz="8499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447800" y="2440803"/>
            <a:ext cx="13902328" cy="4082061"/>
            <a:chOff x="0" y="0"/>
            <a:chExt cx="1751844" cy="6494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51844" cy="649440"/>
            </a:xfrm>
            <a:custGeom>
              <a:avLst/>
              <a:gdLst/>
              <a:ahLst/>
              <a:cxnLst/>
              <a:rect l="l" t="t" r="r" b="b"/>
              <a:pathLst>
                <a:path w="1751844" h="649440">
                  <a:moveTo>
                    <a:pt x="59360" y="0"/>
                  </a:moveTo>
                  <a:lnTo>
                    <a:pt x="1692484" y="0"/>
                  </a:lnTo>
                  <a:cubicBezTo>
                    <a:pt x="1725268" y="0"/>
                    <a:pt x="1751844" y="26577"/>
                    <a:pt x="1751844" y="59360"/>
                  </a:cubicBezTo>
                  <a:lnTo>
                    <a:pt x="1751844" y="590080"/>
                  </a:lnTo>
                  <a:cubicBezTo>
                    <a:pt x="1751844" y="622864"/>
                    <a:pt x="1725268" y="649440"/>
                    <a:pt x="1692484" y="649440"/>
                  </a:cubicBezTo>
                  <a:lnTo>
                    <a:pt x="59360" y="649440"/>
                  </a:lnTo>
                  <a:cubicBezTo>
                    <a:pt x="26577" y="649440"/>
                    <a:pt x="0" y="622864"/>
                    <a:pt x="0" y="590080"/>
                  </a:cubicBezTo>
                  <a:lnTo>
                    <a:pt x="0" y="59360"/>
                  </a:lnTo>
                  <a:cubicBezTo>
                    <a:pt x="0" y="26577"/>
                    <a:pt x="26577" y="0"/>
                    <a:pt x="5936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751844" cy="6875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347262" y="2502222"/>
            <a:ext cx="13511893" cy="3959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92"/>
              </a:lnSpc>
            </a:pPr>
            <a:r>
              <a:rPr lang="en-US" sz="3600" dirty="0">
                <a:solidFill>
                  <a:srgbClr val="000000"/>
                </a:solidFill>
                <a:latin typeface="+mj-lt"/>
              </a:rPr>
              <a:t>Train/Test/Validate = 80/10/10</a:t>
            </a:r>
          </a:p>
          <a:p>
            <a:pPr>
              <a:lnSpc>
                <a:spcPts val="5192"/>
              </a:lnSpc>
            </a:pPr>
            <a:r>
              <a:rPr lang="en-US" sz="3600" dirty="0">
                <a:solidFill>
                  <a:srgbClr val="000000"/>
                </a:solidFill>
                <a:latin typeface="+mj-lt"/>
              </a:rPr>
              <a:t>Data resized to 227 x 227</a:t>
            </a:r>
          </a:p>
          <a:p>
            <a:pPr>
              <a:lnSpc>
                <a:spcPts val="5192"/>
              </a:lnSpc>
            </a:pPr>
            <a:r>
              <a:rPr lang="en-US" sz="3600" dirty="0">
                <a:solidFill>
                  <a:srgbClr val="000000"/>
                </a:solidFill>
                <a:latin typeface="+mj-lt"/>
              </a:rPr>
              <a:t>At 10 PCA Components, with SVM of </a:t>
            </a:r>
            <a:r>
              <a:rPr lang="en-US" sz="3600" dirty="0" err="1">
                <a:solidFill>
                  <a:srgbClr val="000000"/>
                </a:solidFill>
                <a:latin typeface="+mj-lt"/>
              </a:rPr>
              <a:t>rbf</a:t>
            </a:r>
            <a:r>
              <a:rPr lang="en-US" sz="3600" dirty="0">
                <a:solidFill>
                  <a:srgbClr val="000000"/>
                </a:solidFill>
                <a:latin typeface="+mj-lt"/>
              </a:rPr>
              <a:t> kernel:</a:t>
            </a:r>
          </a:p>
          <a:p>
            <a:pPr>
              <a:lnSpc>
                <a:spcPts val="5192"/>
              </a:lnSpc>
            </a:pPr>
            <a:r>
              <a:rPr lang="en-US" sz="3600" dirty="0">
                <a:solidFill>
                  <a:srgbClr val="000000"/>
                </a:solidFill>
                <a:latin typeface="+mj-lt"/>
              </a:rPr>
              <a:t>Training accuracy: 0.66</a:t>
            </a:r>
          </a:p>
          <a:p>
            <a:pPr>
              <a:lnSpc>
                <a:spcPts val="5192"/>
              </a:lnSpc>
            </a:pPr>
            <a:r>
              <a:rPr lang="en-US" sz="3600" dirty="0">
                <a:solidFill>
                  <a:srgbClr val="000000"/>
                </a:solidFill>
                <a:latin typeface="+mj-lt"/>
              </a:rPr>
              <a:t>Validation accuracy: 0.55</a:t>
            </a:r>
          </a:p>
          <a:p>
            <a:pPr>
              <a:lnSpc>
                <a:spcPts val="5192"/>
              </a:lnSpc>
            </a:pPr>
            <a:r>
              <a:rPr lang="en-US" sz="3600" dirty="0">
                <a:solidFill>
                  <a:srgbClr val="000000"/>
                </a:solidFill>
                <a:latin typeface="+mj-lt"/>
              </a:rPr>
              <a:t>Testing accuracy: 0.6</a:t>
            </a:r>
          </a:p>
        </p:txBody>
      </p:sp>
      <p:sp>
        <p:nvSpPr>
          <p:cNvPr id="17" name="AutoShape 17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0" name="Group 2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4</a:t>
              </a:r>
            </a:p>
          </p:txBody>
        </p:sp>
      </p:grpSp>
      <p:sp>
        <p:nvSpPr>
          <p:cNvPr id="24" name="Freeform 24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892058" y="90481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026" name="Picture 2" descr="Remote Sensing | Free Full-Text | Pre-Trained AlexNet Architecture with  Pyramid Pooling and Supervision for High Spatial Resolution Remote Sensing  Image Scene Classification">
            <a:extLst>
              <a:ext uri="{FF2B5EF4-FFF2-40B4-BE49-F238E27FC236}">
                <a16:creationId xmlns:a16="http://schemas.microsoft.com/office/drawing/2014/main" id="{E2BFFE6A-9D6B-DF91-7BA7-30AB61FCC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862" y="6732486"/>
            <a:ext cx="8910276" cy="313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57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18390" y="866775"/>
            <a:ext cx="1045121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+mj-lt"/>
              </a:rPr>
              <a:t>ANN and SVM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79820" y="3155711"/>
            <a:ext cx="11864690" cy="2805093"/>
            <a:chOff x="0" y="0"/>
            <a:chExt cx="1751844" cy="6494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51844" cy="649440"/>
            </a:xfrm>
            <a:custGeom>
              <a:avLst/>
              <a:gdLst/>
              <a:ahLst/>
              <a:cxnLst/>
              <a:rect l="l" t="t" r="r" b="b"/>
              <a:pathLst>
                <a:path w="1751844" h="649440">
                  <a:moveTo>
                    <a:pt x="59360" y="0"/>
                  </a:moveTo>
                  <a:lnTo>
                    <a:pt x="1692484" y="0"/>
                  </a:lnTo>
                  <a:cubicBezTo>
                    <a:pt x="1725268" y="0"/>
                    <a:pt x="1751844" y="26577"/>
                    <a:pt x="1751844" y="59360"/>
                  </a:cubicBezTo>
                  <a:lnTo>
                    <a:pt x="1751844" y="590080"/>
                  </a:lnTo>
                  <a:cubicBezTo>
                    <a:pt x="1751844" y="622864"/>
                    <a:pt x="1725268" y="649440"/>
                    <a:pt x="1692484" y="649440"/>
                  </a:cubicBezTo>
                  <a:lnTo>
                    <a:pt x="59360" y="649440"/>
                  </a:lnTo>
                  <a:cubicBezTo>
                    <a:pt x="26577" y="649440"/>
                    <a:pt x="0" y="622864"/>
                    <a:pt x="0" y="590080"/>
                  </a:cubicBezTo>
                  <a:lnTo>
                    <a:pt x="0" y="59360"/>
                  </a:lnTo>
                  <a:cubicBezTo>
                    <a:pt x="0" y="26577"/>
                    <a:pt x="26577" y="0"/>
                    <a:pt x="5936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751844" cy="6875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714440" y="3279210"/>
            <a:ext cx="13511893" cy="2667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92"/>
              </a:lnSpc>
            </a:pPr>
            <a:r>
              <a:rPr lang="en-US" sz="4400" dirty="0">
                <a:solidFill>
                  <a:srgbClr val="000000"/>
                </a:solidFill>
                <a:latin typeface="+mj-lt"/>
              </a:rPr>
              <a:t>Train/Test = 75/25</a:t>
            </a:r>
          </a:p>
          <a:p>
            <a:pPr>
              <a:lnSpc>
                <a:spcPts val="5192"/>
              </a:lnSpc>
            </a:pPr>
            <a:r>
              <a:rPr lang="en-US" sz="4400" dirty="0">
                <a:solidFill>
                  <a:srgbClr val="000000"/>
                </a:solidFill>
                <a:latin typeface="+mj-lt"/>
              </a:rPr>
              <a:t>At 10 PCA Components, with 3 layers:</a:t>
            </a:r>
          </a:p>
          <a:p>
            <a:pPr>
              <a:lnSpc>
                <a:spcPts val="5192"/>
              </a:lnSpc>
            </a:pPr>
            <a:r>
              <a:rPr lang="en-US" sz="4400" dirty="0">
                <a:solidFill>
                  <a:srgbClr val="000000"/>
                </a:solidFill>
                <a:latin typeface="+mj-lt"/>
              </a:rPr>
              <a:t>Training accuracy achieved: 0.83</a:t>
            </a:r>
          </a:p>
          <a:p>
            <a:pPr>
              <a:lnSpc>
                <a:spcPts val="5192"/>
              </a:lnSpc>
            </a:pPr>
            <a:r>
              <a:rPr lang="en-US" sz="4400" dirty="0">
                <a:solidFill>
                  <a:srgbClr val="000000"/>
                </a:solidFill>
                <a:latin typeface="+mj-lt"/>
              </a:rPr>
              <a:t>Testing accuracy achieved: 0.76</a:t>
            </a:r>
          </a:p>
        </p:txBody>
      </p:sp>
      <p:sp>
        <p:nvSpPr>
          <p:cNvPr id="17" name="AutoShape 17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0" name="Group 2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4</a:t>
              </a:r>
            </a:p>
          </p:txBody>
        </p:sp>
      </p:grpSp>
      <p:sp>
        <p:nvSpPr>
          <p:cNvPr id="24" name="Freeform 24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892058" y="90481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498BF-473E-9DDB-5DDF-FA9DBCF611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75" t="32292" r="15446" b="25366"/>
          <a:stretch/>
        </p:blipFill>
        <p:spPr>
          <a:xfrm>
            <a:off x="1956707" y="6112603"/>
            <a:ext cx="9818994" cy="360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297</Words>
  <Application>Microsoft Office PowerPoint</Application>
  <PresentationFormat>Custom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Arial</vt:lpstr>
      <vt:lpstr>Open Sans Bold</vt:lpstr>
      <vt:lpstr>Alatsi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Pastel Minimalist Thesis Defense Presentation</dc:title>
  <cp:lastModifiedBy>Shimaa Aboudeif</cp:lastModifiedBy>
  <cp:revision>13</cp:revision>
  <dcterms:created xsi:type="dcterms:W3CDTF">2006-08-16T00:00:00Z</dcterms:created>
  <dcterms:modified xsi:type="dcterms:W3CDTF">2023-12-18T09:33:47Z</dcterms:modified>
  <dc:identifier>DAF3T128Njg</dc:identifier>
</cp:coreProperties>
</file>