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87" r:id="rId2"/>
    <p:sldId id="289" r:id="rId3"/>
    <p:sldId id="296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8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邵礼豹" initials="邵礼豹" lastIdx="1" clrIdx="0">
    <p:extLst>
      <p:ext uri="{19B8F6BF-5375-455C-9EA6-DF929625EA0E}">
        <p15:presenceInfo xmlns:p15="http://schemas.microsoft.com/office/powerpoint/2012/main" userId="S-1-5-21-2310403118-4201422134-2782577156-6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A11"/>
    <a:srgbClr val="F5F5F5"/>
    <a:srgbClr val="F34020"/>
    <a:srgbClr val="EB2D1E"/>
    <a:srgbClr val="F8F8F8"/>
    <a:srgbClr val="F3F3F3"/>
    <a:srgbClr val="FAFAFA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94EA-5688-4FEA-9ADF-B6A181947A3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3E7D-005B-40FA-BA74-142CD851F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73E7D-005B-40FA-BA74-142CD851F0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99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1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6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82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3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9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</a:t>
            </a:r>
            <a:r>
              <a:rPr lang="en-US" altLang="zh-CN" smtClean="0"/>
              <a:t>debugger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0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1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7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9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/platforms/entry-runtime-with-compiler.js</a:t>
            </a:r>
            <a:r>
              <a:rPr lang="zh-CN" altLang="en-US" dirty="0" smtClean="0"/>
              <a:t>有对</a:t>
            </a:r>
            <a:r>
              <a:rPr lang="en-US" altLang="zh-CN" dirty="0" err="1" smtClean="0"/>
              <a:t>tempalte</a:t>
            </a:r>
            <a:r>
              <a:rPr lang="zh-CN" altLang="en-US" dirty="0" smtClean="0"/>
              <a:t>的处理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0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debugger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5476" b="17169"/>
          <a:stretch/>
        </p:blipFill>
        <p:spPr>
          <a:xfrm>
            <a:off x="1" y="1654411"/>
            <a:ext cx="12192000" cy="52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943202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4295653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648105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000555" y="3313436"/>
            <a:ext cx="1390620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62941" y="1583027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3824289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217794" y="3824289"/>
            <a:ext cx="3099495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5048-91B6-49DA-A9A5-3C4B5CC254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0" r:id="rId4"/>
    <p:sldLayoutId id="2147483671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calendar.perfplanet.com/2013/diff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vue.vsdx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vue.vsdx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77900" y="1179513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116" y="1816159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800" b="1" dirty="0"/>
              <a:t>虚拟</a:t>
            </a:r>
            <a:r>
              <a:rPr lang="en-US" altLang="zh-CN" sz="4800" b="1" dirty="0"/>
              <a:t>DOM</a:t>
            </a:r>
            <a:r>
              <a:rPr lang="zh-CN" altLang="en-US" sz="4800" b="1" dirty="0"/>
              <a:t>的</a:t>
            </a:r>
            <a:r>
              <a:rPr lang="zh-CN" altLang="en-US" sz="4800" b="1" dirty="0" smtClean="0"/>
              <a:t>渲染</a:t>
            </a:r>
            <a:endParaRPr lang="zh-CN" altLang="en-US" sz="4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69058" y="3484044"/>
            <a:ext cx="2102991" cy="376756"/>
            <a:chOff x="8931239" y="4779393"/>
            <a:chExt cx="2102991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70999" y="4798494"/>
              <a:ext cx="1763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分享人：</a:t>
              </a:r>
              <a:r>
                <a:rPr lang="zh-CN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邵礼豹</a:t>
              </a:r>
              <a:endPara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501" y="898975"/>
            <a:ext cx="799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一篇相当经典的文章</a:t>
            </a:r>
            <a:r>
              <a:rPr lang="en-US" altLang="zh-CN" sz="2000" dirty="0" err="1" smtClean="0">
                <a:hlinkClick r:id="rId5"/>
              </a:rPr>
              <a:t>React’s</a:t>
            </a:r>
            <a:r>
              <a:rPr lang="en-US" altLang="zh-CN" sz="2000" dirty="0" smtClean="0">
                <a:hlinkClick r:id="rId5"/>
              </a:rPr>
              <a:t> diff algorithm</a:t>
            </a:r>
            <a:r>
              <a:rPr lang="zh-CN" altLang="en-US" sz="2000" dirty="0" smtClean="0"/>
              <a:t>中的图，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react</a:t>
            </a:r>
            <a:r>
              <a:rPr lang="zh-CN" altLang="en-US" sz="2000" dirty="0"/>
              <a:t>的</a:t>
            </a:r>
            <a:r>
              <a:rPr lang="en-US" altLang="zh-CN" sz="2000" dirty="0"/>
              <a:t>diff</a:t>
            </a:r>
            <a:r>
              <a:rPr lang="zh-CN" altLang="en-US" sz="2000" dirty="0"/>
              <a:t>其实和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的</a:t>
            </a:r>
            <a:r>
              <a:rPr lang="en-US" altLang="zh-CN" sz="2000" dirty="0"/>
              <a:t>diff</a:t>
            </a:r>
            <a:r>
              <a:rPr lang="zh-CN" altLang="en-US" sz="2000" dirty="0"/>
              <a:t>大同小异。所以这张图能很好的解释过程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30" y="3424155"/>
            <a:ext cx="3590925" cy="1895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0501" y="1985032"/>
            <a:ext cx="110337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比较只会在同层级进行</a:t>
            </a:r>
            <a:r>
              <a:rPr lang="en-US" altLang="zh-CN" b="1" dirty="0"/>
              <a:t>, </a:t>
            </a:r>
            <a:r>
              <a:rPr lang="zh-CN" altLang="en-US" b="1" dirty="0"/>
              <a:t>不会跨层级比较。</a:t>
            </a:r>
            <a:endParaRPr lang="en-US" altLang="zh-CN" b="1" dirty="0"/>
          </a:p>
          <a:p>
            <a:r>
              <a:rPr lang="zh-CN" altLang="en-US" b="1" dirty="0"/>
              <a:t>如果节点类型不同，直接干掉前面的节点，再创建并插入新的节点，不会再比较这个节点以后的子节点了。</a:t>
            </a:r>
            <a:endParaRPr lang="zh-CN" altLang="en-US" dirty="0"/>
          </a:p>
          <a:p>
            <a:r>
              <a:rPr lang="zh-CN" altLang="en-US" b="1" dirty="0"/>
              <a:t>如果节点类型相同，则会重新设置该节点的属性，从而实现节点的更新。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 smtClean="0"/>
              <a:t>patchVnode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打补丁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pic>
        <p:nvPicPr>
          <p:cNvPr id="5" name="图片 4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060" y="922914"/>
            <a:ext cx="7344770" cy="56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75153" y="1263326"/>
            <a:ext cx="9449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 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newStartIdx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–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endParaRPr lang="en-US" altLang="zh-C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newStartVnode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           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newEndVnode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0895" y="3704304"/>
            <a:ext cx="8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153" y="48995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29552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713557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91865" y="353345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02182" y="3533449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29552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713557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91865" y="473529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02182" y="473529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15783" y="473529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304978" y="3168001"/>
            <a:ext cx="503032" cy="44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7"/>
          </p:cNvCxnSpPr>
          <p:nvPr/>
        </p:nvCxnSpPr>
        <p:spPr>
          <a:xfrm flipV="1">
            <a:off x="6359469" y="3168001"/>
            <a:ext cx="396173" cy="44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</p:cNvCxnSpPr>
          <p:nvPr/>
        </p:nvCxnSpPr>
        <p:spPr>
          <a:xfrm flipH="1">
            <a:off x="2415654" y="5192581"/>
            <a:ext cx="392356" cy="59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5"/>
            <a:endCxn id="37" idx="0"/>
          </p:cNvCxnSpPr>
          <p:nvPr/>
        </p:nvCxnSpPr>
        <p:spPr>
          <a:xfrm>
            <a:off x="7373070" y="5192580"/>
            <a:ext cx="740659" cy="53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535122" y="286797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oldStartIdx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88566" y="28250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oldEndIdx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26816" y="58743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newStartIdx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451528" y="57261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newEndIdx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623777" y="3150306"/>
            <a:ext cx="4121641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在新老两个</a:t>
            </a:r>
            <a:r>
              <a:rPr lang="en-US" altLang="zh-CN" dirty="0" err="1"/>
              <a:t>VNode</a:t>
            </a:r>
            <a:r>
              <a:rPr lang="zh-CN" altLang="en-US" dirty="0"/>
              <a:t>节点的左右头尾</a:t>
            </a:r>
            <a:r>
              <a:rPr lang="zh-CN" altLang="en-US" dirty="0" smtClean="0"/>
              <a:t>两侧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都</a:t>
            </a:r>
            <a:r>
              <a:rPr lang="zh-CN" altLang="en-US" dirty="0"/>
              <a:t>有一个变量标记，在遍历过程中这</a:t>
            </a:r>
            <a:r>
              <a:rPr lang="zh-CN" altLang="en-US" dirty="0" smtClean="0"/>
              <a:t>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</a:t>
            </a:r>
            <a:r>
              <a:rPr lang="zh-CN" altLang="en-US" dirty="0"/>
              <a:t>变量都会向中间靠拢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 err="1"/>
              <a:t>oldStartIdx</a:t>
            </a:r>
            <a:r>
              <a:rPr lang="en-US" altLang="zh-CN" dirty="0"/>
              <a:t> &gt; </a:t>
            </a:r>
            <a:r>
              <a:rPr lang="en-US" altLang="zh-CN" dirty="0" err="1"/>
              <a:t>oldEndIdx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newStartIdx</a:t>
            </a:r>
            <a:r>
              <a:rPr lang="en-US" altLang="zh-CN" dirty="0" smtClean="0"/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newEndIdx</a:t>
            </a:r>
            <a:r>
              <a:rPr lang="zh-CN" altLang="en-US" dirty="0"/>
              <a:t>时结束循环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/>
      <p:bldP spid="36" grpId="0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5828085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2090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90398" y="217184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00715" y="2171842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28085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12090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90398" y="4003274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00715" y="4003273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76330" y="4003272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7" idx="2"/>
            <a:endCxn id="22" idx="2"/>
          </p:cNvCxnSpPr>
          <p:nvPr/>
        </p:nvCxnSpPr>
        <p:spPr>
          <a:xfrm rot="10800000" flipV="1">
            <a:off x="5828085" y="2439715"/>
            <a:ext cx="12700" cy="183143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76361" y="3152508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则继续</a:t>
            </a:r>
            <a:r>
              <a:rPr lang="en-US" altLang="zh-CN" dirty="0" err="1"/>
              <a:t>patchVnode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4" name="直接箭头连接符 13"/>
          <p:cNvCxnSpPr>
            <a:stCxn id="7" idx="6"/>
            <a:endCxn id="17" idx="2"/>
          </p:cNvCxnSpPr>
          <p:nvPr/>
        </p:nvCxnSpPr>
        <p:spPr>
          <a:xfrm>
            <a:off x="6363830" y="2439716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6"/>
            <a:endCxn id="24" idx="2"/>
          </p:cNvCxnSpPr>
          <p:nvPr/>
        </p:nvCxnSpPr>
        <p:spPr>
          <a:xfrm>
            <a:off x="6363830" y="4271147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84" y="2508123"/>
            <a:ext cx="4962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1866118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50123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28431" y="420822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8748" y="420822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66118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850123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28431" y="5548331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38748" y="5548330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62" y="1219769"/>
            <a:ext cx="6753225" cy="220027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7" idx="4"/>
            <a:endCxn id="26" idx="0"/>
          </p:cNvCxnSpPr>
          <p:nvPr/>
        </p:nvCxnSpPr>
        <p:spPr>
          <a:xfrm>
            <a:off x="2133991" y="4743966"/>
            <a:ext cx="3172630" cy="804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5868" y="49740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014362" y="4171890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>
            <a:stCxn id="7" idx="4"/>
            <a:endCxn id="28" idx="4"/>
          </p:cNvCxnSpPr>
          <p:nvPr/>
        </p:nvCxnSpPr>
        <p:spPr>
          <a:xfrm rot="5400000" flipH="1" flipV="1">
            <a:off x="4189947" y="2651679"/>
            <a:ext cx="36331" cy="4148244"/>
          </a:xfrm>
          <a:prstGeom prst="curvedConnector3">
            <a:avLst>
              <a:gd name="adj1" fmla="val -62921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1583140" y="4012442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5496035" y="4012442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11388" y="36724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278018" y="3632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4590" y="61349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978809" y="603155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newEndtIdx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1777" y="3686513"/>
            <a:ext cx="4647426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oldStartVnode</a:t>
            </a:r>
            <a:r>
              <a:rPr lang="zh-CN" altLang="en-US" dirty="0"/>
              <a:t>已经跑到了</a:t>
            </a:r>
            <a:r>
              <a:rPr lang="en-US" altLang="zh-CN" dirty="0" err="1" smtClean="0"/>
              <a:t>oldEndVnode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后面</a:t>
            </a:r>
            <a:r>
              <a:rPr lang="zh-CN" altLang="en-US" dirty="0"/>
              <a:t>去了，进行</a:t>
            </a:r>
            <a:r>
              <a:rPr lang="en-US" altLang="zh-CN" dirty="0" err="1"/>
              <a:t>patchVnode</a:t>
            </a:r>
            <a:r>
              <a:rPr lang="zh-CN" altLang="en-US" dirty="0"/>
              <a:t>的</a:t>
            </a:r>
            <a:r>
              <a:rPr lang="zh-CN" altLang="en-US" dirty="0" smtClean="0"/>
              <a:t>同时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还</a:t>
            </a:r>
            <a:r>
              <a:rPr lang="zh-CN" altLang="en-US" dirty="0"/>
              <a:t>需要将真实</a:t>
            </a:r>
            <a:r>
              <a:rPr lang="en-US" altLang="zh-CN" dirty="0"/>
              <a:t>DOM</a:t>
            </a:r>
            <a:r>
              <a:rPr lang="zh-CN" altLang="en-US" dirty="0"/>
              <a:t>节点移动到</a:t>
            </a:r>
            <a:r>
              <a:rPr lang="en-US" altLang="zh-CN" dirty="0" err="1" smtClean="0"/>
              <a:t>oldEndVnode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</a:t>
            </a:r>
            <a:r>
              <a:rPr lang="zh-CN" altLang="en-US" dirty="0"/>
              <a:t>后面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2" idx="3"/>
          </p:cNvCxnSpPr>
          <p:nvPr/>
        </p:nvCxnSpPr>
        <p:spPr>
          <a:xfrm flipH="1">
            <a:off x="1521135" y="6005618"/>
            <a:ext cx="423441" cy="2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5"/>
          </p:cNvCxnSpPr>
          <p:nvPr/>
        </p:nvCxnSpPr>
        <p:spPr>
          <a:xfrm>
            <a:off x="5496035" y="6005617"/>
            <a:ext cx="518327" cy="2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47953" y="4338303"/>
            <a:ext cx="8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1787" y="55132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7" idx="6"/>
            <a:endCxn id="17" idx="2"/>
          </p:cNvCxnSpPr>
          <p:nvPr/>
        </p:nvCxnSpPr>
        <p:spPr>
          <a:xfrm>
            <a:off x="2401863" y="4476094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2"/>
            <a:endCxn id="25" idx="6"/>
          </p:cNvCxnSpPr>
          <p:nvPr/>
        </p:nvCxnSpPr>
        <p:spPr>
          <a:xfrm flipH="1">
            <a:off x="4464176" y="5816203"/>
            <a:ext cx="574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6" grpId="0"/>
      <p:bldP spid="28" grpId="0" animBg="1"/>
      <p:bldP spid="44" grpId="0"/>
      <p:bldP spid="45" grpId="0"/>
      <p:bldP spid="46" grpId="0"/>
      <p:bldP spid="47" grpId="0"/>
      <p:bldP spid="48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686733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70738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49046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859363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86733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70738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49046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859363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2403755" y="3420879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6316650" y="3420879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32003" y="30809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098633" y="30407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80419" y="57565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833805" y="556371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newEndtIdx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27614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2" idx="3"/>
          </p:cNvCxnSpPr>
          <p:nvPr/>
        </p:nvCxnSpPr>
        <p:spPr>
          <a:xfrm flipH="1">
            <a:off x="2341750" y="5414055"/>
            <a:ext cx="423441" cy="4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6" idx="5"/>
          </p:cNvCxnSpPr>
          <p:nvPr/>
        </p:nvCxnSpPr>
        <p:spPr>
          <a:xfrm>
            <a:off x="6316650" y="5414054"/>
            <a:ext cx="546773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5798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368" y="1065388"/>
            <a:ext cx="11546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则通过</a:t>
            </a:r>
            <a:r>
              <a:rPr lang="en-US" altLang="zh-CN" dirty="0" err="1"/>
              <a:t>createKeyToOldIdx</a:t>
            </a:r>
            <a:r>
              <a:rPr lang="zh-CN" altLang="en-US" dirty="0"/>
              <a:t>会得到一个</a:t>
            </a:r>
            <a:r>
              <a:rPr lang="en-US" altLang="zh-CN" dirty="0" err="1" smtClean="0"/>
              <a:t>oldKeyToIdx</a:t>
            </a:r>
            <a:r>
              <a:rPr lang="zh-CN" altLang="en-US" dirty="0" smtClean="0"/>
              <a:t>表，</a:t>
            </a:r>
            <a:r>
              <a:rPr lang="zh-CN" altLang="en-US" dirty="0"/>
              <a:t>里面存放了一个</a:t>
            </a:r>
            <a:r>
              <a:rPr lang="en-US" altLang="zh-CN" dirty="0"/>
              <a:t>key</a:t>
            </a:r>
            <a:r>
              <a:rPr lang="zh-CN" altLang="en-US" dirty="0"/>
              <a:t>为旧的</a:t>
            </a:r>
            <a:r>
              <a:rPr lang="en-US" altLang="zh-CN" dirty="0" err="1"/>
              <a:t>VNode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value</a:t>
            </a:r>
            <a:r>
              <a:rPr lang="zh-CN" altLang="en-US" dirty="0"/>
              <a:t>为对应</a:t>
            </a:r>
            <a:r>
              <a:rPr lang="en-US" altLang="zh-CN" dirty="0"/>
              <a:t>index</a:t>
            </a:r>
            <a:r>
              <a:rPr lang="zh-CN" altLang="en-US" dirty="0"/>
              <a:t>序列的哈希表。从这个哈希表中可以找到是否有与</a:t>
            </a:r>
            <a:r>
              <a:rPr lang="en-US" altLang="zh-CN" dirty="0" err="1"/>
              <a:t>newStartVnode</a:t>
            </a:r>
            <a:r>
              <a:rPr lang="zh-CN" altLang="en-US" dirty="0" smtClean="0"/>
              <a:t>一致</a:t>
            </a:r>
            <a:r>
              <a:rPr lang="en-US" altLang="zh-CN" dirty="0" smtClean="0"/>
              <a:t>key</a:t>
            </a:r>
            <a:r>
              <a:rPr lang="zh-CN" altLang="en-US" dirty="0"/>
              <a:t>的旧的</a:t>
            </a:r>
            <a:r>
              <a:rPr lang="en-US" altLang="zh-CN" dirty="0" err="1"/>
              <a:t>VNode</a:t>
            </a:r>
            <a:r>
              <a:rPr lang="zh-CN" altLang="en-US" dirty="0"/>
              <a:t>节点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同时满足</a:t>
            </a:r>
            <a:r>
              <a:rPr lang="en-US" altLang="zh-CN" dirty="0" err="1"/>
              <a:t>sameVnode</a:t>
            </a:r>
            <a:r>
              <a:rPr lang="zh-CN" altLang="en-US" dirty="0"/>
              <a:t>，</a:t>
            </a:r>
            <a:r>
              <a:rPr lang="en-US" altLang="zh-CN" dirty="0" err="1"/>
              <a:t>patchVnode</a:t>
            </a:r>
            <a:r>
              <a:rPr lang="zh-CN" altLang="en-US" dirty="0"/>
              <a:t>的同时会将这个真实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 err="1"/>
              <a:t>elmToMove</a:t>
            </a:r>
            <a:r>
              <a:rPr lang="zh-CN" altLang="en-US" dirty="0" smtClean="0"/>
              <a:t>）移动</a:t>
            </a:r>
            <a:r>
              <a:rPr lang="zh-CN" altLang="en-US" dirty="0"/>
              <a:t>到</a:t>
            </a:r>
            <a:r>
              <a:rPr lang="en-US" altLang="zh-CN" dirty="0" err="1"/>
              <a:t>oldStartVnode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真实</a:t>
            </a:r>
            <a:r>
              <a:rPr lang="en-US" altLang="zh-CN" dirty="0"/>
              <a:t>DOM</a:t>
            </a:r>
            <a:r>
              <a:rPr lang="zh-CN" altLang="en-US" dirty="0"/>
              <a:t>的前面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2" idx="0"/>
            <a:endCxn id="18" idx="4"/>
          </p:cNvCxnSpPr>
          <p:nvPr/>
        </p:nvCxnSpPr>
        <p:spPr>
          <a:xfrm flipV="1">
            <a:off x="2954606" y="4152403"/>
            <a:ext cx="2062313" cy="804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5015" y="43925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sameVnode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06407" y="2757645"/>
            <a:ext cx="162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vnodeToMove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9" name="直接箭头连接符 28"/>
          <p:cNvCxnSpPr>
            <a:stCxn id="18" idx="0"/>
            <a:endCxn id="16" idx="2"/>
          </p:cNvCxnSpPr>
          <p:nvPr/>
        </p:nvCxnSpPr>
        <p:spPr>
          <a:xfrm flipH="1" flipV="1">
            <a:off x="5016918" y="3138528"/>
            <a:ext cx="1" cy="4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851616" y="3628532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曲线连接符 41"/>
          <p:cNvCxnSpPr>
            <a:stCxn id="18" idx="0"/>
            <a:endCxn id="49" idx="0"/>
          </p:cNvCxnSpPr>
          <p:nvPr/>
        </p:nvCxnSpPr>
        <p:spPr>
          <a:xfrm rot="16200000" flipH="1" flipV="1">
            <a:off x="3562267" y="2173880"/>
            <a:ext cx="11874" cy="2897430"/>
          </a:xfrm>
          <a:prstGeom prst="curvedConnector3">
            <a:avLst>
              <a:gd name="adj1" fmla="val -1925215"/>
            </a:avLst>
          </a:prstGeom>
          <a:ln>
            <a:solidFill>
              <a:srgbClr val="FBA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8" idx="4"/>
          </p:cNvCxnSpPr>
          <p:nvPr/>
        </p:nvCxnSpPr>
        <p:spPr>
          <a:xfrm rot="16200000" flipH="1">
            <a:off x="6353052" y="2816270"/>
            <a:ext cx="240165" cy="2912430"/>
          </a:xfrm>
          <a:prstGeom prst="curvedConnector2">
            <a:avLst/>
          </a:prstGeom>
          <a:ln>
            <a:solidFill>
              <a:srgbClr val="FBA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002618" y="4231419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设置为</a:t>
            </a:r>
            <a:r>
              <a:rPr lang="en-US" altLang="zh-CN" dirty="0"/>
              <a:t>undefined</a:t>
            </a:r>
          </a:p>
          <a:p>
            <a:endParaRPr lang="zh-CN" altLang="en-US" dirty="0"/>
          </a:p>
        </p:txBody>
      </p:sp>
      <p:cxnSp>
        <p:nvCxnSpPr>
          <p:cNvPr id="60" name="直接箭头连接符 59"/>
          <p:cNvCxnSpPr>
            <a:stCxn id="22" idx="6"/>
            <a:endCxn id="24" idx="2"/>
          </p:cNvCxnSpPr>
          <p:nvPr/>
        </p:nvCxnSpPr>
        <p:spPr>
          <a:xfrm>
            <a:off x="3222478" y="5224641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0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44" grpId="0"/>
      <p:bldP spid="45" grpId="0"/>
      <p:bldP spid="46" grpId="0"/>
      <p:bldP spid="47" grpId="0"/>
      <p:bldP spid="31" grpId="0"/>
      <p:bldP spid="36" grpId="0"/>
      <p:bldP spid="15" grpId="0"/>
      <p:bldP spid="16" grpId="0"/>
      <p:bldP spid="49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4228933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12938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1246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01563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28933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12938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291246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401563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3945955" y="3420879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7858850" y="3420879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74203" y="30809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0833" y="30407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522619" y="57565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376005" y="556371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newEndtIdx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569814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2" idx="3"/>
          </p:cNvCxnSpPr>
          <p:nvPr/>
        </p:nvCxnSpPr>
        <p:spPr>
          <a:xfrm flipH="1">
            <a:off x="3883950" y="5414055"/>
            <a:ext cx="423441" cy="4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6" idx="5"/>
          </p:cNvCxnSpPr>
          <p:nvPr/>
        </p:nvCxnSpPr>
        <p:spPr>
          <a:xfrm>
            <a:off x="7858850" y="5414054"/>
            <a:ext cx="546773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447998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6271" y="1215327"/>
            <a:ext cx="6519734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也有可能</a:t>
            </a:r>
            <a:r>
              <a:rPr lang="en-US" altLang="zh-CN" dirty="0" err="1"/>
              <a:t>newStartVnode</a:t>
            </a:r>
            <a:r>
              <a:rPr lang="zh-CN" altLang="en-US" dirty="0"/>
              <a:t>在旧的</a:t>
            </a:r>
            <a:r>
              <a:rPr lang="en-US" altLang="zh-CN" dirty="0" err="1"/>
              <a:t>VNode</a:t>
            </a:r>
            <a:r>
              <a:rPr lang="zh-CN" altLang="en-US" dirty="0"/>
              <a:t>节点找不到一致的</a:t>
            </a:r>
            <a:r>
              <a:rPr lang="en-US" altLang="zh-CN" dirty="0"/>
              <a:t>key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或者</a:t>
            </a:r>
            <a:r>
              <a:rPr lang="zh-CN" altLang="en-US" dirty="0"/>
              <a:t>是即便</a:t>
            </a:r>
            <a:r>
              <a:rPr lang="en-US" altLang="zh-CN" dirty="0"/>
              <a:t>key</a:t>
            </a:r>
            <a:r>
              <a:rPr lang="zh-CN" altLang="en-US" dirty="0"/>
              <a:t>相同却不是</a:t>
            </a:r>
            <a:r>
              <a:rPr lang="en-US" altLang="zh-CN" dirty="0" err="1"/>
              <a:t>sameVnode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这个</a:t>
            </a:r>
            <a:r>
              <a:rPr lang="zh-CN" altLang="en-US" dirty="0"/>
              <a:t>时候会调用</a:t>
            </a:r>
            <a:r>
              <a:rPr lang="en-US" altLang="zh-CN" dirty="0" err="1"/>
              <a:t>createElm</a:t>
            </a:r>
            <a:r>
              <a:rPr lang="zh-CN" altLang="en-US" dirty="0"/>
              <a:t>创建一个新的</a:t>
            </a:r>
            <a:r>
              <a:rPr lang="en-US" altLang="zh-CN" dirty="0"/>
              <a:t>DOM</a:t>
            </a:r>
            <a:r>
              <a:rPr lang="zh-CN" altLang="en-US" dirty="0"/>
              <a:t>节点。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941" y="30631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createElm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newStartVnode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11053" y="3616657"/>
            <a:ext cx="535745" cy="535745"/>
          </a:xfrm>
          <a:prstGeom prst="ellipse">
            <a:avLst/>
          </a:prstGeom>
          <a:solidFill>
            <a:srgbClr val="FBA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38" idx="1"/>
          </p:cNvCxnSpPr>
          <p:nvPr/>
        </p:nvCxnSpPr>
        <p:spPr>
          <a:xfrm>
            <a:off x="1878269" y="3432443"/>
            <a:ext cx="1611242" cy="26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4"/>
          </p:cNvCxnSpPr>
          <p:nvPr/>
        </p:nvCxnSpPr>
        <p:spPr>
          <a:xfrm flipH="1">
            <a:off x="4461667" y="5492513"/>
            <a:ext cx="35139" cy="6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45955" y="6107617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在旧节点中没有找到对应的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22" idx="6"/>
            <a:endCxn id="24" idx="2"/>
          </p:cNvCxnSpPr>
          <p:nvPr/>
        </p:nvCxnSpPr>
        <p:spPr>
          <a:xfrm>
            <a:off x="4764678" y="5224641"/>
            <a:ext cx="44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44" grpId="0"/>
      <p:bldP spid="45" grpId="0"/>
      <p:bldP spid="46" grpId="0"/>
      <p:bldP spid="47" grpId="0"/>
      <p:bldP spid="31" grpId="0"/>
      <p:bldP spid="36" grpId="0"/>
      <p:bldP spid="2" grpId="0"/>
      <p:bldP spid="38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789" y="399694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/>
              <a:t>updateChildren</a:t>
            </a:r>
            <a:endParaRPr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536609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20614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98922" y="361665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09239" y="361665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36609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20614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98922" y="4956768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709239" y="4956767"/>
            <a:ext cx="535745" cy="53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7" idx="1"/>
          </p:cNvCxnSpPr>
          <p:nvPr/>
        </p:nvCxnSpPr>
        <p:spPr>
          <a:xfrm flipH="1" flipV="1">
            <a:off x="2253631" y="3420879"/>
            <a:ext cx="361436" cy="2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7"/>
          </p:cNvCxnSpPr>
          <p:nvPr/>
        </p:nvCxnSpPr>
        <p:spPr>
          <a:xfrm flipV="1">
            <a:off x="6166526" y="3420879"/>
            <a:ext cx="290616" cy="2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81879" y="30809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oldstartIdx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948509" y="30407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oldEndIdx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30295" y="57565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newstartIdx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683681" y="556371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newEndtIdx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7490" y="5097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newCh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2" idx="3"/>
          </p:cNvCxnSpPr>
          <p:nvPr/>
        </p:nvCxnSpPr>
        <p:spPr>
          <a:xfrm flipH="1">
            <a:off x="2191626" y="5414055"/>
            <a:ext cx="423441" cy="4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6" idx="5"/>
          </p:cNvCxnSpPr>
          <p:nvPr/>
        </p:nvCxnSpPr>
        <p:spPr>
          <a:xfrm>
            <a:off x="6166526" y="5414054"/>
            <a:ext cx="546773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55674" y="3709442"/>
            <a:ext cx="90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oldCh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8471" y="1121506"/>
            <a:ext cx="11053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oldStartIdx</a:t>
            </a:r>
            <a:r>
              <a:rPr lang="en-US" altLang="zh-CN" dirty="0"/>
              <a:t> &gt; </a:t>
            </a:r>
            <a:r>
              <a:rPr lang="en-US" altLang="zh-CN" dirty="0" err="1" smtClean="0"/>
              <a:t>oldEndIdx</a:t>
            </a:r>
            <a:r>
              <a:rPr lang="en-US" altLang="zh-CN" dirty="0" smtClean="0"/>
              <a:t>,</a:t>
            </a:r>
            <a:r>
              <a:rPr lang="zh-CN" altLang="en-US" dirty="0"/>
              <a:t>老的</a:t>
            </a:r>
            <a:r>
              <a:rPr lang="en-US" altLang="zh-CN" dirty="0" err="1"/>
              <a:t>VNode</a:t>
            </a:r>
            <a:r>
              <a:rPr lang="zh-CN" altLang="en-US" dirty="0"/>
              <a:t>节点已经遍历</a:t>
            </a:r>
            <a:r>
              <a:rPr lang="zh-CN" altLang="en-US" dirty="0" smtClean="0"/>
              <a:t>完了</a:t>
            </a:r>
            <a:r>
              <a:rPr lang="en-US" altLang="zh-CN" dirty="0" smtClean="0"/>
              <a:t>,</a:t>
            </a:r>
            <a:r>
              <a:rPr lang="zh-CN" altLang="en-US" dirty="0"/>
              <a:t>说明了新的</a:t>
            </a:r>
            <a:r>
              <a:rPr lang="en-US" altLang="zh-CN" dirty="0" err="1"/>
              <a:t>VNode</a:t>
            </a:r>
            <a:r>
              <a:rPr lang="zh-CN" altLang="en-US" dirty="0"/>
              <a:t>节点实际上比老的</a:t>
            </a:r>
            <a:r>
              <a:rPr lang="en-US" altLang="zh-CN" dirty="0" err="1"/>
              <a:t>VNode</a:t>
            </a:r>
            <a:r>
              <a:rPr lang="zh-CN" altLang="en-US" dirty="0"/>
              <a:t>节点多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比真实</a:t>
            </a:r>
            <a:r>
              <a:rPr lang="en-US" altLang="zh-CN" dirty="0"/>
              <a:t>DOM</a:t>
            </a:r>
            <a:r>
              <a:rPr lang="zh-CN" altLang="en-US" dirty="0" smtClean="0"/>
              <a:t>多</a:t>
            </a:r>
            <a:r>
              <a:rPr lang="en-US" altLang="zh-CN" dirty="0" smtClean="0"/>
              <a:t>,</a:t>
            </a:r>
            <a:r>
              <a:rPr lang="zh-CN" altLang="en-US" dirty="0"/>
              <a:t>此时调用</a:t>
            </a:r>
            <a:r>
              <a:rPr lang="en-US" altLang="zh-CN" dirty="0" err="1"/>
              <a:t>addVnodes</a:t>
            </a:r>
            <a:r>
              <a:rPr lang="zh-CN" altLang="en-US" dirty="0"/>
              <a:t>（批量调用</a:t>
            </a:r>
            <a:r>
              <a:rPr lang="en-US" altLang="zh-CN" dirty="0" err="1"/>
              <a:t>createElm</a:t>
            </a:r>
            <a:r>
              <a:rPr lang="zh-CN" altLang="en-US" dirty="0"/>
              <a:t>的接口将这些节点加入到真实</a:t>
            </a:r>
            <a:r>
              <a:rPr lang="en-US" altLang="zh-CN" dirty="0"/>
              <a:t>DOM</a:t>
            </a:r>
            <a:r>
              <a:rPr lang="zh-CN" altLang="en-US" dirty="0"/>
              <a:t>中去）。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77900" y="1179513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116" y="181615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69058" y="3484044"/>
            <a:ext cx="2171572" cy="376756"/>
            <a:chOff x="8931239" y="4779393"/>
            <a:chExt cx="2171572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06393" y="4798494"/>
              <a:ext cx="1896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分享人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：邵礼豹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530024" y="456062"/>
            <a:ext cx="902811" cy="770416"/>
            <a:chOff x="1949291" y="371073"/>
            <a:chExt cx="902811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引言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5109" y="1441921"/>
            <a:ext cx="9434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vue1.0</a:t>
            </a:r>
            <a:r>
              <a:rPr lang="zh-CN" altLang="en-US" sz="2400" dirty="0"/>
              <a:t>用的是</a:t>
            </a:r>
            <a:r>
              <a:rPr lang="en-US" altLang="zh-CN" sz="2400" dirty="0"/>
              <a:t>fragment</a:t>
            </a:r>
            <a:r>
              <a:rPr lang="zh-CN" altLang="en-US" sz="2400" dirty="0"/>
              <a:t>来劫持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元素，</a:t>
            </a:r>
            <a:r>
              <a:rPr lang="en-US" altLang="zh-CN" sz="2400" dirty="0"/>
              <a:t>2.0</a:t>
            </a:r>
            <a:r>
              <a:rPr lang="zh-CN" altLang="en-US" sz="2400" dirty="0"/>
              <a:t>引进了虚拟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那么</a:t>
            </a:r>
            <a:r>
              <a:rPr lang="zh-CN" altLang="en-US" sz="2400" dirty="0"/>
              <a:t>为什么要用 </a:t>
            </a:r>
            <a:r>
              <a:rPr lang="en-US" altLang="zh-CN" sz="2400" dirty="0"/>
              <a:t>VDOM</a:t>
            </a:r>
            <a:r>
              <a:rPr lang="zh-CN" altLang="en-US" sz="2400" dirty="0"/>
              <a:t>：现代 </a:t>
            </a:r>
            <a:r>
              <a:rPr lang="en-US" altLang="zh-CN" sz="2400" dirty="0"/>
              <a:t>Web </a:t>
            </a:r>
            <a:r>
              <a:rPr lang="zh-CN" altLang="en-US" sz="2400" dirty="0"/>
              <a:t>页面的大多数逻辑的本质就是不停地修改 </a:t>
            </a:r>
            <a:r>
              <a:rPr lang="en-US" altLang="zh-CN" sz="2400" dirty="0"/>
              <a:t>DOM</a:t>
            </a:r>
            <a:r>
              <a:rPr lang="zh-CN" altLang="en-US" sz="2400" dirty="0"/>
              <a:t>，但是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操作太慢了，直接导致整个页面掉帧、卡顿甚至失去响应。</a:t>
            </a:r>
            <a:r>
              <a:rPr lang="zh-CN" altLang="en-US" sz="2400" dirty="0" smtClean="0"/>
              <a:t>然而，</a:t>
            </a:r>
            <a:r>
              <a:rPr lang="zh-CN" altLang="en-US" sz="2400" dirty="0"/>
              <a:t>很多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操作是可以打包（多个操作压成一个）和合并（一个连续更新操作只保留最终结果）的，同时 </a:t>
            </a:r>
            <a:r>
              <a:rPr lang="en-US" altLang="zh-CN" sz="2400" dirty="0"/>
              <a:t>JS </a:t>
            </a:r>
            <a:r>
              <a:rPr lang="zh-CN" altLang="en-US" sz="2400" dirty="0"/>
              <a:t>引擎的计算速度要快得多</a:t>
            </a:r>
            <a:r>
              <a:rPr lang="zh-CN" altLang="en-US" sz="2400" dirty="0" smtClean="0"/>
              <a:t>，把 </a:t>
            </a:r>
            <a:r>
              <a:rPr lang="en-US" altLang="zh-CN" sz="2400" dirty="0"/>
              <a:t>DOM </a:t>
            </a:r>
            <a:r>
              <a:rPr lang="zh-CN" altLang="en-US" sz="2400" dirty="0"/>
              <a:t>操作放到 </a:t>
            </a:r>
            <a:r>
              <a:rPr lang="en-US" altLang="zh-CN" sz="2400" dirty="0"/>
              <a:t>JS </a:t>
            </a:r>
            <a:r>
              <a:rPr lang="zh-CN" altLang="en-US" sz="2400" dirty="0"/>
              <a:t>里计算出最终结果来一发终极 </a:t>
            </a:r>
            <a:r>
              <a:rPr lang="en-US" altLang="zh-CN" sz="2400" dirty="0"/>
              <a:t>DOM 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虚拟</a:t>
            </a:r>
            <a:r>
              <a:rPr lang="en-US" altLang="zh-CN" sz="2400" dirty="0"/>
              <a:t>DOM</a:t>
            </a:r>
            <a:r>
              <a:rPr lang="zh-CN" altLang="en-US" sz="2400" dirty="0"/>
              <a:t>是用</a:t>
            </a:r>
            <a:r>
              <a:rPr lang="en-US" altLang="zh-CN" sz="2400" dirty="0"/>
              <a:t>Object</a:t>
            </a:r>
            <a:r>
              <a:rPr lang="zh-CN" altLang="en-US" sz="2400" dirty="0"/>
              <a:t>来代表一颗节点，这个</a:t>
            </a:r>
            <a:r>
              <a:rPr lang="en-US" altLang="zh-CN" sz="2400" dirty="0"/>
              <a:t>Object</a:t>
            </a:r>
            <a:r>
              <a:rPr lang="zh-CN" altLang="en-US" sz="2400" dirty="0"/>
              <a:t>叫做</a:t>
            </a:r>
            <a:r>
              <a:rPr lang="en-US" altLang="zh-CN" sz="2400" dirty="0" err="1"/>
              <a:t>VNode</a:t>
            </a:r>
            <a:r>
              <a:rPr lang="zh-CN" altLang="en-US" sz="2400" dirty="0"/>
              <a:t>，然后使用两个</a:t>
            </a:r>
            <a:r>
              <a:rPr lang="en-US" altLang="zh-CN" sz="2400" dirty="0" err="1"/>
              <a:t>VNode</a:t>
            </a:r>
            <a:r>
              <a:rPr lang="zh-CN" altLang="en-US" sz="2400" dirty="0"/>
              <a:t>进行对比，根据对比后的结果修改真实</a:t>
            </a:r>
            <a:r>
              <a:rPr lang="en-US" altLang="zh-CN" sz="2400" dirty="0"/>
              <a:t>DOM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736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7255" y="3712798"/>
            <a:ext cx="29694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/>
              <a:t>Virtual DOM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4985" y="1243574"/>
            <a:ext cx="2853945" cy="1888501"/>
            <a:chOff x="3127754" y="1243574"/>
            <a:chExt cx="2853945" cy="18885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4225886" y="1824297"/>
              <a:ext cx="1124027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 smtClean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554660" y="361367"/>
            <a:ext cx="2135456" cy="770416"/>
            <a:chOff x="1949291" y="371073"/>
            <a:chExt cx="2135456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135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/>
                <a:t>Virtual DOM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5109" y="1441921"/>
            <a:ext cx="943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之所以引入了 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，更重要的原因是为了解耦 </a:t>
            </a:r>
            <a:r>
              <a:rPr lang="en-US" altLang="zh-CN" sz="2400" dirty="0"/>
              <a:t>HTML </a:t>
            </a:r>
            <a:r>
              <a:rPr lang="zh-CN" altLang="en-US" sz="2400" dirty="0"/>
              <a:t>依赖，这带来两个非常重要的好处是</a:t>
            </a:r>
            <a:r>
              <a:rPr lang="zh-CN" altLang="en-US" sz="2400" dirty="0" smtClean="0"/>
              <a:t>：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039" y="2294110"/>
            <a:ext cx="943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不再依赖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解析器进行模版解析，可以进行更多的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工作提高运行时效率：通过模版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编译，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的运行时体积可以进一步压缩，运行时效率可以进一步提升；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914" y="3515631"/>
            <a:ext cx="943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可以渲染到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以外的平台，实现 </a:t>
            </a:r>
            <a:r>
              <a:rPr lang="en-US" altLang="zh-CN" sz="2400" dirty="0" smtClean="0"/>
              <a:t>SSR</a:t>
            </a:r>
            <a:r>
              <a:rPr lang="zh-CN" altLang="en-US" sz="2400" dirty="0" smtClean="0"/>
              <a:t>、同构渲染这些高级特性，</a:t>
            </a:r>
            <a:r>
              <a:rPr lang="en-US" altLang="zh-CN" sz="2400" dirty="0" err="1" smtClean="0"/>
              <a:t>Weex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等框架应用的就是这一特性。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0038" y="4024343"/>
            <a:ext cx="943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Virtual DOM</a:t>
            </a:r>
            <a:r>
              <a:rPr lang="zh-CN" altLang="en-US" sz="2400" dirty="0" smtClean="0"/>
              <a:t>很多时候都不是最优的操作，但它具有普适性，在效率、可维护性之间达平衡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162" y="4582595"/>
            <a:ext cx="9434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Virtual DOM </a:t>
            </a:r>
            <a:r>
              <a:rPr lang="zh-CN" altLang="en-US" sz="2400" dirty="0" smtClean="0"/>
              <a:t>在性能上的收益并不是最主要的，更重要的是它使得 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具备了现代框架应有的高级特性</a:t>
            </a:r>
            <a:endParaRPr lang="zh-CN" altLang="en-US" sz="2400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" grpId="0"/>
      <p:bldP spid="14" grpId="0"/>
      <p:bldP spid="16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530024" y="456062"/>
            <a:ext cx="1225015" cy="770416"/>
            <a:chOff x="1949291" y="371073"/>
            <a:chExt cx="1225015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9292" y="3158187"/>
            <a:ext cx="4523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&lt;div id=“app”&gt;</a:t>
            </a:r>
          </a:p>
          <a:p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  &lt;p class=“test”&gt;hello&lt;/p&gt;</a:t>
            </a:r>
          </a:p>
          <a:p>
            <a:r>
              <a:rPr lang="en-US" altLang="zh-CN" kern="1700" spc="9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kern="1700" spc="9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kern="1700" spc="90" dirty="0" err="1" smtClean="0">
                <a:solidFill>
                  <a:srgbClr val="24292E"/>
                </a:solidFill>
                <a:latin typeface="-apple-system"/>
              </a:rPr>
              <a:t>testinging</a:t>
            </a:r>
            <a:endParaRPr lang="en-US" altLang="zh-CN" kern="1700" spc="9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b="0" i="0" kern="1700" spc="90" dirty="0" smtClean="0">
                <a:solidFill>
                  <a:srgbClr val="24292E"/>
                </a:solidFill>
                <a:effectLst/>
                <a:latin typeface="-apple-system"/>
              </a:rPr>
              <a:t>&lt;/div&gt;</a:t>
            </a:r>
            <a:endParaRPr lang="zh-CN" altLang="en-US" b="0" i="0" kern="1700" spc="9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47642" y="3383211"/>
            <a:ext cx="764763" cy="642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94368" y="1665027"/>
            <a:ext cx="2428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tag:”div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data:{</a:t>
            </a:r>
            <a:r>
              <a:rPr lang="en-US" altLang="zh-CN" dirty="0" err="1" smtClean="0"/>
              <a:t>attrs</a:t>
            </a:r>
            <a:r>
              <a:rPr lang="en-US" altLang="zh-CN" dirty="0" smtClean="0"/>
              <a:t>:{</a:t>
            </a:r>
            <a:r>
              <a:rPr lang="en-US" altLang="zh-CN" dirty="0" err="1" smtClean="0"/>
              <a:t>id:”app</a:t>
            </a:r>
            <a:r>
              <a:rPr lang="en-US" altLang="zh-CN" dirty="0" smtClean="0"/>
              <a:t>”}}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children:[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tag: “p”,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data:{</a:t>
            </a:r>
            <a:r>
              <a:rPr lang="en-US" altLang="zh-CN" dirty="0" err="1" smtClean="0"/>
              <a:t>class:”test</a:t>
            </a:r>
            <a:r>
              <a:rPr lang="en-US" altLang="zh-CN" dirty="0" smtClean="0"/>
              <a:t>”},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text:”hello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tag:</a:t>
            </a:r>
            <a:r>
              <a:rPr lang="en-US" altLang="zh-CN" dirty="0" err="1"/>
              <a:t>undefined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data:undefined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text:”</a:t>
            </a:r>
            <a:r>
              <a:rPr lang="en-US" altLang="zh-CN" dirty="0" err="1" smtClean="0"/>
              <a:t>testinging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]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2" name="图片 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78" y="1268413"/>
            <a:ext cx="4143404" cy="5163120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3384645" y="1482426"/>
            <a:ext cx="4912552" cy="4795544"/>
          </a:xfrm>
          <a:prstGeom prst="bentConnector4">
            <a:avLst>
              <a:gd name="adj1" fmla="val 27121"/>
              <a:gd name="adj2" fmla="val 104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681" y="1519158"/>
            <a:ext cx="441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859530"/>
            <a:ext cx="5781675" cy="431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25" y="940263"/>
            <a:ext cx="6391275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18" y="951672"/>
            <a:ext cx="5638800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93" y="920111"/>
            <a:ext cx="5295900" cy="339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62" y="864063"/>
            <a:ext cx="6267450" cy="2314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25" y="996779"/>
            <a:ext cx="6886575" cy="257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37" y="5096156"/>
            <a:ext cx="6048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813" y="396891"/>
            <a:ext cx="2869183" cy="770416"/>
            <a:chOff x="1949291" y="371073"/>
            <a:chExt cx="2869183" cy="770416"/>
          </a:xfrm>
        </p:grpSpPr>
        <p:sp>
          <p:nvSpPr>
            <p:cNvPr id="35" name="文本框 34"/>
            <p:cNvSpPr txBox="1"/>
            <p:nvPr/>
          </p:nvSpPr>
          <p:spPr>
            <a:xfrm>
              <a:off x="1949291" y="371073"/>
              <a:ext cx="2869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 err="1" smtClean="0"/>
                <a:t>Vue</a:t>
              </a:r>
              <a:r>
                <a:rPr lang="zh-CN" altLang="en-US" sz="2800" dirty="0" smtClean="0"/>
                <a:t>里面的</a:t>
              </a:r>
              <a:r>
                <a:rPr lang="en-US" altLang="zh-CN" sz="2800" dirty="0" err="1" smtClean="0"/>
                <a:t>vnode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49291" y="8337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68" y="1013418"/>
            <a:ext cx="8856671" cy="56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2700000">
            <a:off x="10662558" y="2577993"/>
            <a:ext cx="667658" cy="667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10662558" y="4290679"/>
            <a:ext cx="667658" cy="667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2" y="1"/>
            <a:ext cx="2304976" cy="126841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8297197" y="4714717"/>
            <a:ext cx="3894803" cy="21432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093" y="165550"/>
            <a:ext cx="127635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93" y="317950"/>
            <a:ext cx="1276350" cy="581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09310" y="3644970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经典综艺体简" panose="02010609000101010101" pitchFamily="49" charset="-122"/>
              </a:rPr>
              <a:t>diff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4985" y="1243574"/>
            <a:ext cx="2853945" cy="1888501"/>
            <a:chOff x="3127754" y="1243574"/>
            <a:chExt cx="2853945" cy="18885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4225886" y="1824297"/>
              <a:ext cx="1124027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 smtClean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4020"/>
      </a:accent1>
      <a:accent2>
        <a:srgbClr val="FBAA11"/>
      </a:accent2>
      <a:accent3>
        <a:srgbClr val="F34020"/>
      </a:accent3>
      <a:accent4>
        <a:srgbClr val="FBAA11"/>
      </a:accent4>
      <a:accent5>
        <a:srgbClr val="F34020"/>
      </a:accent5>
      <a:accent6>
        <a:srgbClr val="FBAA1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1061</TotalTime>
  <Words>867</Words>
  <Application>Microsoft Office PowerPoint</Application>
  <PresentationFormat>宽屏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经典综艺体简</vt:lpstr>
      <vt:lpstr>微软雅黑</vt:lpstr>
      <vt:lpstr>Arial</vt:lpstr>
      <vt:lpstr>Century Gothic</vt:lpstr>
      <vt:lpstr>Consolas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邵礼豹</cp:lastModifiedBy>
  <cp:revision>125</cp:revision>
  <dcterms:created xsi:type="dcterms:W3CDTF">2017-08-21T11:09:28Z</dcterms:created>
  <dcterms:modified xsi:type="dcterms:W3CDTF">2018-11-05T12:20:15Z</dcterms:modified>
</cp:coreProperties>
</file>