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87" r:id="rId2"/>
    <p:sldId id="289" r:id="rId3"/>
    <p:sldId id="296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2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邵礼豹" initials="邵礼豹" lastIdx="1" clrIdx="0">
    <p:extLst>
      <p:ext uri="{19B8F6BF-5375-455C-9EA6-DF929625EA0E}">
        <p15:presenceInfo xmlns:p15="http://schemas.microsoft.com/office/powerpoint/2012/main" userId="S-1-5-21-2310403118-4201422134-2782577156-64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BAA11"/>
    <a:srgbClr val="F5F5F5"/>
    <a:srgbClr val="F34020"/>
    <a:srgbClr val="EB2D1E"/>
    <a:srgbClr val="F8F8F8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F94EA-5688-4FEA-9ADF-B6A181947A3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73E7D-005B-40FA-BA74-142CD851F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6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73E7D-005B-40FA-BA74-142CD851F0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998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19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64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89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82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9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33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55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9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的作用主要是为了高效的更新虚拟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中在使用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相同标签名元素的过渡切换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时，也会使用到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6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46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90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可以</a:t>
            </a:r>
            <a:r>
              <a:rPr lang="en-US" altLang="zh-CN" smtClean="0"/>
              <a:t>debugger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0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1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7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9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Src</a:t>
            </a:r>
            <a:r>
              <a:rPr lang="en-US" altLang="zh-CN" dirty="0" smtClean="0"/>
              <a:t>/platforms/entry-runtime-with-compiler.js</a:t>
            </a:r>
            <a:r>
              <a:rPr lang="zh-CN" altLang="en-US" dirty="0" smtClean="0"/>
              <a:t>有对</a:t>
            </a:r>
            <a:r>
              <a:rPr lang="en-US" altLang="zh-CN" dirty="0" err="1" smtClean="0"/>
              <a:t>tempalte</a:t>
            </a:r>
            <a:r>
              <a:rPr lang="zh-CN" altLang="en-US" dirty="0" smtClean="0"/>
              <a:t>的处理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02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debugger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55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" r="5476" b="17169"/>
          <a:stretch/>
        </p:blipFill>
        <p:spPr>
          <a:xfrm>
            <a:off x="1" y="1654411"/>
            <a:ext cx="12192000" cy="52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5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1943202" y="3313436"/>
            <a:ext cx="1390620" cy="1194142"/>
          </a:xfrm>
          <a:custGeom>
            <a:avLst/>
            <a:gdLst>
              <a:gd name="connsiteX0" fmla="*/ 298536 w 1390620"/>
              <a:gd name="connsiteY0" fmla="*/ 0 h 1194142"/>
              <a:gd name="connsiteX1" fmla="*/ 1092085 w 1390620"/>
              <a:gd name="connsiteY1" fmla="*/ 0 h 1194142"/>
              <a:gd name="connsiteX2" fmla="*/ 1390620 w 1390620"/>
              <a:gd name="connsiteY2" fmla="*/ 597071 h 1194142"/>
              <a:gd name="connsiteX3" fmla="*/ 1092085 w 1390620"/>
              <a:gd name="connsiteY3" fmla="*/ 1194142 h 1194142"/>
              <a:gd name="connsiteX4" fmla="*/ 298536 w 1390620"/>
              <a:gd name="connsiteY4" fmla="*/ 1194142 h 1194142"/>
              <a:gd name="connsiteX5" fmla="*/ 0 w 1390620"/>
              <a:gd name="connsiteY5" fmla="*/ 597071 h 119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0620" h="1194142">
                <a:moveTo>
                  <a:pt x="298536" y="0"/>
                </a:moveTo>
                <a:lnTo>
                  <a:pt x="1092085" y="0"/>
                </a:lnTo>
                <a:lnTo>
                  <a:pt x="1390620" y="597071"/>
                </a:lnTo>
                <a:lnTo>
                  <a:pt x="1092085" y="1194142"/>
                </a:lnTo>
                <a:lnTo>
                  <a:pt x="298536" y="1194142"/>
                </a:lnTo>
                <a:lnTo>
                  <a:pt x="0" y="5970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4295653" y="3313436"/>
            <a:ext cx="1390620" cy="1194142"/>
          </a:xfrm>
          <a:custGeom>
            <a:avLst/>
            <a:gdLst>
              <a:gd name="connsiteX0" fmla="*/ 298536 w 1390620"/>
              <a:gd name="connsiteY0" fmla="*/ 0 h 1194142"/>
              <a:gd name="connsiteX1" fmla="*/ 1092085 w 1390620"/>
              <a:gd name="connsiteY1" fmla="*/ 0 h 1194142"/>
              <a:gd name="connsiteX2" fmla="*/ 1390620 w 1390620"/>
              <a:gd name="connsiteY2" fmla="*/ 597071 h 1194142"/>
              <a:gd name="connsiteX3" fmla="*/ 1092085 w 1390620"/>
              <a:gd name="connsiteY3" fmla="*/ 1194142 h 1194142"/>
              <a:gd name="connsiteX4" fmla="*/ 298536 w 1390620"/>
              <a:gd name="connsiteY4" fmla="*/ 1194142 h 1194142"/>
              <a:gd name="connsiteX5" fmla="*/ 0 w 1390620"/>
              <a:gd name="connsiteY5" fmla="*/ 597071 h 119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0620" h="1194142">
                <a:moveTo>
                  <a:pt x="298536" y="0"/>
                </a:moveTo>
                <a:lnTo>
                  <a:pt x="1092085" y="0"/>
                </a:lnTo>
                <a:lnTo>
                  <a:pt x="1390620" y="597071"/>
                </a:lnTo>
                <a:lnTo>
                  <a:pt x="1092085" y="1194142"/>
                </a:lnTo>
                <a:lnTo>
                  <a:pt x="298536" y="1194142"/>
                </a:lnTo>
                <a:lnTo>
                  <a:pt x="0" y="5970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6648105" y="3313436"/>
            <a:ext cx="1390620" cy="1194142"/>
          </a:xfrm>
          <a:custGeom>
            <a:avLst/>
            <a:gdLst>
              <a:gd name="connsiteX0" fmla="*/ 298536 w 1390620"/>
              <a:gd name="connsiteY0" fmla="*/ 0 h 1194142"/>
              <a:gd name="connsiteX1" fmla="*/ 1092085 w 1390620"/>
              <a:gd name="connsiteY1" fmla="*/ 0 h 1194142"/>
              <a:gd name="connsiteX2" fmla="*/ 1390620 w 1390620"/>
              <a:gd name="connsiteY2" fmla="*/ 597071 h 1194142"/>
              <a:gd name="connsiteX3" fmla="*/ 1092085 w 1390620"/>
              <a:gd name="connsiteY3" fmla="*/ 1194142 h 1194142"/>
              <a:gd name="connsiteX4" fmla="*/ 298536 w 1390620"/>
              <a:gd name="connsiteY4" fmla="*/ 1194142 h 1194142"/>
              <a:gd name="connsiteX5" fmla="*/ 0 w 1390620"/>
              <a:gd name="connsiteY5" fmla="*/ 597071 h 119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0620" h="1194142">
                <a:moveTo>
                  <a:pt x="298536" y="0"/>
                </a:moveTo>
                <a:lnTo>
                  <a:pt x="1092085" y="0"/>
                </a:lnTo>
                <a:lnTo>
                  <a:pt x="1390620" y="597071"/>
                </a:lnTo>
                <a:lnTo>
                  <a:pt x="1092085" y="1194142"/>
                </a:lnTo>
                <a:lnTo>
                  <a:pt x="298536" y="1194142"/>
                </a:lnTo>
                <a:lnTo>
                  <a:pt x="0" y="5970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9000555" y="3313436"/>
            <a:ext cx="1390620" cy="1194142"/>
          </a:xfrm>
          <a:custGeom>
            <a:avLst/>
            <a:gdLst>
              <a:gd name="connsiteX0" fmla="*/ 298536 w 1390620"/>
              <a:gd name="connsiteY0" fmla="*/ 0 h 1194142"/>
              <a:gd name="connsiteX1" fmla="*/ 1092085 w 1390620"/>
              <a:gd name="connsiteY1" fmla="*/ 0 h 1194142"/>
              <a:gd name="connsiteX2" fmla="*/ 1390620 w 1390620"/>
              <a:gd name="connsiteY2" fmla="*/ 597071 h 1194142"/>
              <a:gd name="connsiteX3" fmla="*/ 1092085 w 1390620"/>
              <a:gd name="connsiteY3" fmla="*/ 1194142 h 1194142"/>
              <a:gd name="connsiteX4" fmla="*/ 298536 w 1390620"/>
              <a:gd name="connsiteY4" fmla="*/ 1194142 h 1194142"/>
              <a:gd name="connsiteX5" fmla="*/ 0 w 1390620"/>
              <a:gd name="connsiteY5" fmla="*/ 597071 h 119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0620" h="1194142">
                <a:moveTo>
                  <a:pt x="298536" y="0"/>
                </a:moveTo>
                <a:lnTo>
                  <a:pt x="1092085" y="0"/>
                </a:lnTo>
                <a:lnTo>
                  <a:pt x="1390620" y="597071"/>
                </a:lnTo>
                <a:lnTo>
                  <a:pt x="1092085" y="1194142"/>
                </a:lnTo>
                <a:lnTo>
                  <a:pt x="298536" y="1194142"/>
                </a:lnTo>
                <a:lnTo>
                  <a:pt x="0" y="5970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8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407512" y="2425700"/>
            <a:ext cx="3352188" cy="1917700"/>
          </a:xfrm>
          <a:custGeom>
            <a:avLst/>
            <a:gdLst>
              <a:gd name="connsiteX0" fmla="*/ 0 w 3352188"/>
              <a:gd name="connsiteY0" fmla="*/ 0 h 1917700"/>
              <a:gd name="connsiteX1" fmla="*/ 3352188 w 3352188"/>
              <a:gd name="connsiteY1" fmla="*/ 0 h 1917700"/>
              <a:gd name="connsiteX2" fmla="*/ 3352188 w 3352188"/>
              <a:gd name="connsiteY2" fmla="*/ 1917700 h 1917700"/>
              <a:gd name="connsiteX3" fmla="*/ 0 w 3352188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188" h="1917700">
                <a:moveTo>
                  <a:pt x="0" y="0"/>
                </a:moveTo>
                <a:lnTo>
                  <a:pt x="3352188" y="0"/>
                </a:lnTo>
                <a:lnTo>
                  <a:pt x="3352188" y="1917700"/>
                </a:lnTo>
                <a:lnTo>
                  <a:pt x="0" y="19177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9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1810259"/>
            <a:ext cx="4550500" cy="3595494"/>
          </a:xfrm>
          <a:custGeom>
            <a:avLst/>
            <a:gdLst>
              <a:gd name="connsiteX0" fmla="*/ 0 w 4550500"/>
              <a:gd name="connsiteY0" fmla="*/ 0 h 3595494"/>
              <a:gd name="connsiteX1" fmla="*/ 4550500 w 4550500"/>
              <a:gd name="connsiteY1" fmla="*/ 0 h 3595494"/>
              <a:gd name="connsiteX2" fmla="*/ 4550500 w 4550500"/>
              <a:gd name="connsiteY2" fmla="*/ 3595494 h 3595494"/>
              <a:gd name="connsiteX3" fmla="*/ 0 w 4550500"/>
              <a:gd name="connsiteY3" fmla="*/ 3595494 h 359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500" h="3595494">
                <a:moveTo>
                  <a:pt x="0" y="0"/>
                </a:moveTo>
                <a:lnTo>
                  <a:pt x="4550500" y="0"/>
                </a:lnTo>
                <a:lnTo>
                  <a:pt x="4550500" y="3595494"/>
                </a:lnTo>
                <a:lnTo>
                  <a:pt x="0" y="35954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599089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570521" y="3631624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541954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562941" y="1583027"/>
            <a:ext cx="3099495" cy="1901537"/>
          </a:xfrm>
          <a:custGeom>
            <a:avLst/>
            <a:gdLst>
              <a:gd name="connsiteX0" fmla="*/ 0 w 3099495"/>
              <a:gd name="connsiteY0" fmla="*/ 0 h 1901537"/>
              <a:gd name="connsiteX1" fmla="*/ 3099495 w 3099495"/>
              <a:gd name="connsiteY1" fmla="*/ 0 h 1901537"/>
              <a:gd name="connsiteX2" fmla="*/ 3099495 w 3099495"/>
              <a:gd name="connsiteY2" fmla="*/ 1901537 h 1901537"/>
              <a:gd name="connsiteX3" fmla="*/ 0 w 3099495"/>
              <a:gd name="connsiteY3" fmla="*/ 1901537 h 190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495" h="1901537">
                <a:moveTo>
                  <a:pt x="0" y="0"/>
                </a:moveTo>
                <a:lnTo>
                  <a:pt x="3099495" y="0"/>
                </a:lnTo>
                <a:lnTo>
                  <a:pt x="3099495" y="1901537"/>
                </a:lnTo>
                <a:lnTo>
                  <a:pt x="0" y="1901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74714" y="3824289"/>
            <a:ext cx="3099495" cy="1901537"/>
          </a:xfrm>
          <a:custGeom>
            <a:avLst/>
            <a:gdLst>
              <a:gd name="connsiteX0" fmla="*/ 0 w 3099495"/>
              <a:gd name="connsiteY0" fmla="*/ 0 h 1901537"/>
              <a:gd name="connsiteX1" fmla="*/ 3099495 w 3099495"/>
              <a:gd name="connsiteY1" fmla="*/ 0 h 1901537"/>
              <a:gd name="connsiteX2" fmla="*/ 3099495 w 3099495"/>
              <a:gd name="connsiteY2" fmla="*/ 1901537 h 1901537"/>
              <a:gd name="connsiteX3" fmla="*/ 0 w 3099495"/>
              <a:gd name="connsiteY3" fmla="*/ 1901537 h 190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495" h="1901537">
                <a:moveTo>
                  <a:pt x="0" y="0"/>
                </a:moveTo>
                <a:lnTo>
                  <a:pt x="3099495" y="0"/>
                </a:lnTo>
                <a:lnTo>
                  <a:pt x="3099495" y="1901537"/>
                </a:lnTo>
                <a:lnTo>
                  <a:pt x="0" y="1901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217794" y="3824289"/>
            <a:ext cx="3099495" cy="1901537"/>
          </a:xfrm>
          <a:custGeom>
            <a:avLst/>
            <a:gdLst>
              <a:gd name="connsiteX0" fmla="*/ 0 w 3099495"/>
              <a:gd name="connsiteY0" fmla="*/ 0 h 1901537"/>
              <a:gd name="connsiteX1" fmla="*/ 3099495 w 3099495"/>
              <a:gd name="connsiteY1" fmla="*/ 0 h 1901537"/>
              <a:gd name="connsiteX2" fmla="*/ 3099495 w 3099495"/>
              <a:gd name="connsiteY2" fmla="*/ 1901537 h 1901537"/>
              <a:gd name="connsiteX3" fmla="*/ 0 w 3099495"/>
              <a:gd name="connsiteY3" fmla="*/ 1901537 h 190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495" h="1901537">
                <a:moveTo>
                  <a:pt x="0" y="0"/>
                </a:moveTo>
                <a:lnTo>
                  <a:pt x="3099495" y="0"/>
                </a:lnTo>
                <a:lnTo>
                  <a:pt x="3099495" y="1901537"/>
                </a:lnTo>
                <a:lnTo>
                  <a:pt x="0" y="1901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5048-91B6-49DA-A9A5-3C4B5CC254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42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70" r:id="rId4"/>
    <p:sldLayoutId id="2147483671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calendar.perfplanet.com/2013/diff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hyperlink" Target="vue.vsdx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vue.vsdx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977900" y="1179513"/>
            <a:ext cx="1435100" cy="2757487"/>
          </a:xfrm>
          <a:custGeom>
            <a:avLst/>
            <a:gdLst>
              <a:gd name="connsiteX0" fmla="*/ 0 w 1435100"/>
              <a:gd name="connsiteY0" fmla="*/ 0 h 2757487"/>
              <a:gd name="connsiteX1" fmla="*/ 1435100 w 1435100"/>
              <a:gd name="connsiteY1" fmla="*/ 0 h 2757487"/>
              <a:gd name="connsiteX2" fmla="*/ 1435100 w 1435100"/>
              <a:gd name="connsiteY2" fmla="*/ 496887 h 2757487"/>
              <a:gd name="connsiteX3" fmla="*/ 1352094 w 1435100"/>
              <a:gd name="connsiteY3" fmla="*/ 496887 h 2757487"/>
              <a:gd name="connsiteX4" fmla="*/ 1352094 w 1435100"/>
              <a:gd name="connsiteY4" fmla="*/ 83006 h 2757487"/>
              <a:gd name="connsiteX5" fmla="*/ 83006 w 1435100"/>
              <a:gd name="connsiteY5" fmla="*/ 83006 h 2757487"/>
              <a:gd name="connsiteX6" fmla="*/ 83006 w 1435100"/>
              <a:gd name="connsiteY6" fmla="*/ 2674481 h 2757487"/>
              <a:gd name="connsiteX7" fmla="*/ 1352094 w 1435100"/>
              <a:gd name="connsiteY7" fmla="*/ 2674481 h 2757487"/>
              <a:gd name="connsiteX8" fmla="*/ 1352094 w 1435100"/>
              <a:gd name="connsiteY8" fmla="*/ 2260540 h 2757487"/>
              <a:gd name="connsiteX9" fmla="*/ 1435100 w 1435100"/>
              <a:gd name="connsiteY9" fmla="*/ 2260540 h 2757487"/>
              <a:gd name="connsiteX10" fmla="*/ 1435100 w 1435100"/>
              <a:gd name="connsiteY10" fmla="*/ 2757487 h 2757487"/>
              <a:gd name="connsiteX11" fmla="*/ 0 w 1435100"/>
              <a:gd name="connsiteY11" fmla="*/ 2757487 h 27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5100" h="2757487">
                <a:moveTo>
                  <a:pt x="0" y="0"/>
                </a:moveTo>
                <a:lnTo>
                  <a:pt x="1435100" y="0"/>
                </a:lnTo>
                <a:lnTo>
                  <a:pt x="1435100" y="496887"/>
                </a:lnTo>
                <a:lnTo>
                  <a:pt x="1352094" y="496887"/>
                </a:lnTo>
                <a:lnTo>
                  <a:pt x="1352094" y="83006"/>
                </a:lnTo>
                <a:lnTo>
                  <a:pt x="83006" y="83006"/>
                </a:lnTo>
                <a:lnTo>
                  <a:pt x="83006" y="2674481"/>
                </a:lnTo>
                <a:lnTo>
                  <a:pt x="1352094" y="2674481"/>
                </a:lnTo>
                <a:lnTo>
                  <a:pt x="1352094" y="2260540"/>
                </a:lnTo>
                <a:lnTo>
                  <a:pt x="1435100" y="2260540"/>
                </a:lnTo>
                <a:lnTo>
                  <a:pt x="1435100" y="2757487"/>
                </a:lnTo>
                <a:lnTo>
                  <a:pt x="0" y="275748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5116" y="1816159"/>
            <a:ext cx="469872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800" b="1" dirty="0"/>
              <a:t>虚拟</a:t>
            </a:r>
            <a:r>
              <a:rPr lang="en-US" altLang="zh-CN" sz="4800" b="1" dirty="0"/>
              <a:t>DOM</a:t>
            </a:r>
            <a:r>
              <a:rPr lang="zh-CN" altLang="en-US" sz="4800" b="1" dirty="0"/>
              <a:t>的</a:t>
            </a:r>
            <a:r>
              <a:rPr lang="zh-CN" altLang="en-US" sz="4800" b="1" dirty="0" smtClean="0"/>
              <a:t>渲染</a:t>
            </a:r>
            <a:endParaRPr lang="zh-CN" altLang="en-US" sz="48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869058" y="3484044"/>
            <a:ext cx="2102991" cy="376756"/>
            <a:chOff x="8931239" y="4779393"/>
            <a:chExt cx="2102991" cy="376756"/>
          </a:xfrm>
        </p:grpSpPr>
        <p:sp>
          <p:nvSpPr>
            <p:cNvPr id="14" name="文本框 13"/>
            <p:cNvSpPr txBox="1"/>
            <p:nvPr/>
          </p:nvSpPr>
          <p:spPr>
            <a:xfrm>
              <a:off x="9270999" y="4798494"/>
              <a:ext cx="1763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分享人：</a:t>
              </a:r>
              <a:r>
                <a:rPr lang="zh-CN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entury Gothic" panose="020B0502020202020204" pitchFamily="34" charset="0"/>
                  <a:ea typeface="微软雅黑"/>
                </a:rPr>
                <a:t>邵礼豹</a:t>
              </a:r>
              <a:endPara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 rot="2700000">
              <a:off x="8931239" y="4779393"/>
              <a:ext cx="376756" cy="3767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椭圆 14"/>
            <p:cNvSpPr/>
            <p:nvPr/>
          </p:nvSpPr>
          <p:spPr>
            <a:xfrm>
              <a:off x="9032842" y="487195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7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0501" y="898975"/>
            <a:ext cx="7996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一篇相当经典的文章</a:t>
            </a:r>
            <a:r>
              <a:rPr lang="en-US" altLang="zh-CN" sz="2000" dirty="0" err="1" smtClean="0">
                <a:hlinkClick r:id="rId5"/>
              </a:rPr>
              <a:t>React’s</a:t>
            </a:r>
            <a:r>
              <a:rPr lang="en-US" altLang="zh-CN" sz="2000" dirty="0" smtClean="0">
                <a:hlinkClick r:id="rId5"/>
              </a:rPr>
              <a:t> diff algorithm</a:t>
            </a:r>
            <a:r>
              <a:rPr lang="zh-CN" altLang="en-US" sz="2000" dirty="0" smtClean="0"/>
              <a:t>中的图，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react</a:t>
            </a:r>
            <a:r>
              <a:rPr lang="zh-CN" altLang="en-US" sz="2000" dirty="0"/>
              <a:t>的</a:t>
            </a:r>
            <a:r>
              <a:rPr lang="en-US" altLang="zh-CN" sz="2000" dirty="0"/>
              <a:t>diff</a:t>
            </a:r>
            <a:r>
              <a:rPr lang="zh-CN" altLang="en-US" sz="2000" dirty="0"/>
              <a:t>其实和</a:t>
            </a:r>
            <a:r>
              <a:rPr lang="en-US" altLang="zh-CN" sz="2000" dirty="0" err="1"/>
              <a:t>vue</a:t>
            </a:r>
            <a:r>
              <a:rPr lang="zh-CN" altLang="en-US" sz="2000" dirty="0"/>
              <a:t>的</a:t>
            </a:r>
            <a:r>
              <a:rPr lang="en-US" altLang="zh-CN" sz="2000" dirty="0"/>
              <a:t>diff</a:t>
            </a:r>
            <a:r>
              <a:rPr lang="zh-CN" altLang="en-US" sz="2000" dirty="0"/>
              <a:t>大同小异。所以这张图能很好的解释过程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730" y="3424155"/>
            <a:ext cx="3590925" cy="1895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0501" y="1985032"/>
            <a:ext cx="1103379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比较只会在同层级进行</a:t>
            </a:r>
            <a:r>
              <a:rPr lang="en-US" altLang="zh-CN" b="1" dirty="0"/>
              <a:t>, </a:t>
            </a:r>
            <a:r>
              <a:rPr lang="zh-CN" altLang="en-US" b="1" dirty="0"/>
              <a:t>不会跨层级比较。</a:t>
            </a:r>
            <a:endParaRPr lang="en-US" altLang="zh-CN" b="1" dirty="0"/>
          </a:p>
          <a:p>
            <a:r>
              <a:rPr lang="zh-CN" altLang="en-US" b="1" dirty="0"/>
              <a:t>如果节点类型不同，直接干掉前面的节点，再创建并插入新的节点，不会再比较这个节点以后的子节点了。</a:t>
            </a:r>
            <a:endParaRPr lang="zh-CN" altLang="en-US" dirty="0"/>
          </a:p>
          <a:p>
            <a:r>
              <a:rPr lang="zh-CN" altLang="en-US" b="1" dirty="0"/>
              <a:t>如果节点类型相同，则会重新设置该节点的属性，从而实现节点的更新。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8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 smtClean="0"/>
              <a:t>patchVnode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打补丁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  <p:pic>
        <p:nvPicPr>
          <p:cNvPr id="5" name="图片 4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2060" y="922914"/>
            <a:ext cx="7344770" cy="56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/>
              <a:t>updateChildren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1075153" y="1263326"/>
            <a:ext cx="9449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oldStartIdx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 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newStartIdx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oldEndIdx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oldCh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–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newEndIdx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newCh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oldStartVnode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oldEndVnode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oldEndIdx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endParaRPr lang="en-US" altLang="zh-C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newStartVnode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newCh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           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newEndVnode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newEndIdx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0895" y="3704304"/>
            <a:ext cx="89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oldCh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5153" y="48995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newCh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29552" y="3533450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713557" y="3533450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91865" y="3533450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02182" y="3533449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729552" y="4735294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713557" y="4735294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91865" y="4735294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902182" y="4735293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915783" y="4735293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1"/>
          </p:cNvCxnSpPr>
          <p:nvPr/>
        </p:nvCxnSpPr>
        <p:spPr>
          <a:xfrm flipH="1" flipV="1">
            <a:off x="2304978" y="3168001"/>
            <a:ext cx="503032" cy="44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9" idx="7"/>
          </p:cNvCxnSpPr>
          <p:nvPr/>
        </p:nvCxnSpPr>
        <p:spPr>
          <a:xfrm flipV="1">
            <a:off x="6359469" y="3168001"/>
            <a:ext cx="396173" cy="44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3"/>
          </p:cNvCxnSpPr>
          <p:nvPr/>
        </p:nvCxnSpPr>
        <p:spPr>
          <a:xfrm flipH="1">
            <a:off x="2415654" y="5192581"/>
            <a:ext cx="392356" cy="59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5"/>
            <a:endCxn id="37" idx="0"/>
          </p:cNvCxnSpPr>
          <p:nvPr/>
        </p:nvCxnSpPr>
        <p:spPr>
          <a:xfrm>
            <a:off x="7373070" y="5192580"/>
            <a:ext cx="740659" cy="53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535122" y="286797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oldStartIdx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188566" y="28250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oldEndIdx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626816" y="58743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newStartIdx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451528" y="572616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newEndIdx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7623777" y="3150306"/>
            <a:ext cx="4121641" cy="2120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在新老两个</a:t>
            </a:r>
            <a:r>
              <a:rPr lang="en-US" altLang="zh-CN" dirty="0" err="1"/>
              <a:t>VNode</a:t>
            </a:r>
            <a:r>
              <a:rPr lang="zh-CN" altLang="en-US" dirty="0"/>
              <a:t>节点的左右头尾</a:t>
            </a:r>
            <a:r>
              <a:rPr lang="zh-CN" altLang="en-US" dirty="0" smtClean="0"/>
              <a:t>两侧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都</a:t>
            </a:r>
            <a:r>
              <a:rPr lang="zh-CN" altLang="en-US" dirty="0"/>
              <a:t>有一个变量标记，在遍历过程中这</a:t>
            </a:r>
            <a:r>
              <a:rPr lang="zh-CN" altLang="en-US" dirty="0" smtClean="0"/>
              <a:t>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个</a:t>
            </a:r>
            <a:r>
              <a:rPr lang="zh-CN" altLang="en-US" dirty="0"/>
              <a:t>变量都会向中间靠拢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en-US" altLang="zh-CN" dirty="0" err="1"/>
              <a:t>oldStartIdx</a:t>
            </a:r>
            <a:r>
              <a:rPr lang="en-US" altLang="zh-CN" dirty="0"/>
              <a:t> &gt; </a:t>
            </a:r>
            <a:r>
              <a:rPr lang="en-US" altLang="zh-CN" dirty="0" err="1"/>
              <a:t>oldEndIdx</a:t>
            </a:r>
            <a:r>
              <a:rPr lang="zh-CN" altLang="en-US" dirty="0" smtClean="0"/>
              <a:t>或者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newStartIdx</a:t>
            </a:r>
            <a:r>
              <a:rPr lang="en-US" altLang="zh-CN" dirty="0" smtClean="0"/>
              <a:t> </a:t>
            </a:r>
            <a:r>
              <a:rPr lang="en-US" altLang="zh-CN" dirty="0"/>
              <a:t>&gt; </a:t>
            </a:r>
            <a:r>
              <a:rPr lang="en-US" altLang="zh-CN" dirty="0" err="1"/>
              <a:t>newEndIdx</a:t>
            </a:r>
            <a:r>
              <a:rPr lang="zh-CN" altLang="en-US" dirty="0"/>
              <a:t>时结束循环</a:t>
            </a:r>
          </a:p>
        </p:txBody>
      </p:sp>
    </p:spTree>
    <p:extLst>
      <p:ext uri="{BB962C8B-B14F-4D97-AF65-F5344CB8AC3E}">
        <p14:creationId xmlns:p14="http://schemas.microsoft.com/office/powerpoint/2010/main" val="362490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4" grpId="0"/>
      <p:bldP spid="35" grpId="0"/>
      <p:bldP spid="36" grpId="0"/>
      <p:bldP spid="37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/>
              <a:t>updateChildren</a:t>
            </a:r>
            <a:endParaRPr lang="en-US" altLang="zh-CN" sz="2800" dirty="0"/>
          </a:p>
        </p:txBody>
      </p:sp>
      <p:sp>
        <p:nvSpPr>
          <p:cNvPr id="7" name="椭圆 6"/>
          <p:cNvSpPr/>
          <p:nvPr/>
        </p:nvSpPr>
        <p:spPr>
          <a:xfrm>
            <a:off x="5828085" y="2171843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12090" y="2171843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890398" y="2171843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00715" y="2171842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28085" y="4003274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812090" y="4003274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890398" y="4003274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000715" y="4003273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976330" y="4003272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曲线连接符 4"/>
          <p:cNvCxnSpPr>
            <a:stCxn id="7" idx="2"/>
            <a:endCxn id="22" idx="2"/>
          </p:cNvCxnSpPr>
          <p:nvPr/>
        </p:nvCxnSpPr>
        <p:spPr>
          <a:xfrm rot="10800000" flipV="1">
            <a:off x="5828085" y="2439715"/>
            <a:ext cx="12700" cy="1831431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976361" y="3152508"/>
            <a:ext cx="343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sameVnode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则继续</a:t>
            </a:r>
            <a:r>
              <a:rPr lang="en-US" altLang="zh-CN" dirty="0" err="1"/>
              <a:t>patchVnode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4" name="直接箭头连接符 13"/>
          <p:cNvCxnSpPr>
            <a:stCxn id="7" idx="6"/>
            <a:endCxn id="17" idx="2"/>
          </p:cNvCxnSpPr>
          <p:nvPr/>
        </p:nvCxnSpPr>
        <p:spPr>
          <a:xfrm>
            <a:off x="6363830" y="2439716"/>
            <a:ext cx="44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6"/>
            <a:endCxn id="24" idx="2"/>
          </p:cNvCxnSpPr>
          <p:nvPr/>
        </p:nvCxnSpPr>
        <p:spPr>
          <a:xfrm>
            <a:off x="6363830" y="4271147"/>
            <a:ext cx="44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84" y="2508123"/>
            <a:ext cx="49625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/>
              <a:t>updateChildren</a:t>
            </a:r>
            <a:endParaRPr lang="en-US" altLang="zh-CN" sz="2800" dirty="0"/>
          </a:p>
        </p:txBody>
      </p:sp>
      <p:sp>
        <p:nvSpPr>
          <p:cNvPr id="7" name="椭圆 6"/>
          <p:cNvSpPr/>
          <p:nvPr/>
        </p:nvSpPr>
        <p:spPr>
          <a:xfrm>
            <a:off x="1866118" y="4208221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850123" y="4208221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928431" y="4208221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038748" y="4208220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866118" y="5548331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850123" y="5548331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928431" y="5548331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038748" y="5548330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662" y="1219769"/>
            <a:ext cx="6753225" cy="2200275"/>
          </a:xfrm>
          <a:prstGeom prst="rect">
            <a:avLst/>
          </a:prstGeom>
        </p:spPr>
      </p:pic>
      <p:cxnSp>
        <p:nvCxnSpPr>
          <p:cNvPr id="4" name="直接箭头连接符 3"/>
          <p:cNvCxnSpPr>
            <a:stCxn id="7" idx="4"/>
            <a:endCxn id="26" idx="0"/>
          </p:cNvCxnSpPr>
          <p:nvPr/>
        </p:nvCxnSpPr>
        <p:spPr>
          <a:xfrm>
            <a:off x="2133991" y="4743966"/>
            <a:ext cx="3172630" cy="804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85868" y="497402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sameVnode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014362" y="4171890"/>
            <a:ext cx="535745" cy="535745"/>
          </a:xfrm>
          <a:prstGeom prst="ellipse">
            <a:avLst/>
          </a:prstGeom>
          <a:solidFill>
            <a:srgbClr val="FBAA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曲线连接符 34"/>
          <p:cNvCxnSpPr>
            <a:stCxn id="7" idx="4"/>
            <a:endCxn id="28" idx="4"/>
          </p:cNvCxnSpPr>
          <p:nvPr/>
        </p:nvCxnSpPr>
        <p:spPr>
          <a:xfrm rot="5400000" flipH="1" flipV="1">
            <a:off x="4189947" y="2651679"/>
            <a:ext cx="36331" cy="4148244"/>
          </a:xfrm>
          <a:prstGeom prst="curvedConnector3">
            <a:avLst>
              <a:gd name="adj1" fmla="val -62921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1"/>
          </p:cNvCxnSpPr>
          <p:nvPr/>
        </p:nvCxnSpPr>
        <p:spPr>
          <a:xfrm flipH="1" flipV="1">
            <a:off x="1583140" y="4012442"/>
            <a:ext cx="361436" cy="27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7"/>
          </p:cNvCxnSpPr>
          <p:nvPr/>
        </p:nvCxnSpPr>
        <p:spPr>
          <a:xfrm flipV="1">
            <a:off x="5496035" y="4012442"/>
            <a:ext cx="290616" cy="2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11388" y="367247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oldstartIdx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278018" y="363229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oldEndIdx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84590" y="613497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newstartIdx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978809" y="603155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newEndIdx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171777" y="3686513"/>
            <a:ext cx="4647426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oldStartVnode</a:t>
            </a:r>
            <a:r>
              <a:rPr lang="zh-CN" altLang="en-US" dirty="0"/>
              <a:t>已经跑到了</a:t>
            </a:r>
            <a:r>
              <a:rPr lang="en-US" altLang="zh-CN" dirty="0" err="1" smtClean="0"/>
              <a:t>oldEndVnode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后面</a:t>
            </a:r>
            <a:r>
              <a:rPr lang="zh-CN" altLang="en-US" dirty="0"/>
              <a:t>去了，进行</a:t>
            </a:r>
            <a:r>
              <a:rPr lang="en-US" altLang="zh-CN" dirty="0" err="1"/>
              <a:t>patchVnode</a:t>
            </a:r>
            <a:r>
              <a:rPr lang="zh-CN" altLang="en-US" dirty="0"/>
              <a:t>的</a:t>
            </a:r>
            <a:r>
              <a:rPr lang="zh-CN" altLang="en-US" dirty="0" smtClean="0"/>
              <a:t>同时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还</a:t>
            </a:r>
            <a:r>
              <a:rPr lang="zh-CN" altLang="en-US" dirty="0"/>
              <a:t>需要将真实</a:t>
            </a:r>
            <a:r>
              <a:rPr lang="en-US" altLang="zh-CN" dirty="0"/>
              <a:t>DOM</a:t>
            </a:r>
            <a:r>
              <a:rPr lang="zh-CN" altLang="en-US" dirty="0"/>
              <a:t>节点移动到</a:t>
            </a:r>
            <a:r>
              <a:rPr lang="en-US" altLang="zh-CN" dirty="0" err="1" smtClean="0"/>
              <a:t>oldEndVnode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的</a:t>
            </a:r>
            <a:r>
              <a:rPr lang="zh-CN" altLang="en-US" dirty="0"/>
              <a:t>后面</a:t>
            </a:r>
          </a:p>
        </p:txBody>
      </p:sp>
      <p:cxnSp>
        <p:nvCxnSpPr>
          <p:cNvPr id="50" name="直接箭头连接符 49"/>
          <p:cNvCxnSpPr>
            <a:stCxn id="22" idx="3"/>
          </p:cNvCxnSpPr>
          <p:nvPr/>
        </p:nvCxnSpPr>
        <p:spPr>
          <a:xfrm flipH="1">
            <a:off x="1521135" y="6005618"/>
            <a:ext cx="423441" cy="25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6" idx="5"/>
          </p:cNvCxnSpPr>
          <p:nvPr/>
        </p:nvCxnSpPr>
        <p:spPr>
          <a:xfrm>
            <a:off x="5496035" y="6005617"/>
            <a:ext cx="518327" cy="25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47953" y="4338303"/>
            <a:ext cx="87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oldCh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71787" y="55132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newCh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7" idx="6"/>
            <a:endCxn id="17" idx="2"/>
          </p:cNvCxnSpPr>
          <p:nvPr/>
        </p:nvCxnSpPr>
        <p:spPr>
          <a:xfrm>
            <a:off x="2401863" y="4476094"/>
            <a:ext cx="44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" idx="2"/>
            <a:endCxn id="25" idx="6"/>
          </p:cNvCxnSpPr>
          <p:nvPr/>
        </p:nvCxnSpPr>
        <p:spPr>
          <a:xfrm flipH="1">
            <a:off x="4464176" y="5816203"/>
            <a:ext cx="5745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3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6" grpId="0"/>
      <p:bldP spid="28" grpId="0" animBg="1"/>
      <p:bldP spid="44" grpId="0"/>
      <p:bldP spid="45" grpId="0"/>
      <p:bldP spid="46" grpId="0"/>
      <p:bldP spid="47" grpId="0"/>
      <p:bldP spid="48" grpId="0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/>
              <a:t>updateChildren</a:t>
            </a:r>
            <a:endParaRPr lang="en-US" altLang="zh-CN" sz="2800" dirty="0"/>
          </a:p>
        </p:txBody>
      </p:sp>
      <p:sp>
        <p:nvSpPr>
          <p:cNvPr id="7" name="椭圆 6"/>
          <p:cNvSpPr/>
          <p:nvPr/>
        </p:nvSpPr>
        <p:spPr>
          <a:xfrm>
            <a:off x="2686733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670738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49046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859363" y="3616657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686733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670738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49046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859363" y="4956767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7" idx="1"/>
          </p:cNvCxnSpPr>
          <p:nvPr/>
        </p:nvCxnSpPr>
        <p:spPr>
          <a:xfrm flipH="1" flipV="1">
            <a:off x="2403755" y="3420879"/>
            <a:ext cx="361436" cy="27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7"/>
          </p:cNvCxnSpPr>
          <p:nvPr/>
        </p:nvCxnSpPr>
        <p:spPr>
          <a:xfrm flipV="1">
            <a:off x="6316650" y="3420879"/>
            <a:ext cx="290616" cy="2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832003" y="308091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oldstartIdx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098633" y="304073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oldEndIdx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80419" y="575653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newstartIdx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6833805" y="556371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newEndIdx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27614" y="50971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newCh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2" idx="3"/>
          </p:cNvCxnSpPr>
          <p:nvPr/>
        </p:nvCxnSpPr>
        <p:spPr>
          <a:xfrm flipH="1">
            <a:off x="2341750" y="5414055"/>
            <a:ext cx="423441" cy="47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6" idx="5"/>
          </p:cNvCxnSpPr>
          <p:nvPr/>
        </p:nvCxnSpPr>
        <p:spPr>
          <a:xfrm>
            <a:off x="6316650" y="5414054"/>
            <a:ext cx="546773" cy="2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5798" y="3709442"/>
            <a:ext cx="90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oldCh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2368" y="1065388"/>
            <a:ext cx="115467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则通过</a:t>
            </a:r>
            <a:r>
              <a:rPr lang="en-US" altLang="zh-CN" dirty="0" err="1"/>
              <a:t>createKeyToOldIdx</a:t>
            </a:r>
            <a:r>
              <a:rPr lang="zh-CN" altLang="en-US" dirty="0"/>
              <a:t>会得到一个</a:t>
            </a:r>
            <a:r>
              <a:rPr lang="en-US" altLang="zh-CN" dirty="0" err="1" smtClean="0"/>
              <a:t>oldKeyToIdx</a:t>
            </a:r>
            <a:r>
              <a:rPr lang="zh-CN" altLang="en-US" dirty="0" smtClean="0"/>
              <a:t>表，</a:t>
            </a:r>
            <a:r>
              <a:rPr lang="zh-CN" altLang="en-US" dirty="0"/>
              <a:t>里面存放了一个</a:t>
            </a:r>
            <a:r>
              <a:rPr lang="en-US" altLang="zh-CN" dirty="0"/>
              <a:t>key</a:t>
            </a:r>
            <a:r>
              <a:rPr lang="zh-CN" altLang="en-US" dirty="0"/>
              <a:t>为旧的</a:t>
            </a:r>
            <a:r>
              <a:rPr lang="en-US" altLang="zh-CN" dirty="0" err="1"/>
              <a:t>VNode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value</a:t>
            </a:r>
            <a:r>
              <a:rPr lang="zh-CN" altLang="en-US" dirty="0"/>
              <a:t>为对应</a:t>
            </a:r>
            <a:r>
              <a:rPr lang="en-US" altLang="zh-CN" dirty="0"/>
              <a:t>index</a:t>
            </a:r>
            <a:r>
              <a:rPr lang="zh-CN" altLang="en-US" dirty="0"/>
              <a:t>序列的哈希表。从这个哈希表中可以找到是否有与</a:t>
            </a:r>
            <a:r>
              <a:rPr lang="en-US" altLang="zh-CN" dirty="0" err="1"/>
              <a:t>newStartVnode</a:t>
            </a:r>
            <a:r>
              <a:rPr lang="zh-CN" altLang="en-US" dirty="0" smtClean="0"/>
              <a:t>一致</a:t>
            </a:r>
            <a:r>
              <a:rPr lang="en-US" altLang="zh-CN" dirty="0" smtClean="0"/>
              <a:t>key</a:t>
            </a:r>
            <a:r>
              <a:rPr lang="zh-CN" altLang="en-US" dirty="0"/>
              <a:t>的旧的</a:t>
            </a:r>
            <a:r>
              <a:rPr lang="en-US" altLang="zh-CN" dirty="0" err="1"/>
              <a:t>VNode</a:t>
            </a:r>
            <a:r>
              <a:rPr lang="zh-CN" altLang="en-US" dirty="0"/>
              <a:t>节点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同时满足</a:t>
            </a:r>
            <a:r>
              <a:rPr lang="en-US" altLang="zh-CN" dirty="0" err="1"/>
              <a:t>sameVnode</a:t>
            </a:r>
            <a:r>
              <a:rPr lang="zh-CN" altLang="en-US" dirty="0"/>
              <a:t>，</a:t>
            </a:r>
            <a:r>
              <a:rPr lang="en-US" altLang="zh-CN" dirty="0" err="1"/>
              <a:t>patchVnode</a:t>
            </a:r>
            <a:r>
              <a:rPr lang="zh-CN" altLang="en-US" dirty="0"/>
              <a:t>的同时会将这个真实</a:t>
            </a:r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 err="1"/>
              <a:t>elmToMove</a:t>
            </a:r>
            <a:r>
              <a:rPr lang="zh-CN" altLang="en-US" dirty="0" smtClean="0"/>
              <a:t>）移动</a:t>
            </a:r>
            <a:r>
              <a:rPr lang="zh-CN" altLang="en-US" dirty="0"/>
              <a:t>到</a:t>
            </a:r>
            <a:r>
              <a:rPr lang="en-US" altLang="zh-CN" dirty="0" err="1"/>
              <a:t>oldStartVnode</a:t>
            </a:r>
            <a:r>
              <a:rPr lang="zh-CN" altLang="en-US" dirty="0"/>
              <a:t>对应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真实</a:t>
            </a:r>
            <a:r>
              <a:rPr lang="en-US" altLang="zh-CN" dirty="0"/>
              <a:t>DOM</a:t>
            </a:r>
            <a:r>
              <a:rPr lang="zh-CN" altLang="en-US" dirty="0"/>
              <a:t>的前面</a:t>
            </a:r>
          </a:p>
        </p:txBody>
      </p:sp>
      <p:cxnSp>
        <p:nvCxnSpPr>
          <p:cNvPr id="14" name="直接箭头连接符 13"/>
          <p:cNvCxnSpPr>
            <a:stCxn id="22" idx="0"/>
            <a:endCxn id="18" idx="4"/>
          </p:cNvCxnSpPr>
          <p:nvPr/>
        </p:nvCxnSpPr>
        <p:spPr>
          <a:xfrm flipV="1">
            <a:off x="2954606" y="4152403"/>
            <a:ext cx="2062313" cy="804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55015" y="43925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sameVnode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206407" y="2757645"/>
            <a:ext cx="162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vnodeToMove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9" name="直接箭头连接符 28"/>
          <p:cNvCxnSpPr>
            <a:stCxn id="18" idx="0"/>
            <a:endCxn id="16" idx="2"/>
          </p:cNvCxnSpPr>
          <p:nvPr/>
        </p:nvCxnSpPr>
        <p:spPr>
          <a:xfrm flipH="1" flipV="1">
            <a:off x="5016918" y="3138528"/>
            <a:ext cx="1" cy="4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851616" y="3628532"/>
            <a:ext cx="535745" cy="535745"/>
          </a:xfrm>
          <a:prstGeom prst="ellipse">
            <a:avLst/>
          </a:prstGeom>
          <a:solidFill>
            <a:srgbClr val="FBAA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曲线连接符 41"/>
          <p:cNvCxnSpPr>
            <a:stCxn id="18" idx="0"/>
            <a:endCxn id="49" idx="0"/>
          </p:cNvCxnSpPr>
          <p:nvPr/>
        </p:nvCxnSpPr>
        <p:spPr>
          <a:xfrm rot="16200000" flipH="1" flipV="1">
            <a:off x="3562267" y="2173880"/>
            <a:ext cx="11874" cy="2897430"/>
          </a:xfrm>
          <a:prstGeom prst="curvedConnector3">
            <a:avLst>
              <a:gd name="adj1" fmla="val -1925215"/>
            </a:avLst>
          </a:prstGeom>
          <a:ln>
            <a:solidFill>
              <a:srgbClr val="FBA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8" idx="4"/>
          </p:cNvCxnSpPr>
          <p:nvPr/>
        </p:nvCxnSpPr>
        <p:spPr>
          <a:xfrm rot="16200000" flipH="1">
            <a:off x="6353052" y="2816270"/>
            <a:ext cx="240165" cy="2912430"/>
          </a:xfrm>
          <a:prstGeom prst="curvedConnector2">
            <a:avLst/>
          </a:prstGeom>
          <a:ln>
            <a:solidFill>
              <a:srgbClr val="FBA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002618" y="4231419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设置为</a:t>
            </a:r>
            <a:r>
              <a:rPr lang="en-US" altLang="zh-CN" dirty="0"/>
              <a:t>undefined</a:t>
            </a:r>
          </a:p>
          <a:p>
            <a:endParaRPr lang="zh-CN" altLang="en-US" dirty="0"/>
          </a:p>
        </p:txBody>
      </p:sp>
      <p:cxnSp>
        <p:nvCxnSpPr>
          <p:cNvPr id="60" name="直接箭头连接符 59"/>
          <p:cNvCxnSpPr>
            <a:stCxn id="22" idx="6"/>
            <a:endCxn id="24" idx="2"/>
          </p:cNvCxnSpPr>
          <p:nvPr/>
        </p:nvCxnSpPr>
        <p:spPr>
          <a:xfrm>
            <a:off x="3222478" y="5224641"/>
            <a:ext cx="44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0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44" grpId="0"/>
      <p:bldP spid="45" grpId="0"/>
      <p:bldP spid="46" grpId="0"/>
      <p:bldP spid="47" grpId="0"/>
      <p:bldP spid="31" grpId="0"/>
      <p:bldP spid="36" grpId="0"/>
      <p:bldP spid="15" grpId="0"/>
      <p:bldP spid="16" grpId="0"/>
      <p:bldP spid="49" grpId="0" animBg="1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/>
              <a:t>updateChildren</a:t>
            </a:r>
            <a:endParaRPr lang="en-US" altLang="zh-CN" sz="2800" dirty="0"/>
          </a:p>
        </p:txBody>
      </p:sp>
      <p:sp>
        <p:nvSpPr>
          <p:cNvPr id="7" name="椭圆 6"/>
          <p:cNvSpPr/>
          <p:nvPr/>
        </p:nvSpPr>
        <p:spPr>
          <a:xfrm>
            <a:off x="4228933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12938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291246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01563" y="3616657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228933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212938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291246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401563" y="4956767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7" idx="1"/>
          </p:cNvCxnSpPr>
          <p:nvPr/>
        </p:nvCxnSpPr>
        <p:spPr>
          <a:xfrm flipH="1" flipV="1">
            <a:off x="3945955" y="3420879"/>
            <a:ext cx="361436" cy="27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7"/>
          </p:cNvCxnSpPr>
          <p:nvPr/>
        </p:nvCxnSpPr>
        <p:spPr>
          <a:xfrm flipV="1">
            <a:off x="7858850" y="3420879"/>
            <a:ext cx="290616" cy="2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374203" y="308091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oldstartIdx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0833" y="304073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oldEndIdx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522619" y="575653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newstartIdx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376005" y="556371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newEndIdx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569814" y="50971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newCh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2" idx="3"/>
          </p:cNvCxnSpPr>
          <p:nvPr/>
        </p:nvCxnSpPr>
        <p:spPr>
          <a:xfrm flipH="1">
            <a:off x="3883950" y="5414055"/>
            <a:ext cx="423441" cy="47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6" idx="5"/>
          </p:cNvCxnSpPr>
          <p:nvPr/>
        </p:nvCxnSpPr>
        <p:spPr>
          <a:xfrm>
            <a:off x="7858850" y="5414054"/>
            <a:ext cx="546773" cy="2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447998" y="3709442"/>
            <a:ext cx="90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oldCh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56271" y="1215327"/>
            <a:ext cx="6519734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也有可能</a:t>
            </a:r>
            <a:r>
              <a:rPr lang="en-US" altLang="zh-CN" dirty="0" err="1"/>
              <a:t>newStartVnode</a:t>
            </a:r>
            <a:r>
              <a:rPr lang="zh-CN" altLang="en-US" dirty="0"/>
              <a:t>在旧的</a:t>
            </a:r>
            <a:r>
              <a:rPr lang="en-US" altLang="zh-CN" dirty="0" err="1"/>
              <a:t>VNode</a:t>
            </a:r>
            <a:r>
              <a:rPr lang="zh-CN" altLang="en-US" dirty="0"/>
              <a:t>节点找不到一致的</a:t>
            </a:r>
            <a:r>
              <a:rPr lang="en-US" altLang="zh-CN" dirty="0"/>
              <a:t>key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或者</a:t>
            </a:r>
            <a:r>
              <a:rPr lang="zh-CN" altLang="en-US" dirty="0"/>
              <a:t>是即便</a:t>
            </a:r>
            <a:r>
              <a:rPr lang="en-US" altLang="zh-CN" dirty="0"/>
              <a:t>key</a:t>
            </a:r>
            <a:r>
              <a:rPr lang="zh-CN" altLang="en-US" dirty="0"/>
              <a:t>相同却不是</a:t>
            </a:r>
            <a:r>
              <a:rPr lang="en-US" altLang="zh-CN" dirty="0" err="1"/>
              <a:t>sameVnode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这个</a:t>
            </a:r>
            <a:r>
              <a:rPr lang="zh-CN" altLang="en-US" dirty="0"/>
              <a:t>时候会调用</a:t>
            </a:r>
            <a:r>
              <a:rPr lang="en-US" altLang="zh-CN" dirty="0" err="1"/>
              <a:t>createElm</a:t>
            </a:r>
            <a:r>
              <a:rPr lang="zh-CN" altLang="en-US" dirty="0"/>
              <a:t>创建一个新的</a:t>
            </a:r>
            <a:r>
              <a:rPr lang="en-US" altLang="zh-CN" dirty="0"/>
              <a:t>DOM</a:t>
            </a:r>
            <a:r>
              <a:rPr lang="zh-CN" altLang="en-US" dirty="0"/>
              <a:t>节点。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0941" y="306311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createElm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newStartVnode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411053" y="3616657"/>
            <a:ext cx="535745" cy="535745"/>
          </a:xfrm>
          <a:prstGeom prst="ellipse">
            <a:avLst/>
          </a:prstGeom>
          <a:solidFill>
            <a:srgbClr val="FBAA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  <a:endCxn id="38" idx="1"/>
          </p:cNvCxnSpPr>
          <p:nvPr/>
        </p:nvCxnSpPr>
        <p:spPr>
          <a:xfrm>
            <a:off x="1878269" y="3432443"/>
            <a:ext cx="1611242" cy="26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2" idx="4"/>
          </p:cNvCxnSpPr>
          <p:nvPr/>
        </p:nvCxnSpPr>
        <p:spPr>
          <a:xfrm flipH="1">
            <a:off x="4461667" y="5492513"/>
            <a:ext cx="35139" cy="61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45955" y="6107617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在旧节点中没有找到对应的</a:t>
            </a:r>
            <a:r>
              <a:rPr lang="en-US" altLang="zh-CN" dirty="0" smtClean="0">
                <a:solidFill>
                  <a:srgbClr val="FF0000"/>
                </a:solidFill>
              </a:rPr>
              <a:t>key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22" idx="6"/>
            <a:endCxn id="24" idx="2"/>
          </p:cNvCxnSpPr>
          <p:nvPr/>
        </p:nvCxnSpPr>
        <p:spPr>
          <a:xfrm>
            <a:off x="4764678" y="5224641"/>
            <a:ext cx="44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44" grpId="0"/>
      <p:bldP spid="45" grpId="0"/>
      <p:bldP spid="46" grpId="0"/>
      <p:bldP spid="47" grpId="0"/>
      <p:bldP spid="31" grpId="0"/>
      <p:bldP spid="36" grpId="0"/>
      <p:bldP spid="2" grpId="0"/>
      <p:bldP spid="38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/>
              <a:t>updateChildren</a:t>
            </a:r>
            <a:endParaRPr lang="en-US" altLang="zh-CN" sz="2800" dirty="0"/>
          </a:p>
        </p:txBody>
      </p:sp>
      <p:sp>
        <p:nvSpPr>
          <p:cNvPr id="7" name="椭圆 6"/>
          <p:cNvSpPr/>
          <p:nvPr/>
        </p:nvSpPr>
        <p:spPr>
          <a:xfrm>
            <a:off x="2536609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520614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98922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709239" y="3616657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36609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520614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598922" y="4956768"/>
            <a:ext cx="535745" cy="535745"/>
          </a:xfrm>
          <a:prstGeom prst="ellipse">
            <a:avLst/>
          </a:prstGeom>
          <a:solidFill>
            <a:srgbClr val="FBAA11"/>
          </a:solidFill>
          <a:ln>
            <a:solidFill>
              <a:srgbClr val="FBA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709239" y="4956767"/>
            <a:ext cx="535745" cy="535745"/>
          </a:xfrm>
          <a:prstGeom prst="ellipse">
            <a:avLst/>
          </a:prstGeom>
          <a:solidFill>
            <a:srgbClr val="FBAA11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598922" y="298167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oldstartIdx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071846" y="297449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oldEndIdx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911315" y="59481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newstartIdx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403860" y="594815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newEndIdx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77490" y="50971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newCh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55674" y="3709442"/>
            <a:ext cx="90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oldCh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8471" y="1121506"/>
            <a:ext cx="11053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oldStartIdx</a:t>
            </a:r>
            <a:r>
              <a:rPr lang="en-US" altLang="zh-CN" dirty="0"/>
              <a:t> &gt; </a:t>
            </a:r>
            <a:r>
              <a:rPr lang="en-US" altLang="zh-CN" dirty="0" err="1" smtClean="0"/>
              <a:t>oldEndIdx</a:t>
            </a:r>
            <a:r>
              <a:rPr lang="en-US" altLang="zh-CN" dirty="0" smtClean="0"/>
              <a:t>,</a:t>
            </a:r>
            <a:r>
              <a:rPr lang="zh-CN" altLang="en-US" dirty="0"/>
              <a:t>老的</a:t>
            </a:r>
            <a:r>
              <a:rPr lang="en-US" altLang="zh-CN" dirty="0" err="1"/>
              <a:t>VNode</a:t>
            </a:r>
            <a:r>
              <a:rPr lang="zh-CN" altLang="en-US" dirty="0"/>
              <a:t>节点已经遍历</a:t>
            </a:r>
            <a:r>
              <a:rPr lang="zh-CN" altLang="en-US" dirty="0" smtClean="0"/>
              <a:t>完了</a:t>
            </a:r>
            <a:r>
              <a:rPr lang="en-US" altLang="zh-CN" dirty="0" smtClean="0"/>
              <a:t>,</a:t>
            </a:r>
            <a:r>
              <a:rPr lang="zh-CN" altLang="en-US" dirty="0"/>
              <a:t>说明了新的</a:t>
            </a:r>
            <a:r>
              <a:rPr lang="en-US" altLang="zh-CN" dirty="0" err="1"/>
              <a:t>VNode</a:t>
            </a:r>
            <a:r>
              <a:rPr lang="zh-CN" altLang="en-US" dirty="0"/>
              <a:t>节点实际上比老的</a:t>
            </a:r>
            <a:r>
              <a:rPr lang="en-US" altLang="zh-CN" dirty="0" err="1"/>
              <a:t>VNode</a:t>
            </a:r>
            <a:r>
              <a:rPr lang="zh-CN" altLang="en-US" dirty="0"/>
              <a:t>节点多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也就是</a:t>
            </a:r>
            <a:r>
              <a:rPr lang="zh-CN" altLang="en-US" dirty="0"/>
              <a:t>比真实</a:t>
            </a:r>
            <a:r>
              <a:rPr lang="en-US" altLang="zh-CN" dirty="0"/>
              <a:t>DOM</a:t>
            </a:r>
            <a:r>
              <a:rPr lang="zh-CN" altLang="en-US" dirty="0" smtClean="0"/>
              <a:t>多</a:t>
            </a:r>
            <a:r>
              <a:rPr lang="en-US" altLang="zh-CN" dirty="0" smtClean="0"/>
              <a:t>,</a:t>
            </a:r>
            <a:r>
              <a:rPr lang="zh-CN" altLang="en-US" dirty="0"/>
              <a:t>此时调用</a:t>
            </a:r>
            <a:r>
              <a:rPr lang="en-US" altLang="zh-CN" dirty="0" err="1"/>
              <a:t>addVnodes</a:t>
            </a:r>
            <a:r>
              <a:rPr lang="zh-CN" altLang="en-US" dirty="0"/>
              <a:t>（批量调用</a:t>
            </a:r>
            <a:r>
              <a:rPr lang="en-US" altLang="zh-CN" dirty="0" err="1"/>
              <a:t>createElm</a:t>
            </a:r>
            <a:r>
              <a:rPr lang="zh-CN" altLang="en-US" dirty="0"/>
              <a:t>的接口将这些节点加入到真实</a:t>
            </a:r>
            <a:r>
              <a:rPr lang="en-US" altLang="zh-CN" dirty="0"/>
              <a:t>DOM</a:t>
            </a:r>
            <a:r>
              <a:rPr lang="zh-CN" altLang="en-US" dirty="0"/>
              <a:t>中去）。</a:t>
            </a:r>
          </a:p>
        </p:txBody>
      </p:sp>
      <p:cxnSp>
        <p:nvCxnSpPr>
          <p:cNvPr id="3" name="直接箭头连接符 2"/>
          <p:cNvCxnSpPr>
            <a:stCxn id="18" idx="0"/>
            <a:endCxn id="44" idx="2"/>
          </p:cNvCxnSpPr>
          <p:nvPr/>
        </p:nvCxnSpPr>
        <p:spPr>
          <a:xfrm flipV="1">
            <a:off x="4866795" y="3351007"/>
            <a:ext cx="356657" cy="26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7" idx="0"/>
            <a:endCxn id="45" idx="2"/>
          </p:cNvCxnSpPr>
          <p:nvPr/>
        </p:nvCxnSpPr>
        <p:spPr>
          <a:xfrm flipH="1" flipV="1">
            <a:off x="3677140" y="3343822"/>
            <a:ext cx="111347" cy="2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735345" y="4956767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064886" y="4953139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26" idx="4"/>
            <a:endCxn id="47" idx="0"/>
          </p:cNvCxnSpPr>
          <p:nvPr/>
        </p:nvCxnSpPr>
        <p:spPr>
          <a:xfrm>
            <a:off x="5977112" y="5492512"/>
            <a:ext cx="89750" cy="45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4"/>
            <a:endCxn id="46" idx="0"/>
          </p:cNvCxnSpPr>
          <p:nvPr/>
        </p:nvCxnSpPr>
        <p:spPr>
          <a:xfrm flipH="1">
            <a:off x="4593553" y="5492513"/>
            <a:ext cx="273242" cy="45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393273" y="4831307"/>
            <a:ext cx="2021175" cy="796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6244984" y="4363373"/>
            <a:ext cx="294580" cy="46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685870" y="3692140"/>
            <a:ext cx="535745" cy="53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96187" y="3692139"/>
            <a:ext cx="535745" cy="535745"/>
          </a:xfrm>
          <a:prstGeom prst="ellipse">
            <a:avLst/>
          </a:prstGeom>
          <a:solidFill>
            <a:srgbClr val="00B0F0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480221" y="3566679"/>
            <a:ext cx="2021175" cy="79669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44" grpId="0"/>
      <p:bldP spid="45" grpId="0"/>
      <p:bldP spid="46" grpId="0"/>
      <p:bldP spid="47" grpId="0"/>
      <p:bldP spid="31" grpId="0"/>
      <p:bldP spid="36" grpId="0"/>
      <p:bldP spid="34" grpId="0" animBg="1"/>
      <p:bldP spid="35" grpId="0" animBg="1"/>
      <p:bldP spid="29" grpId="0" animBg="1"/>
      <p:bldP spid="48" grpId="0" animBg="1"/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/>
              <a:t>updateChildren</a:t>
            </a:r>
            <a:endParaRPr lang="en-US" altLang="zh-CN" sz="2800" dirty="0"/>
          </a:p>
        </p:txBody>
      </p:sp>
      <p:sp>
        <p:nvSpPr>
          <p:cNvPr id="7" name="椭圆 6"/>
          <p:cNvSpPr/>
          <p:nvPr/>
        </p:nvSpPr>
        <p:spPr>
          <a:xfrm>
            <a:off x="2536609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520614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98922" y="3616658"/>
            <a:ext cx="535745" cy="53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709239" y="3616657"/>
            <a:ext cx="535745" cy="53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36609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520614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013789" y="27775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oldstartIdx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720128" y="272617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oldEndIdx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452429" y="592754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newstartIdx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862310" y="592754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newEndIdx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77490" y="50971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newCh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55674" y="3709442"/>
            <a:ext cx="90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oldCh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762" y="1284318"/>
            <a:ext cx="779572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 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newstartIdx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newEndIdx</a:t>
            </a:r>
            <a:r>
              <a:rPr lang="zh-CN" altLang="en-US" dirty="0" smtClean="0"/>
              <a:t>，</a:t>
            </a:r>
            <a:r>
              <a:rPr lang="zh-CN" altLang="en-US" dirty="0"/>
              <a:t>说明老 </a:t>
            </a:r>
            <a:r>
              <a:rPr lang="en-US" altLang="zh-CN" dirty="0"/>
              <a:t>node </a:t>
            </a:r>
            <a:r>
              <a:rPr lang="zh-CN" altLang="en-US" dirty="0"/>
              <a:t>数组长度大于新 </a:t>
            </a:r>
            <a:r>
              <a:rPr lang="en-US" altLang="zh-CN" dirty="0" err="1"/>
              <a:t>vnode</a:t>
            </a:r>
            <a:r>
              <a:rPr lang="en-US" altLang="zh-CN" dirty="0"/>
              <a:t> </a:t>
            </a:r>
            <a:r>
              <a:rPr lang="zh-CN" altLang="en-US" dirty="0"/>
              <a:t>数组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执行 </a:t>
            </a:r>
            <a:r>
              <a:rPr lang="en-US" altLang="zh-CN" dirty="0" err="1"/>
              <a:t>removeVnodes</a:t>
            </a:r>
            <a:r>
              <a:rPr lang="en-US" altLang="zh-CN" dirty="0"/>
              <a:t> </a:t>
            </a:r>
            <a:r>
              <a:rPr lang="zh-CN" altLang="en-US" dirty="0"/>
              <a:t>方法从 </a:t>
            </a:r>
            <a:r>
              <a:rPr lang="en-US" altLang="zh-CN" dirty="0"/>
              <a:t>DOM </a:t>
            </a:r>
            <a:r>
              <a:rPr lang="zh-CN" altLang="en-US" dirty="0"/>
              <a:t>中移除老 </a:t>
            </a:r>
            <a:r>
              <a:rPr lang="en-US" altLang="zh-CN" dirty="0" err="1"/>
              <a:t>vnode</a:t>
            </a:r>
            <a:r>
              <a:rPr lang="en-US" altLang="zh-CN" dirty="0"/>
              <a:t> </a:t>
            </a:r>
            <a:r>
              <a:rPr lang="zh-CN" altLang="en-US" dirty="0"/>
              <a:t>数组中多余的 </a:t>
            </a:r>
            <a:r>
              <a:rPr lang="en-US" altLang="zh-CN" dirty="0" err="1"/>
              <a:t>vnode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45" idx="2"/>
          </p:cNvCxnSpPr>
          <p:nvPr/>
        </p:nvCxnSpPr>
        <p:spPr>
          <a:xfrm flipV="1">
            <a:off x="5904225" y="3095511"/>
            <a:ext cx="421197" cy="52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8" idx="0"/>
            <a:endCxn id="44" idx="2"/>
          </p:cNvCxnSpPr>
          <p:nvPr/>
        </p:nvCxnSpPr>
        <p:spPr>
          <a:xfrm flipH="1" flipV="1">
            <a:off x="4638319" y="3146866"/>
            <a:ext cx="228476" cy="4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4536134" y="4963235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865675" y="4959607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520614" y="5492512"/>
            <a:ext cx="233978" cy="45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4" idx="4"/>
            <a:endCxn id="46" idx="0"/>
          </p:cNvCxnSpPr>
          <p:nvPr/>
        </p:nvCxnSpPr>
        <p:spPr>
          <a:xfrm>
            <a:off x="4804007" y="5498980"/>
            <a:ext cx="330660" cy="42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6621489" y="3592266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515047" y="3592267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452429" y="3381762"/>
            <a:ext cx="1948991" cy="9991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6373504" y="2674961"/>
            <a:ext cx="2442968" cy="777923"/>
          </a:xfrm>
          <a:custGeom>
            <a:avLst/>
            <a:gdLst>
              <a:gd name="connsiteX0" fmla="*/ 0 w 2442968"/>
              <a:gd name="connsiteY0" fmla="*/ 777923 h 777923"/>
              <a:gd name="connsiteX1" fmla="*/ 136478 w 2442968"/>
              <a:gd name="connsiteY1" fmla="*/ 614149 h 777923"/>
              <a:gd name="connsiteX2" fmla="*/ 191069 w 2442968"/>
              <a:gd name="connsiteY2" fmla="*/ 600502 h 777923"/>
              <a:gd name="connsiteX3" fmla="*/ 245660 w 2442968"/>
              <a:gd name="connsiteY3" fmla="*/ 573206 h 777923"/>
              <a:gd name="connsiteX4" fmla="*/ 382138 w 2442968"/>
              <a:gd name="connsiteY4" fmla="*/ 545911 h 777923"/>
              <a:gd name="connsiteX5" fmla="*/ 477672 w 2442968"/>
              <a:gd name="connsiteY5" fmla="*/ 518615 h 777923"/>
              <a:gd name="connsiteX6" fmla="*/ 627797 w 2442968"/>
              <a:gd name="connsiteY6" fmla="*/ 532263 h 777923"/>
              <a:gd name="connsiteX7" fmla="*/ 682389 w 2442968"/>
              <a:gd name="connsiteY7" fmla="*/ 614149 h 777923"/>
              <a:gd name="connsiteX8" fmla="*/ 614150 w 2442968"/>
              <a:gd name="connsiteY8" fmla="*/ 600502 h 777923"/>
              <a:gd name="connsiteX9" fmla="*/ 627797 w 2442968"/>
              <a:gd name="connsiteY9" fmla="*/ 464024 h 777923"/>
              <a:gd name="connsiteX10" fmla="*/ 709684 w 2442968"/>
              <a:gd name="connsiteY10" fmla="*/ 436729 h 777923"/>
              <a:gd name="connsiteX11" fmla="*/ 791571 w 2442968"/>
              <a:gd name="connsiteY11" fmla="*/ 409433 h 777923"/>
              <a:gd name="connsiteX12" fmla="*/ 968992 w 2442968"/>
              <a:gd name="connsiteY12" fmla="*/ 382138 h 777923"/>
              <a:gd name="connsiteX13" fmla="*/ 1037230 w 2442968"/>
              <a:gd name="connsiteY13" fmla="*/ 354842 h 777923"/>
              <a:gd name="connsiteX14" fmla="*/ 1419368 w 2442968"/>
              <a:gd name="connsiteY14" fmla="*/ 354842 h 777923"/>
              <a:gd name="connsiteX15" fmla="*/ 1460311 w 2442968"/>
              <a:gd name="connsiteY15" fmla="*/ 395785 h 777923"/>
              <a:gd name="connsiteX16" fmla="*/ 1501254 w 2442968"/>
              <a:gd name="connsiteY16" fmla="*/ 409433 h 777923"/>
              <a:gd name="connsiteX17" fmla="*/ 1528550 w 2442968"/>
              <a:gd name="connsiteY17" fmla="*/ 491320 h 777923"/>
              <a:gd name="connsiteX18" fmla="*/ 1514902 w 2442968"/>
              <a:gd name="connsiteY18" fmla="*/ 573206 h 777923"/>
              <a:gd name="connsiteX19" fmla="*/ 1433015 w 2442968"/>
              <a:gd name="connsiteY19" fmla="*/ 586854 h 777923"/>
              <a:gd name="connsiteX20" fmla="*/ 1228299 w 2442968"/>
              <a:gd name="connsiteY20" fmla="*/ 573206 h 777923"/>
              <a:gd name="connsiteX21" fmla="*/ 1282890 w 2442968"/>
              <a:gd name="connsiteY21" fmla="*/ 477672 h 777923"/>
              <a:gd name="connsiteX22" fmla="*/ 1310186 w 2442968"/>
              <a:gd name="connsiteY22" fmla="*/ 436729 h 777923"/>
              <a:gd name="connsiteX23" fmla="*/ 1364777 w 2442968"/>
              <a:gd name="connsiteY23" fmla="*/ 409433 h 777923"/>
              <a:gd name="connsiteX24" fmla="*/ 1487606 w 2442968"/>
              <a:gd name="connsiteY24" fmla="*/ 341194 h 777923"/>
              <a:gd name="connsiteX25" fmla="*/ 1555845 w 2442968"/>
              <a:gd name="connsiteY25" fmla="*/ 313899 h 777923"/>
              <a:gd name="connsiteX26" fmla="*/ 1637732 w 2442968"/>
              <a:gd name="connsiteY26" fmla="*/ 272955 h 777923"/>
              <a:gd name="connsiteX27" fmla="*/ 1760562 w 2442968"/>
              <a:gd name="connsiteY27" fmla="*/ 245660 h 777923"/>
              <a:gd name="connsiteX28" fmla="*/ 1883392 w 2442968"/>
              <a:gd name="connsiteY28" fmla="*/ 204717 h 777923"/>
              <a:gd name="connsiteX29" fmla="*/ 1992574 w 2442968"/>
              <a:gd name="connsiteY29" fmla="*/ 177421 h 777923"/>
              <a:gd name="connsiteX30" fmla="*/ 2074460 w 2442968"/>
              <a:gd name="connsiteY30" fmla="*/ 136478 h 777923"/>
              <a:gd name="connsiteX31" fmla="*/ 2142699 w 2442968"/>
              <a:gd name="connsiteY31" fmla="*/ 122830 h 777923"/>
              <a:gd name="connsiteX32" fmla="*/ 2279177 w 2442968"/>
              <a:gd name="connsiteY32" fmla="*/ 81887 h 777923"/>
              <a:gd name="connsiteX33" fmla="*/ 2333768 w 2442968"/>
              <a:gd name="connsiteY33" fmla="*/ 68239 h 777923"/>
              <a:gd name="connsiteX34" fmla="*/ 2442950 w 2442968"/>
              <a:gd name="connsiteY34" fmla="*/ 0 h 77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442968" h="777923">
                <a:moveTo>
                  <a:pt x="0" y="777923"/>
                </a:moveTo>
                <a:cubicBezTo>
                  <a:pt x="22420" y="744293"/>
                  <a:pt x="94447" y="624656"/>
                  <a:pt x="136478" y="614149"/>
                </a:cubicBezTo>
                <a:lnTo>
                  <a:pt x="191069" y="600502"/>
                </a:lnTo>
                <a:cubicBezTo>
                  <a:pt x="209266" y="591403"/>
                  <a:pt x="226098" y="578795"/>
                  <a:pt x="245660" y="573206"/>
                </a:cubicBezTo>
                <a:cubicBezTo>
                  <a:pt x="290269" y="560461"/>
                  <a:pt x="337530" y="558657"/>
                  <a:pt x="382138" y="545911"/>
                </a:cubicBezTo>
                <a:lnTo>
                  <a:pt x="477672" y="518615"/>
                </a:lnTo>
                <a:cubicBezTo>
                  <a:pt x="527714" y="523164"/>
                  <a:pt x="582263" y="511014"/>
                  <a:pt x="627797" y="532263"/>
                </a:cubicBezTo>
                <a:cubicBezTo>
                  <a:pt x="657525" y="546136"/>
                  <a:pt x="714557" y="620582"/>
                  <a:pt x="682389" y="614149"/>
                </a:cubicBezTo>
                <a:lnTo>
                  <a:pt x="614150" y="600502"/>
                </a:lnTo>
                <a:cubicBezTo>
                  <a:pt x="597844" y="551584"/>
                  <a:pt x="578559" y="519417"/>
                  <a:pt x="627797" y="464024"/>
                </a:cubicBezTo>
                <a:cubicBezTo>
                  <a:pt x="646912" y="442520"/>
                  <a:pt x="682388" y="445827"/>
                  <a:pt x="709684" y="436729"/>
                </a:cubicBezTo>
                <a:lnTo>
                  <a:pt x="791571" y="409433"/>
                </a:lnTo>
                <a:cubicBezTo>
                  <a:pt x="914499" y="391871"/>
                  <a:pt x="855375" y="401073"/>
                  <a:pt x="968992" y="382138"/>
                </a:cubicBezTo>
                <a:cubicBezTo>
                  <a:pt x="991738" y="373039"/>
                  <a:pt x="1013003" y="358476"/>
                  <a:pt x="1037230" y="354842"/>
                </a:cubicBezTo>
                <a:cubicBezTo>
                  <a:pt x="1204218" y="329793"/>
                  <a:pt x="1257811" y="342414"/>
                  <a:pt x="1419368" y="354842"/>
                </a:cubicBezTo>
                <a:cubicBezTo>
                  <a:pt x="1433016" y="368490"/>
                  <a:pt x="1444252" y="385079"/>
                  <a:pt x="1460311" y="395785"/>
                </a:cubicBezTo>
                <a:cubicBezTo>
                  <a:pt x="1472281" y="403765"/>
                  <a:pt x="1492892" y="397727"/>
                  <a:pt x="1501254" y="409433"/>
                </a:cubicBezTo>
                <a:cubicBezTo>
                  <a:pt x="1517977" y="432846"/>
                  <a:pt x="1528550" y="491320"/>
                  <a:pt x="1528550" y="491320"/>
                </a:cubicBezTo>
                <a:cubicBezTo>
                  <a:pt x="1524001" y="518615"/>
                  <a:pt x="1534469" y="553639"/>
                  <a:pt x="1514902" y="573206"/>
                </a:cubicBezTo>
                <a:cubicBezTo>
                  <a:pt x="1495335" y="592773"/>
                  <a:pt x="1460687" y="586854"/>
                  <a:pt x="1433015" y="586854"/>
                </a:cubicBezTo>
                <a:cubicBezTo>
                  <a:pt x="1364625" y="586854"/>
                  <a:pt x="1296538" y="577755"/>
                  <a:pt x="1228299" y="573206"/>
                </a:cubicBezTo>
                <a:cubicBezTo>
                  <a:pt x="1250446" y="506766"/>
                  <a:pt x="1231250" y="549967"/>
                  <a:pt x="1282890" y="477672"/>
                </a:cubicBezTo>
                <a:cubicBezTo>
                  <a:pt x="1292424" y="464325"/>
                  <a:pt x="1297585" y="447230"/>
                  <a:pt x="1310186" y="436729"/>
                </a:cubicBezTo>
                <a:cubicBezTo>
                  <a:pt x="1325815" y="423705"/>
                  <a:pt x="1346992" y="419313"/>
                  <a:pt x="1364777" y="409433"/>
                </a:cubicBezTo>
                <a:cubicBezTo>
                  <a:pt x="1433668" y="371160"/>
                  <a:pt x="1422169" y="370277"/>
                  <a:pt x="1487606" y="341194"/>
                </a:cubicBezTo>
                <a:cubicBezTo>
                  <a:pt x="1509993" y="331244"/>
                  <a:pt x="1533542" y="324037"/>
                  <a:pt x="1555845" y="313899"/>
                </a:cubicBezTo>
                <a:cubicBezTo>
                  <a:pt x="1583627" y="301271"/>
                  <a:pt x="1609845" y="285349"/>
                  <a:pt x="1637732" y="272955"/>
                </a:cubicBezTo>
                <a:cubicBezTo>
                  <a:pt x="1678045" y="255038"/>
                  <a:pt x="1716195" y="253055"/>
                  <a:pt x="1760562" y="245660"/>
                </a:cubicBezTo>
                <a:cubicBezTo>
                  <a:pt x="1801505" y="232012"/>
                  <a:pt x="1841523" y="215185"/>
                  <a:pt x="1883392" y="204717"/>
                </a:cubicBezTo>
                <a:cubicBezTo>
                  <a:pt x="1919786" y="195618"/>
                  <a:pt x="1959020" y="194198"/>
                  <a:pt x="1992574" y="177421"/>
                </a:cubicBezTo>
                <a:cubicBezTo>
                  <a:pt x="2019869" y="163773"/>
                  <a:pt x="2045780" y="146907"/>
                  <a:pt x="2074460" y="136478"/>
                </a:cubicBezTo>
                <a:cubicBezTo>
                  <a:pt x="2096260" y="128551"/>
                  <a:pt x="2120195" y="128456"/>
                  <a:pt x="2142699" y="122830"/>
                </a:cubicBezTo>
                <a:cubicBezTo>
                  <a:pt x="2364799" y="67305"/>
                  <a:pt x="2157844" y="116554"/>
                  <a:pt x="2279177" y="81887"/>
                </a:cubicBezTo>
                <a:cubicBezTo>
                  <a:pt x="2297212" y="76734"/>
                  <a:pt x="2316454" y="75453"/>
                  <a:pt x="2333768" y="68239"/>
                </a:cubicBezTo>
                <a:cubicBezTo>
                  <a:pt x="2447019" y="21051"/>
                  <a:pt x="2442950" y="53283"/>
                  <a:pt x="24429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8625385" y="2620370"/>
            <a:ext cx="313899" cy="286603"/>
          </a:xfrm>
          <a:custGeom>
            <a:avLst/>
            <a:gdLst>
              <a:gd name="connsiteX0" fmla="*/ 0 w 313899"/>
              <a:gd name="connsiteY0" fmla="*/ 0 h 286603"/>
              <a:gd name="connsiteX1" fmla="*/ 272955 w 313899"/>
              <a:gd name="connsiteY1" fmla="*/ 40943 h 286603"/>
              <a:gd name="connsiteX2" fmla="*/ 313899 w 313899"/>
              <a:gd name="connsiteY2" fmla="*/ 54591 h 286603"/>
              <a:gd name="connsiteX3" fmla="*/ 286603 w 313899"/>
              <a:gd name="connsiteY3" fmla="*/ 177421 h 286603"/>
              <a:gd name="connsiteX4" fmla="*/ 245660 w 313899"/>
              <a:gd name="connsiteY4" fmla="*/ 232012 h 286603"/>
              <a:gd name="connsiteX5" fmla="*/ 191069 w 313899"/>
              <a:gd name="connsiteY5" fmla="*/ 286603 h 28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899" h="286603">
                <a:moveTo>
                  <a:pt x="0" y="0"/>
                </a:moveTo>
                <a:cubicBezTo>
                  <a:pt x="105200" y="13150"/>
                  <a:pt x="161879" y="18728"/>
                  <a:pt x="272955" y="40943"/>
                </a:cubicBezTo>
                <a:cubicBezTo>
                  <a:pt x="287062" y="43764"/>
                  <a:pt x="300251" y="50042"/>
                  <a:pt x="313899" y="54591"/>
                </a:cubicBezTo>
                <a:cubicBezTo>
                  <a:pt x="310558" y="74639"/>
                  <a:pt x="302414" y="149751"/>
                  <a:pt x="286603" y="177421"/>
                </a:cubicBezTo>
                <a:cubicBezTo>
                  <a:pt x="275318" y="197170"/>
                  <a:pt x="258881" y="213503"/>
                  <a:pt x="245660" y="232012"/>
                </a:cubicBezTo>
                <a:cubicBezTo>
                  <a:pt x="209062" y="283248"/>
                  <a:pt x="235304" y="264485"/>
                  <a:pt x="191069" y="2866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9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44" grpId="0"/>
      <p:bldP spid="45" grpId="0"/>
      <p:bldP spid="46" grpId="0"/>
      <p:bldP spid="47" grpId="0"/>
      <p:bldP spid="31" grpId="0"/>
      <p:bldP spid="36" grpId="0"/>
      <p:bldP spid="34" grpId="0" animBg="1"/>
      <p:bldP spid="35" grpId="0" animBg="1"/>
      <p:bldP spid="39" grpId="0" animBg="1"/>
      <p:bldP spid="40" grpId="0" animBg="1"/>
      <p:bldP spid="30" grpId="0" animBg="1"/>
      <p:bldP spid="38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smtClean="0"/>
              <a:t>v-for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的作用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119116" y="1514901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在没有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的情况下，</a:t>
            </a:r>
            <a:r>
              <a:rPr lang="en-US" altLang="zh-CN" dirty="0" err="1" smtClean="0"/>
              <a:t>sameVnode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r>
              <a:rPr lang="en-US" altLang="zh-CN" dirty="0" err="1" smtClean="0"/>
              <a:t>a.tag</a:t>
            </a:r>
            <a:r>
              <a:rPr lang="en-US" altLang="zh-CN" dirty="0" smtClean="0"/>
              <a:t> </a:t>
            </a:r>
            <a:r>
              <a:rPr lang="en-US" altLang="zh-CN" dirty="0"/>
              <a:t>=== </a:t>
            </a:r>
            <a:r>
              <a:rPr lang="en-US" altLang="zh-CN" dirty="0" err="1"/>
              <a:t>b.tag</a:t>
            </a:r>
            <a:r>
              <a:rPr lang="en-US" altLang="zh-CN" dirty="0"/>
              <a:t> &amp;&amp;</a:t>
            </a:r>
          </a:p>
          <a:p>
            <a:r>
              <a:rPr lang="en-US" altLang="zh-CN" dirty="0" err="1"/>
              <a:t>a.isComment</a:t>
            </a:r>
            <a:r>
              <a:rPr lang="en-US" altLang="zh-CN" dirty="0"/>
              <a:t> === </a:t>
            </a:r>
            <a:r>
              <a:rPr lang="en-US" altLang="zh-CN" dirty="0" err="1"/>
              <a:t>b.isComment</a:t>
            </a:r>
            <a:r>
              <a:rPr lang="en-US" altLang="zh-CN" dirty="0"/>
              <a:t> &amp;&amp;</a:t>
            </a:r>
          </a:p>
          <a:p>
            <a:r>
              <a:rPr lang="en-US" altLang="zh-CN" dirty="0" err="1"/>
              <a:t>isDef</a:t>
            </a:r>
            <a:r>
              <a:rPr lang="en-US" altLang="zh-CN" dirty="0"/>
              <a:t>(</a:t>
            </a:r>
            <a:r>
              <a:rPr lang="en-US" altLang="zh-CN" dirty="0" err="1"/>
              <a:t>a.data</a:t>
            </a:r>
            <a:r>
              <a:rPr lang="en-US" altLang="zh-CN" dirty="0"/>
              <a:t>) === </a:t>
            </a:r>
            <a:r>
              <a:rPr lang="en-US" altLang="zh-CN" dirty="0" err="1"/>
              <a:t>isDef</a:t>
            </a:r>
            <a:r>
              <a:rPr lang="en-US" altLang="zh-CN" dirty="0"/>
              <a:t>(</a:t>
            </a:r>
            <a:r>
              <a:rPr lang="en-US" altLang="zh-CN" dirty="0" err="1"/>
              <a:t>b.data</a:t>
            </a:r>
            <a:r>
              <a:rPr lang="en-US" altLang="zh-CN" dirty="0"/>
              <a:t>) &amp;&amp;</a:t>
            </a:r>
          </a:p>
          <a:p>
            <a:r>
              <a:rPr lang="en-US" altLang="zh-CN" dirty="0" err="1"/>
              <a:t>sameInputType</a:t>
            </a:r>
            <a:r>
              <a:rPr lang="en-US" altLang="zh-CN" dirty="0"/>
              <a:t>(a, b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</p:txBody>
      </p:sp>
      <p:sp>
        <p:nvSpPr>
          <p:cNvPr id="5" name="左大括号 4"/>
          <p:cNvSpPr/>
          <p:nvPr/>
        </p:nvSpPr>
        <p:spPr>
          <a:xfrm>
            <a:off x="586854" y="1869743"/>
            <a:ext cx="532262" cy="1023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4971453" y="1869743"/>
            <a:ext cx="460356" cy="1023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56" y="1111457"/>
            <a:ext cx="4543425" cy="1819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047" y="4053131"/>
            <a:ext cx="5448300" cy="2047875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>
            <a:off x="8120418" y="2930732"/>
            <a:ext cx="286603" cy="1122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4" y="4457943"/>
            <a:ext cx="43053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530024" y="456062"/>
            <a:ext cx="902811" cy="770416"/>
            <a:chOff x="1949291" y="371073"/>
            <a:chExt cx="902811" cy="770416"/>
          </a:xfrm>
        </p:grpSpPr>
        <p:sp>
          <p:nvSpPr>
            <p:cNvPr id="35" name="文本框 34"/>
            <p:cNvSpPr txBox="1"/>
            <p:nvPr/>
          </p:nvSpPr>
          <p:spPr>
            <a:xfrm>
              <a:off x="1949291" y="37107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引言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49291" y="83371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05109" y="1441921"/>
            <a:ext cx="94345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vue1.0</a:t>
            </a:r>
            <a:r>
              <a:rPr lang="zh-CN" altLang="en-US" sz="2400" dirty="0"/>
              <a:t>用的是</a:t>
            </a:r>
            <a:r>
              <a:rPr lang="en-US" altLang="zh-CN" sz="2400" dirty="0"/>
              <a:t>fragment</a:t>
            </a:r>
            <a:r>
              <a:rPr lang="zh-CN" altLang="en-US" sz="2400" dirty="0"/>
              <a:t>来劫持</a:t>
            </a:r>
            <a:r>
              <a:rPr lang="en-US" altLang="zh-CN" sz="2400" dirty="0" err="1"/>
              <a:t>dom</a:t>
            </a:r>
            <a:r>
              <a:rPr lang="zh-CN" altLang="en-US" sz="2400" dirty="0"/>
              <a:t>元素，</a:t>
            </a:r>
            <a:r>
              <a:rPr lang="en-US" altLang="zh-CN" sz="2400" dirty="0"/>
              <a:t>2.0</a:t>
            </a:r>
            <a:r>
              <a:rPr lang="zh-CN" altLang="en-US" sz="2400" dirty="0"/>
              <a:t>引进了虚拟</a:t>
            </a:r>
            <a:r>
              <a:rPr lang="en-US" altLang="zh-CN" sz="2400" dirty="0" err="1" smtClean="0"/>
              <a:t>dom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那么</a:t>
            </a:r>
            <a:r>
              <a:rPr lang="zh-CN" altLang="en-US" sz="2400" dirty="0"/>
              <a:t>为什么要用 </a:t>
            </a:r>
            <a:r>
              <a:rPr lang="en-US" altLang="zh-CN" sz="2400" dirty="0"/>
              <a:t>VDOM</a:t>
            </a:r>
            <a:r>
              <a:rPr lang="zh-CN" altLang="en-US" sz="2400" dirty="0"/>
              <a:t>：现代 </a:t>
            </a:r>
            <a:r>
              <a:rPr lang="en-US" altLang="zh-CN" sz="2400" dirty="0"/>
              <a:t>Web </a:t>
            </a:r>
            <a:r>
              <a:rPr lang="zh-CN" altLang="en-US" sz="2400" dirty="0"/>
              <a:t>页面的大多数逻辑的本质就是不停地修改 </a:t>
            </a:r>
            <a:r>
              <a:rPr lang="en-US" altLang="zh-CN" sz="2400" dirty="0"/>
              <a:t>DOM</a:t>
            </a:r>
            <a:r>
              <a:rPr lang="zh-CN" altLang="en-US" sz="2400" dirty="0"/>
              <a:t>，但是 </a:t>
            </a:r>
            <a:r>
              <a:rPr lang="en-US" altLang="zh-CN" sz="2400" dirty="0"/>
              <a:t>DOM </a:t>
            </a:r>
            <a:r>
              <a:rPr lang="zh-CN" altLang="en-US" sz="2400" dirty="0"/>
              <a:t>操作太慢了，直接导致整个页面掉帧、卡顿甚至失去响应。</a:t>
            </a:r>
            <a:r>
              <a:rPr lang="zh-CN" altLang="en-US" sz="2400" dirty="0" smtClean="0"/>
              <a:t>然而，</a:t>
            </a:r>
            <a:r>
              <a:rPr lang="zh-CN" altLang="en-US" sz="2400" dirty="0"/>
              <a:t>很多 </a:t>
            </a:r>
            <a:r>
              <a:rPr lang="en-US" altLang="zh-CN" sz="2400" dirty="0"/>
              <a:t>DOM </a:t>
            </a:r>
            <a:r>
              <a:rPr lang="zh-CN" altLang="en-US" sz="2400" dirty="0"/>
              <a:t>操作是可以打包（多个操作压成一个）和合并（一个连续更新操作只保留最终结果）的，同时 </a:t>
            </a:r>
            <a:r>
              <a:rPr lang="en-US" altLang="zh-CN" sz="2400" dirty="0"/>
              <a:t>JS </a:t>
            </a:r>
            <a:r>
              <a:rPr lang="zh-CN" altLang="en-US" sz="2400" dirty="0"/>
              <a:t>引擎的计算速度要快得多</a:t>
            </a:r>
            <a:r>
              <a:rPr lang="zh-CN" altLang="en-US" sz="2400" dirty="0" smtClean="0"/>
              <a:t>，把 </a:t>
            </a:r>
            <a:r>
              <a:rPr lang="en-US" altLang="zh-CN" sz="2400" dirty="0"/>
              <a:t>DOM </a:t>
            </a:r>
            <a:r>
              <a:rPr lang="zh-CN" altLang="en-US" sz="2400" dirty="0"/>
              <a:t>操作放到 </a:t>
            </a:r>
            <a:r>
              <a:rPr lang="en-US" altLang="zh-CN" sz="2400" dirty="0"/>
              <a:t>JS </a:t>
            </a:r>
            <a:r>
              <a:rPr lang="zh-CN" altLang="en-US" sz="2400" dirty="0"/>
              <a:t>里计算出最终结果来一发终极 </a:t>
            </a:r>
            <a:r>
              <a:rPr lang="en-US" altLang="zh-CN" sz="2400" dirty="0"/>
              <a:t>DOM </a:t>
            </a:r>
            <a:r>
              <a:rPr lang="zh-CN" altLang="en-US" sz="2400" dirty="0" smtClean="0"/>
              <a:t>操作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虚拟</a:t>
            </a:r>
            <a:r>
              <a:rPr lang="en-US" altLang="zh-CN" sz="2400" dirty="0"/>
              <a:t>DOM</a:t>
            </a:r>
            <a:r>
              <a:rPr lang="zh-CN" altLang="en-US" sz="2400" dirty="0"/>
              <a:t>是用</a:t>
            </a:r>
            <a:r>
              <a:rPr lang="en-US" altLang="zh-CN" sz="2400" dirty="0"/>
              <a:t>Object</a:t>
            </a:r>
            <a:r>
              <a:rPr lang="zh-CN" altLang="en-US" sz="2400" dirty="0"/>
              <a:t>来代表一颗节点，这个</a:t>
            </a:r>
            <a:r>
              <a:rPr lang="en-US" altLang="zh-CN" sz="2400" dirty="0"/>
              <a:t>Object</a:t>
            </a:r>
            <a:r>
              <a:rPr lang="zh-CN" altLang="en-US" sz="2400" dirty="0"/>
              <a:t>叫做</a:t>
            </a:r>
            <a:r>
              <a:rPr lang="en-US" altLang="zh-CN" sz="2400" dirty="0" err="1"/>
              <a:t>VNode</a:t>
            </a:r>
            <a:r>
              <a:rPr lang="zh-CN" altLang="en-US" sz="2400" dirty="0"/>
              <a:t>，然后使用两个</a:t>
            </a:r>
            <a:r>
              <a:rPr lang="en-US" altLang="zh-CN" sz="2400" dirty="0" err="1"/>
              <a:t>VNode</a:t>
            </a:r>
            <a:r>
              <a:rPr lang="zh-CN" altLang="en-US" sz="2400" dirty="0"/>
              <a:t>进行对比，根据对比后的结果修改真实</a:t>
            </a:r>
            <a:r>
              <a:rPr lang="en-US" altLang="zh-CN" sz="2400" dirty="0"/>
              <a:t>DOM</a:t>
            </a:r>
            <a:endParaRPr lang="zh-CN" altLang="en-US" sz="2400" b="0" i="0" kern="1700" spc="9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736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977900" y="1179513"/>
            <a:ext cx="1435100" cy="2757487"/>
          </a:xfrm>
          <a:custGeom>
            <a:avLst/>
            <a:gdLst>
              <a:gd name="connsiteX0" fmla="*/ 0 w 1435100"/>
              <a:gd name="connsiteY0" fmla="*/ 0 h 2757487"/>
              <a:gd name="connsiteX1" fmla="*/ 1435100 w 1435100"/>
              <a:gd name="connsiteY1" fmla="*/ 0 h 2757487"/>
              <a:gd name="connsiteX2" fmla="*/ 1435100 w 1435100"/>
              <a:gd name="connsiteY2" fmla="*/ 496887 h 2757487"/>
              <a:gd name="connsiteX3" fmla="*/ 1352094 w 1435100"/>
              <a:gd name="connsiteY3" fmla="*/ 496887 h 2757487"/>
              <a:gd name="connsiteX4" fmla="*/ 1352094 w 1435100"/>
              <a:gd name="connsiteY4" fmla="*/ 83006 h 2757487"/>
              <a:gd name="connsiteX5" fmla="*/ 83006 w 1435100"/>
              <a:gd name="connsiteY5" fmla="*/ 83006 h 2757487"/>
              <a:gd name="connsiteX6" fmla="*/ 83006 w 1435100"/>
              <a:gd name="connsiteY6" fmla="*/ 2674481 h 2757487"/>
              <a:gd name="connsiteX7" fmla="*/ 1352094 w 1435100"/>
              <a:gd name="connsiteY7" fmla="*/ 2674481 h 2757487"/>
              <a:gd name="connsiteX8" fmla="*/ 1352094 w 1435100"/>
              <a:gd name="connsiteY8" fmla="*/ 2260540 h 2757487"/>
              <a:gd name="connsiteX9" fmla="*/ 1435100 w 1435100"/>
              <a:gd name="connsiteY9" fmla="*/ 2260540 h 2757487"/>
              <a:gd name="connsiteX10" fmla="*/ 1435100 w 1435100"/>
              <a:gd name="connsiteY10" fmla="*/ 2757487 h 2757487"/>
              <a:gd name="connsiteX11" fmla="*/ 0 w 1435100"/>
              <a:gd name="connsiteY11" fmla="*/ 2757487 h 27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5100" h="2757487">
                <a:moveTo>
                  <a:pt x="0" y="0"/>
                </a:moveTo>
                <a:lnTo>
                  <a:pt x="1435100" y="0"/>
                </a:lnTo>
                <a:lnTo>
                  <a:pt x="1435100" y="496887"/>
                </a:lnTo>
                <a:lnTo>
                  <a:pt x="1352094" y="496887"/>
                </a:lnTo>
                <a:lnTo>
                  <a:pt x="1352094" y="83006"/>
                </a:lnTo>
                <a:lnTo>
                  <a:pt x="83006" y="83006"/>
                </a:lnTo>
                <a:lnTo>
                  <a:pt x="83006" y="2674481"/>
                </a:lnTo>
                <a:lnTo>
                  <a:pt x="1352094" y="2674481"/>
                </a:lnTo>
                <a:lnTo>
                  <a:pt x="1352094" y="2260540"/>
                </a:lnTo>
                <a:lnTo>
                  <a:pt x="1435100" y="2260540"/>
                </a:lnTo>
                <a:lnTo>
                  <a:pt x="1435100" y="2757487"/>
                </a:lnTo>
                <a:lnTo>
                  <a:pt x="0" y="275748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5116" y="1816159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ea typeface="微软雅黑"/>
              </a:rPr>
              <a:t>感谢您的观看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869058" y="3484044"/>
            <a:ext cx="2171572" cy="376756"/>
            <a:chOff x="8931239" y="4779393"/>
            <a:chExt cx="2171572" cy="376756"/>
          </a:xfrm>
        </p:grpSpPr>
        <p:sp>
          <p:nvSpPr>
            <p:cNvPr id="14" name="文本框 13"/>
            <p:cNvSpPr txBox="1"/>
            <p:nvPr/>
          </p:nvSpPr>
          <p:spPr>
            <a:xfrm>
              <a:off x="9206393" y="4798494"/>
              <a:ext cx="1896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entury Gothic" panose="020B0502020202020204" pitchFamily="34" charset="0"/>
                  <a:ea typeface="微软雅黑"/>
                </a:rPr>
                <a:t>分享人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：邵礼豹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 rot="2700000">
              <a:off x="8931239" y="4779393"/>
              <a:ext cx="376756" cy="3767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椭圆 14"/>
            <p:cNvSpPr/>
            <p:nvPr/>
          </p:nvSpPr>
          <p:spPr>
            <a:xfrm>
              <a:off x="9032842" y="487195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8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07255" y="3712798"/>
            <a:ext cx="29694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/>
              <a:t>Virtual DOM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64985" y="1243574"/>
            <a:ext cx="2853945" cy="1888501"/>
            <a:chOff x="3127754" y="1243574"/>
            <a:chExt cx="2853945" cy="188850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7754" y="1243574"/>
              <a:ext cx="2853945" cy="1888501"/>
            </a:xfrm>
            <a:prstGeom prst="rect">
              <a:avLst/>
            </a:prstGeom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4225886" y="1824297"/>
              <a:ext cx="1124027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 smtClean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  <a:ea typeface="+mj-ea"/>
                </a:rPr>
                <a:t>01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3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554660" y="361367"/>
            <a:ext cx="2135456" cy="770416"/>
            <a:chOff x="1949291" y="371073"/>
            <a:chExt cx="2135456" cy="770416"/>
          </a:xfrm>
        </p:grpSpPr>
        <p:sp>
          <p:nvSpPr>
            <p:cNvPr id="35" name="文本框 34"/>
            <p:cNvSpPr txBox="1"/>
            <p:nvPr/>
          </p:nvSpPr>
          <p:spPr>
            <a:xfrm>
              <a:off x="1949291" y="371073"/>
              <a:ext cx="21354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/>
                <a:t>Virtual DOM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49291" y="83371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05109" y="1441921"/>
            <a:ext cx="9434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Vue</a:t>
            </a:r>
            <a:r>
              <a:rPr lang="en-US" altLang="zh-CN" sz="2400" dirty="0"/>
              <a:t> </a:t>
            </a:r>
            <a:r>
              <a:rPr lang="zh-CN" altLang="en-US" sz="2400" dirty="0"/>
              <a:t>之所以引入了 </a:t>
            </a:r>
            <a:r>
              <a:rPr lang="en-US" altLang="zh-CN" sz="2400" dirty="0"/>
              <a:t>Virtual DOM</a:t>
            </a:r>
            <a:r>
              <a:rPr lang="zh-CN" altLang="en-US" sz="2400" dirty="0"/>
              <a:t>，更重要的原因是为了解耦 </a:t>
            </a:r>
            <a:r>
              <a:rPr lang="en-US" altLang="zh-CN" sz="2400" dirty="0"/>
              <a:t>HTML </a:t>
            </a:r>
            <a:r>
              <a:rPr lang="zh-CN" altLang="en-US" sz="2400" dirty="0"/>
              <a:t>依赖，这带来两个非常重要的好处是</a:t>
            </a:r>
            <a:r>
              <a:rPr lang="zh-CN" altLang="en-US" sz="2400" dirty="0" smtClean="0"/>
              <a:t>：</a:t>
            </a:r>
            <a:endParaRPr lang="zh-CN" altLang="en-US" sz="2400" b="0" i="0" kern="1700" spc="9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0039" y="2294110"/>
            <a:ext cx="9434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不再依赖 </a:t>
            </a:r>
            <a:r>
              <a:rPr lang="en-US" altLang="zh-CN" sz="2400" dirty="0" smtClean="0"/>
              <a:t>HTML </a:t>
            </a:r>
            <a:r>
              <a:rPr lang="zh-CN" altLang="en-US" sz="2400" dirty="0" smtClean="0"/>
              <a:t>解析器进行模版解析，可以进行更多的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工作提高运行时效率：通过模版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编译，</a:t>
            </a:r>
            <a:r>
              <a:rPr lang="en-US" altLang="zh-CN" sz="2400" dirty="0" err="1" smtClean="0"/>
              <a:t>Vue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的运行时体积可以进一步压缩，运行时效率可以进一步提升；</a:t>
            </a:r>
            <a:endParaRPr lang="zh-CN" altLang="en-US" sz="2400" b="0" i="0" kern="1700" spc="9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2914" y="3515631"/>
            <a:ext cx="9434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可以渲染到 </a:t>
            </a:r>
            <a:r>
              <a:rPr lang="en-US" altLang="zh-CN" sz="2400" dirty="0" smtClean="0"/>
              <a:t>DOM </a:t>
            </a:r>
            <a:r>
              <a:rPr lang="zh-CN" altLang="en-US" sz="2400" dirty="0" smtClean="0"/>
              <a:t>以外的平台，实现 </a:t>
            </a:r>
            <a:r>
              <a:rPr lang="en-US" altLang="zh-CN" sz="2400" dirty="0" smtClean="0"/>
              <a:t>SSR</a:t>
            </a:r>
            <a:r>
              <a:rPr lang="zh-CN" altLang="en-US" sz="2400" dirty="0" smtClean="0"/>
              <a:t>、同构渲染这些高级特性，</a:t>
            </a:r>
            <a:r>
              <a:rPr lang="en-US" altLang="zh-CN" sz="2400" dirty="0" err="1" smtClean="0"/>
              <a:t>Weex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等框架应用的就是这一特性。</a:t>
            </a:r>
            <a:endParaRPr lang="zh-CN" altLang="en-US" sz="2400" b="0" i="0" kern="1700" spc="9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0038" y="4024343"/>
            <a:ext cx="9434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Virtual DOM</a:t>
            </a:r>
            <a:r>
              <a:rPr lang="zh-CN" altLang="en-US" sz="2400" dirty="0" smtClean="0"/>
              <a:t>很多时候都不是最优的操作，但它具有普适性，在效率、可维护性之间达平衡</a:t>
            </a:r>
            <a:endParaRPr lang="zh-CN" altLang="en-US" sz="2400" b="0" i="0" kern="1700" spc="9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7162" y="4582595"/>
            <a:ext cx="94345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Virtual DOM </a:t>
            </a:r>
            <a:r>
              <a:rPr lang="zh-CN" altLang="en-US" sz="2400" dirty="0" smtClean="0"/>
              <a:t>在性能上的收益并不是最主要的，更重要的是它使得 </a:t>
            </a:r>
            <a:r>
              <a:rPr lang="en-US" altLang="zh-CN" sz="2400" dirty="0" err="1" smtClean="0"/>
              <a:t>Vue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具备了现代框架应有的高级特性</a:t>
            </a:r>
            <a:endParaRPr lang="zh-CN" altLang="en-US" sz="2400" b="0" i="0" kern="1700" spc="9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8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" grpId="0"/>
      <p:bldP spid="14" grpId="0"/>
      <p:bldP spid="16" grpId="0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530024" y="456062"/>
            <a:ext cx="1225015" cy="770416"/>
            <a:chOff x="1949291" y="371073"/>
            <a:chExt cx="1225015" cy="770416"/>
          </a:xfrm>
        </p:grpSpPr>
        <p:sp>
          <p:nvSpPr>
            <p:cNvPr id="35" name="文本框 34"/>
            <p:cNvSpPr txBox="1"/>
            <p:nvPr/>
          </p:nvSpPr>
          <p:spPr>
            <a:xfrm>
              <a:off x="1949291" y="371073"/>
              <a:ext cx="1225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 err="1" smtClean="0"/>
                <a:t>Vnode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49291" y="83371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99292" y="3158187"/>
            <a:ext cx="4523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700" spc="90" dirty="0" smtClean="0">
                <a:solidFill>
                  <a:srgbClr val="24292E"/>
                </a:solidFill>
                <a:latin typeface="-apple-system"/>
              </a:rPr>
              <a:t>&lt;div id=“app”&gt;</a:t>
            </a:r>
          </a:p>
          <a:p>
            <a:r>
              <a:rPr lang="en-US" altLang="zh-CN" kern="1700" spc="90" dirty="0" smtClean="0">
                <a:solidFill>
                  <a:srgbClr val="24292E"/>
                </a:solidFill>
                <a:latin typeface="-apple-system"/>
              </a:rPr>
              <a:t>  &lt;p class=“test”&gt;hello&lt;/p&gt;</a:t>
            </a:r>
          </a:p>
          <a:p>
            <a:r>
              <a:rPr lang="en-US" altLang="zh-CN" kern="1700" spc="9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kern="1700" spc="90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kern="1700" spc="90" dirty="0" err="1" smtClean="0">
                <a:solidFill>
                  <a:srgbClr val="24292E"/>
                </a:solidFill>
                <a:latin typeface="-apple-system"/>
              </a:rPr>
              <a:t>testinging</a:t>
            </a:r>
            <a:endParaRPr lang="en-US" altLang="zh-CN" kern="1700" spc="90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b="0" i="0" kern="1700" spc="90" dirty="0" smtClean="0">
                <a:solidFill>
                  <a:srgbClr val="24292E"/>
                </a:solidFill>
                <a:effectLst/>
                <a:latin typeface="-apple-system"/>
              </a:rPr>
              <a:t>&lt;/div&gt;</a:t>
            </a:r>
            <a:endParaRPr lang="zh-CN" altLang="en-US" b="0" i="0" kern="1700" spc="9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47642" y="3383211"/>
            <a:ext cx="764763" cy="642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94368" y="1665027"/>
            <a:ext cx="24288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tag:”div</a:t>
            </a:r>
            <a:r>
              <a:rPr lang="en-US" altLang="zh-CN" dirty="0" smtClean="0"/>
              <a:t>”,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data:{</a:t>
            </a:r>
            <a:r>
              <a:rPr lang="en-US" altLang="zh-CN" dirty="0" err="1" smtClean="0"/>
              <a:t>attrs</a:t>
            </a:r>
            <a:r>
              <a:rPr lang="en-US" altLang="zh-CN" dirty="0" smtClean="0"/>
              <a:t>:{</a:t>
            </a:r>
            <a:r>
              <a:rPr lang="en-US" altLang="zh-CN" dirty="0" err="1" smtClean="0"/>
              <a:t>id:”app</a:t>
            </a:r>
            <a:r>
              <a:rPr lang="en-US" altLang="zh-CN" dirty="0" smtClean="0"/>
              <a:t>”}}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children:[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{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tag: “p”,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data:{</a:t>
            </a:r>
            <a:r>
              <a:rPr lang="en-US" altLang="zh-CN" dirty="0" err="1" smtClean="0"/>
              <a:t>class:”test</a:t>
            </a:r>
            <a:r>
              <a:rPr lang="en-US" altLang="zh-CN" dirty="0" smtClean="0"/>
              <a:t>”},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text:”hello</a:t>
            </a:r>
            <a:r>
              <a:rPr lang="en-US" altLang="zh-CN" dirty="0" smtClean="0"/>
              <a:t>”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tag:</a:t>
            </a:r>
            <a:r>
              <a:rPr lang="en-US" altLang="zh-CN" dirty="0" err="1"/>
              <a:t>undefined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data:undefined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   text:”</a:t>
            </a:r>
            <a:r>
              <a:rPr lang="en-US" altLang="zh-CN" dirty="0" err="1" smtClean="0"/>
              <a:t>testinging</a:t>
            </a:r>
            <a:r>
              <a:rPr lang="en-US" altLang="zh-CN" dirty="0" smtClean="0"/>
              <a:t>”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]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20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477813" y="396891"/>
            <a:ext cx="2869183" cy="770416"/>
            <a:chOff x="1949291" y="371073"/>
            <a:chExt cx="2869183" cy="770416"/>
          </a:xfrm>
        </p:grpSpPr>
        <p:sp>
          <p:nvSpPr>
            <p:cNvPr id="35" name="文本框 34"/>
            <p:cNvSpPr txBox="1"/>
            <p:nvPr/>
          </p:nvSpPr>
          <p:spPr>
            <a:xfrm>
              <a:off x="1949291" y="371073"/>
              <a:ext cx="2869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 err="1" smtClean="0"/>
                <a:t>Vue</a:t>
              </a:r>
              <a:r>
                <a:rPr lang="zh-CN" altLang="en-US" sz="2800" dirty="0" smtClean="0"/>
                <a:t>里面的</a:t>
              </a:r>
              <a:r>
                <a:rPr lang="en-US" altLang="zh-CN" sz="2800" dirty="0" err="1" smtClean="0"/>
                <a:t>vnode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49291" y="83371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pic>
        <p:nvPicPr>
          <p:cNvPr id="2" name="图片 1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78" y="1268413"/>
            <a:ext cx="4143404" cy="5163120"/>
          </a:xfrm>
          <a:prstGeom prst="rect">
            <a:avLst/>
          </a:prstGeom>
        </p:spPr>
      </p:pic>
      <p:cxnSp>
        <p:nvCxnSpPr>
          <p:cNvPr id="5" name="肘形连接符 4"/>
          <p:cNvCxnSpPr/>
          <p:nvPr/>
        </p:nvCxnSpPr>
        <p:spPr>
          <a:xfrm flipV="1">
            <a:off x="3384645" y="1482426"/>
            <a:ext cx="4912552" cy="4795544"/>
          </a:xfrm>
          <a:prstGeom prst="bentConnector4">
            <a:avLst>
              <a:gd name="adj1" fmla="val 27121"/>
              <a:gd name="adj2" fmla="val 104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4681" y="1519158"/>
            <a:ext cx="441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477813" y="396891"/>
            <a:ext cx="2869183" cy="770416"/>
            <a:chOff x="1949291" y="371073"/>
            <a:chExt cx="2869183" cy="770416"/>
          </a:xfrm>
        </p:grpSpPr>
        <p:sp>
          <p:nvSpPr>
            <p:cNvPr id="35" name="文本框 34"/>
            <p:cNvSpPr txBox="1"/>
            <p:nvPr/>
          </p:nvSpPr>
          <p:spPr>
            <a:xfrm>
              <a:off x="1949291" y="371073"/>
              <a:ext cx="2869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 err="1" smtClean="0"/>
                <a:t>Vue</a:t>
              </a:r>
              <a:r>
                <a:rPr lang="zh-CN" altLang="en-US" sz="2800" dirty="0" smtClean="0"/>
                <a:t>里面的</a:t>
              </a:r>
              <a:r>
                <a:rPr lang="en-US" altLang="zh-CN" sz="2800" dirty="0" err="1" smtClean="0"/>
                <a:t>vnode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49291" y="83371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859530"/>
            <a:ext cx="5781675" cy="4314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25" y="940263"/>
            <a:ext cx="6391275" cy="2209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818" y="951672"/>
            <a:ext cx="5638800" cy="273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93" y="920111"/>
            <a:ext cx="5295900" cy="3390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862" y="864063"/>
            <a:ext cx="6267450" cy="2314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25" y="996779"/>
            <a:ext cx="6886575" cy="2571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37" y="5096156"/>
            <a:ext cx="60483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477813" y="396891"/>
            <a:ext cx="2869183" cy="770416"/>
            <a:chOff x="1949291" y="371073"/>
            <a:chExt cx="2869183" cy="770416"/>
          </a:xfrm>
        </p:grpSpPr>
        <p:sp>
          <p:nvSpPr>
            <p:cNvPr id="35" name="文本框 34"/>
            <p:cNvSpPr txBox="1"/>
            <p:nvPr/>
          </p:nvSpPr>
          <p:spPr>
            <a:xfrm>
              <a:off x="1949291" y="371073"/>
              <a:ext cx="2869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 err="1" smtClean="0"/>
                <a:t>Vue</a:t>
              </a:r>
              <a:r>
                <a:rPr lang="zh-CN" altLang="en-US" sz="2800" dirty="0" smtClean="0"/>
                <a:t>里面的</a:t>
              </a:r>
              <a:r>
                <a:rPr lang="en-US" altLang="zh-CN" sz="2800" dirty="0" err="1" smtClean="0"/>
                <a:t>vnode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49291" y="83371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068" y="1013418"/>
            <a:ext cx="8856671" cy="56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09310" y="3644970"/>
            <a:ext cx="109517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经典综艺体简" panose="02010609000101010101" pitchFamily="49" charset="-122"/>
              </a:rPr>
              <a:t>diff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经典综艺体简" panose="0201060900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64985" y="1243574"/>
            <a:ext cx="2853945" cy="1888501"/>
            <a:chOff x="3127754" y="1243574"/>
            <a:chExt cx="2853945" cy="188850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7754" y="1243574"/>
              <a:ext cx="2853945" cy="1888501"/>
            </a:xfrm>
            <a:prstGeom prst="rect">
              <a:avLst/>
            </a:prstGeom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4225886" y="1824297"/>
              <a:ext cx="1124027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 smtClean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  <a:ea typeface="+mj-ea"/>
                </a:rPr>
                <a:t>02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4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34020"/>
      </a:accent1>
      <a:accent2>
        <a:srgbClr val="FBAA11"/>
      </a:accent2>
      <a:accent3>
        <a:srgbClr val="F34020"/>
      </a:accent3>
      <a:accent4>
        <a:srgbClr val="FBAA11"/>
      </a:accent4>
      <a:accent5>
        <a:srgbClr val="F34020"/>
      </a:accent5>
      <a:accent6>
        <a:srgbClr val="FBAA11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1128</TotalTime>
  <Words>940</Words>
  <Application>Microsoft Office PowerPoint</Application>
  <PresentationFormat>宽屏</PresentationFormat>
  <Paragraphs>159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-apple-system</vt:lpstr>
      <vt:lpstr>等线</vt:lpstr>
      <vt:lpstr>经典综艺体简</vt:lpstr>
      <vt:lpstr>微软雅黑</vt:lpstr>
      <vt:lpstr>Arial</vt:lpstr>
      <vt:lpstr>Century Gothic</vt:lpstr>
      <vt:lpstr>Consolas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邵礼豹</cp:lastModifiedBy>
  <cp:revision>134</cp:revision>
  <dcterms:created xsi:type="dcterms:W3CDTF">2017-08-21T11:09:28Z</dcterms:created>
  <dcterms:modified xsi:type="dcterms:W3CDTF">2018-11-06T03:17:53Z</dcterms:modified>
</cp:coreProperties>
</file>