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8" r:id="rId3"/>
    <p:sldId id="272" r:id="rId4"/>
    <p:sldId id="273" r:id="rId5"/>
    <p:sldId id="275" r:id="rId6"/>
    <p:sldId id="277" r:id="rId7"/>
    <p:sldId id="276" r:id="rId8"/>
    <p:sldId id="278" r:id="rId9"/>
    <p:sldId id="289" r:id="rId10"/>
    <p:sldId id="297" r:id="rId11"/>
    <p:sldId id="282" r:id="rId12"/>
    <p:sldId id="301" r:id="rId13"/>
  </p:sldIdLst>
  <p:sldSz cx="9144000" cy="5143500" type="screen16x9"/>
  <p:notesSz cx="6858000" cy="9144000"/>
  <p:embeddedFontLst>
    <p:embeddedFont>
      <p:font typeface="Montserrat" panose="020B0604020202020204" charset="0"/>
      <p:regular r:id="rId15"/>
      <p:bold r:id="rId16"/>
      <p:italic r:id="rId17"/>
      <p:boldItalic r:id="rId18"/>
    </p:embeddedFont>
    <p:embeddedFont>
      <p:font typeface="Montserrat Medium" panose="020B0604020202020204" charset="0"/>
      <p:regular r:id="rId19"/>
      <p:bold r:id="rId20"/>
      <p:italic r:id="rId21"/>
      <p:boldItalic r:id="rId22"/>
    </p:embeddedFont>
    <p:embeddedFont>
      <p:font typeface="Montserrat SemiBold"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45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3A8A"/>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C138D9-2F99-4BC2-A30A-CA7C8B092CFD}">
  <a:tblStyle styleId="{92C138D9-2F99-4BC2-A30A-CA7C8B092C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90"/>
      </p:cViewPr>
      <p:guideLst>
        <p:guide orient="horz" pos="1620"/>
        <p:guide pos="2880"/>
        <p:guide pos="45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04F00F-23F7-464C-8B16-72D090AD760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74ADDA6-EFCC-44F3-88FC-D1FEB4981114}">
      <dgm:prSet phldrT="[Text]"/>
      <dgm:spPr>
        <a:solidFill>
          <a:srgbClr val="083A8A"/>
        </a:solidFill>
      </dgm:spPr>
      <dgm:t>
        <a:bodyPr/>
        <a:lstStyle/>
        <a:p>
          <a:r>
            <a:rPr lang="en-US" dirty="0"/>
            <a:t>Creating Awareness</a:t>
          </a:r>
        </a:p>
      </dgm:t>
    </dgm:pt>
    <dgm:pt modelId="{67AD6386-691C-4C98-8F57-3A885B104CA8}" type="parTrans" cxnId="{AB3E82F4-6040-4B98-90D6-56CAFC2170F6}">
      <dgm:prSet/>
      <dgm:spPr/>
      <dgm:t>
        <a:bodyPr/>
        <a:lstStyle/>
        <a:p>
          <a:endParaRPr lang="en-US"/>
        </a:p>
      </dgm:t>
    </dgm:pt>
    <dgm:pt modelId="{484BB769-0481-4078-A8F6-11D2B41E3B6B}" type="sibTrans" cxnId="{AB3E82F4-6040-4B98-90D6-56CAFC2170F6}">
      <dgm:prSet/>
      <dgm:spPr/>
      <dgm:t>
        <a:bodyPr/>
        <a:lstStyle/>
        <a:p>
          <a:endParaRPr lang="en-US"/>
        </a:p>
      </dgm:t>
    </dgm:pt>
    <dgm:pt modelId="{A437ECF0-01E4-4C87-A878-F1A5C042C8E6}">
      <dgm:prSet phldrT="[Text]"/>
      <dgm:spPr>
        <a:solidFill>
          <a:srgbClr val="083A8A"/>
        </a:solidFill>
      </dgm:spPr>
      <dgm:t>
        <a:bodyPr/>
        <a:lstStyle/>
        <a:p>
          <a:r>
            <a:rPr lang="en-US" dirty="0"/>
            <a:t>Creating Buzz</a:t>
          </a:r>
        </a:p>
      </dgm:t>
    </dgm:pt>
    <dgm:pt modelId="{F76C5F31-6340-4A21-83AC-E401056057B4}" type="parTrans" cxnId="{12552B40-B15F-4C90-8BB3-A707AA343476}">
      <dgm:prSet/>
      <dgm:spPr/>
      <dgm:t>
        <a:bodyPr/>
        <a:lstStyle/>
        <a:p>
          <a:endParaRPr lang="en-US"/>
        </a:p>
      </dgm:t>
    </dgm:pt>
    <dgm:pt modelId="{FA27705A-4E8B-4BD3-B964-62786F79ADAD}" type="sibTrans" cxnId="{12552B40-B15F-4C90-8BB3-A707AA343476}">
      <dgm:prSet/>
      <dgm:spPr/>
      <dgm:t>
        <a:bodyPr/>
        <a:lstStyle/>
        <a:p>
          <a:endParaRPr lang="en-US"/>
        </a:p>
      </dgm:t>
    </dgm:pt>
    <dgm:pt modelId="{2A62680F-2573-480E-89DD-64EA6A289FF4}">
      <dgm:prSet phldrT="[Text]"/>
      <dgm:spPr>
        <a:solidFill>
          <a:srgbClr val="083A8A"/>
        </a:solidFill>
      </dgm:spPr>
      <dgm:t>
        <a:bodyPr/>
        <a:lstStyle/>
        <a:p>
          <a:r>
            <a:rPr lang="en-US" dirty="0"/>
            <a:t>Creating a strong brand</a:t>
          </a:r>
        </a:p>
      </dgm:t>
    </dgm:pt>
    <dgm:pt modelId="{3871F76D-2958-4F2B-AD04-D64FCF462FD9}" type="parTrans" cxnId="{8B5134FE-9E5D-44B1-866E-802BC35C60C7}">
      <dgm:prSet/>
      <dgm:spPr/>
      <dgm:t>
        <a:bodyPr/>
        <a:lstStyle/>
        <a:p>
          <a:endParaRPr lang="en-US"/>
        </a:p>
      </dgm:t>
    </dgm:pt>
    <dgm:pt modelId="{808D0474-706F-4428-AFFA-C68D719A5034}" type="sibTrans" cxnId="{8B5134FE-9E5D-44B1-866E-802BC35C60C7}">
      <dgm:prSet/>
      <dgm:spPr/>
      <dgm:t>
        <a:bodyPr/>
        <a:lstStyle/>
        <a:p>
          <a:endParaRPr lang="en-US"/>
        </a:p>
      </dgm:t>
    </dgm:pt>
    <dgm:pt modelId="{E600D6EC-B812-49EB-8D62-32CB051FC042}">
      <dgm:prSet phldrT="[Text]"/>
      <dgm:spPr>
        <a:solidFill>
          <a:srgbClr val="083A8A"/>
        </a:solidFill>
      </dgm:spPr>
      <dgm:t>
        <a:bodyPr/>
        <a:lstStyle/>
        <a:p>
          <a:r>
            <a:rPr lang="en-US" dirty="0"/>
            <a:t>Generating interest</a:t>
          </a:r>
        </a:p>
      </dgm:t>
    </dgm:pt>
    <dgm:pt modelId="{BB22E8AC-77E4-405A-A031-D4E0171D3EB2}" type="parTrans" cxnId="{D3B673CF-0BDD-4B8C-B2AF-EBD4DF995459}">
      <dgm:prSet/>
      <dgm:spPr/>
      <dgm:t>
        <a:bodyPr/>
        <a:lstStyle/>
        <a:p>
          <a:endParaRPr lang="en-US"/>
        </a:p>
      </dgm:t>
    </dgm:pt>
    <dgm:pt modelId="{E0784F5B-5C41-4BE1-88EE-10F18F4D07BB}" type="sibTrans" cxnId="{D3B673CF-0BDD-4B8C-B2AF-EBD4DF995459}">
      <dgm:prSet/>
      <dgm:spPr/>
      <dgm:t>
        <a:bodyPr/>
        <a:lstStyle/>
        <a:p>
          <a:endParaRPr lang="en-US"/>
        </a:p>
      </dgm:t>
    </dgm:pt>
    <dgm:pt modelId="{F8C0297A-9A5E-47F1-B6F5-913E30092596}">
      <dgm:prSet phldrT="[Text]"/>
      <dgm:spPr>
        <a:solidFill>
          <a:srgbClr val="083A8A"/>
        </a:solidFill>
      </dgm:spPr>
      <dgm:t>
        <a:bodyPr/>
        <a:lstStyle/>
        <a:p>
          <a:r>
            <a:rPr lang="en-US" dirty="0"/>
            <a:t>Disseminating information</a:t>
          </a:r>
        </a:p>
      </dgm:t>
    </dgm:pt>
    <dgm:pt modelId="{C2D3832F-1268-4CA4-B2C9-0ACB169E4227}" type="parTrans" cxnId="{A96B327E-39EB-4005-9445-28DB8A86992B}">
      <dgm:prSet/>
      <dgm:spPr/>
      <dgm:t>
        <a:bodyPr/>
        <a:lstStyle/>
        <a:p>
          <a:endParaRPr lang="en-US"/>
        </a:p>
      </dgm:t>
    </dgm:pt>
    <dgm:pt modelId="{1E798CE6-05CE-471D-B07C-E332B7004BDB}" type="sibTrans" cxnId="{A96B327E-39EB-4005-9445-28DB8A86992B}">
      <dgm:prSet/>
      <dgm:spPr/>
      <dgm:t>
        <a:bodyPr/>
        <a:lstStyle/>
        <a:p>
          <a:endParaRPr lang="en-US"/>
        </a:p>
      </dgm:t>
    </dgm:pt>
    <dgm:pt modelId="{F19C1FA0-4469-47F9-9FB3-3D388812EAD9}" type="pres">
      <dgm:prSet presAssocID="{ED04F00F-23F7-464C-8B16-72D090AD760C}" presName="diagram" presStyleCnt="0">
        <dgm:presLayoutVars>
          <dgm:dir/>
          <dgm:resizeHandles val="exact"/>
        </dgm:presLayoutVars>
      </dgm:prSet>
      <dgm:spPr/>
    </dgm:pt>
    <dgm:pt modelId="{60D7EEE7-45B6-4C5B-B19B-C57EFF23256E}" type="pres">
      <dgm:prSet presAssocID="{174ADDA6-EFCC-44F3-88FC-D1FEB4981114}" presName="node" presStyleLbl="node1" presStyleIdx="0" presStyleCnt="5">
        <dgm:presLayoutVars>
          <dgm:bulletEnabled val="1"/>
        </dgm:presLayoutVars>
      </dgm:prSet>
      <dgm:spPr/>
    </dgm:pt>
    <dgm:pt modelId="{6C01BA9A-6424-4C88-9877-73CCF726B6CA}" type="pres">
      <dgm:prSet presAssocID="{484BB769-0481-4078-A8F6-11D2B41E3B6B}" presName="sibTrans" presStyleCnt="0"/>
      <dgm:spPr/>
    </dgm:pt>
    <dgm:pt modelId="{F0C69F3F-D265-4D76-A3D0-34706C955076}" type="pres">
      <dgm:prSet presAssocID="{A437ECF0-01E4-4C87-A878-F1A5C042C8E6}" presName="node" presStyleLbl="node1" presStyleIdx="1" presStyleCnt="5">
        <dgm:presLayoutVars>
          <dgm:bulletEnabled val="1"/>
        </dgm:presLayoutVars>
      </dgm:prSet>
      <dgm:spPr/>
    </dgm:pt>
    <dgm:pt modelId="{CD681955-61D2-42E0-82B4-FA55DF614E00}" type="pres">
      <dgm:prSet presAssocID="{FA27705A-4E8B-4BD3-B964-62786F79ADAD}" presName="sibTrans" presStyleCnt="0"/>
      <dgm:spPr/>
    </dgm:pt>
    <dgm:pt modelId="{8A4570DF-03F8-46CA-8DBB-4DC526750B7A}" type="pres">
      <dgm:prSet presAssocID="{2A62680F-2573-480E-89DD-64EA6A289FF4}" presName="node" presStyleLbl="node1" presStyleIdx="2" presStyleCnt="5">
        <dgm:presLayoutVars>
          <dgm:bulletEnabled val="1"/>
        </dgm:presLayoutVars>
      </dgm:prSet>
      <dgm:spPr/>
    </dgm:pt>
    <dgm:pt modelId="{26E82A63-3AAA-4A9F-AEC5-7CD100D74FB7}" type="pres">
      <dgm:prSet presAssocID="{808D0474-706F-4428-AFFA-C68D719A5034}" presName="sibTrans" presStyleCnt="0"/>
      <dgm:spPr/>
    </dgm:pt>
    <dgm:pt modelId="{B4A57518-8D25-4DFB-8DBD-344415E43427}" type="pres">
      <dgm:prSet presAssocID="{E600D6EC-B812-49EB-8D62-32CB051FC042}" presName="node" presStyleLbl="node1" presStyleIdx="3" presStyleCnt="5">
        <dgm:presLayoutVars>
          <dgm:bulletEnabled val="1"/>
        </dgm:presLayoutVars>
      </dgm:prSet>
      <dgm:spPr/>
    </dgm:pt>
    <dgm:pt modelId="{E11B87BE-E6E2-42AD-AF31-DA29D08DBB3A}" type="pres">
      <dgm:prSet presAssocID="{E0784F5B-5C41-4BE1-88EE-10F18F4D07BB}" presName="sibTrans" presStyleCnt="0"/>
      <dgm:spPr/>
    </dgm:pt>
    <dgm:pt modelId="{0EF99DA6-4723-4DFF-AC51-D8035B6D4ED5}" type="pres">
      <dgm:prSet presAssocID="{F8C0297A-9A5E-47F1-B6F5-913E30092596}" presName="node" presStyleLbl="node1" presStyleIdx="4" presStyleCnt="5">
        <dgm:presLayoutVars>
          <dgm:bulletEnabled val="1"/>
        </dgm:presLayoutVars>
      </dgm:prSet>
      <dgm:spPr/>
    </dgm:pt>
  </dgm:ptLst>
  <dgm:cxnLst>
    <dgm:cxn modelId="{BC9C110D-877C-4913-880B-57D4C3E46429}" type="presOf" srcId="{174ADDA6-EFCC-44F3-88FC-D1FEB4981114}" destId="{60D7EEE7-45B6-4C5B-B19B-C57EFF23256E}" srcOrd="0" destOrd="0" presId="urn:microsoft.com/office/officeart/2005/8/layout/default"/>
    <dgm:cxn modelId="{12552B40-B15F-4C90-8BB3-A707AA343476}" srcId="{ED04F00F-23F7-464C-8B16-72D090AD760C}" destId="{A437ECF0-01E4-4C87-A878-F1A5C042C8E6}" srcOrd="1" destOrd="0" parTransId="{F76C5F31-6340-4A21-83AC-E401056057B4}" sibTransId="{FA27705A-4E8B-4BD3-B964-62786F79ADAD}"/>
    <dgm:cxn modelId="{B7008E5D-52A7-4415-850F-E7BCF5F1A823}" type="presOf" srcId="{ED04F00F-23F7-464C-8B16-72D090AD760C}" destId="{F19C1FA0-4469-47F9-9FB3-3D388812EAD9}" srcOrd="0" destOrd="0" presId="urn:microsoft.com/office/officeart/2005/8/layout/default"/>
    <dgm:cxn modelId="{A96B327E-39EB-4005-9445-28DB8A86992B}" srcId="{ED04F00F-23F7-464C-8B16-72D090AD760C}" destId="{F8C0297A-9A5E-47F1-B6F5-913E30092596}" srcOrd="4" destOrd="0" parTransId="{C2D3832F-1268-4CA4-B2C9-0ACB169E4227}" sibTransId="{1E798CE6-05CE-471D-B07C-E332B7004BDB}"/>
    <dgm:cxn modelId="{4A405082-4217-43EF-84F6-FE8B0AF256C3}" type="presOf" srcId="{A437ECF0-01E4-4C87-A878-F1A5C042C8E6}" destId="{F0C69F3F-D265-4D76-A3D0-34706C955076}" srcOrd="0" destOrd="0" presId="urn:microsoft.com/office/officeart/2005/8/layout/default"/>
    <dgm:cxn modelId="{25EB749F-F70F-4A75-962B-534EE90A982F}" type="presOf" srcId="{E600D6EC-B812-49EB-8D62-32CB051FC042}" destId="{B4A57518-8D25-4DFB-8DBD-344415E43427}" srcOrd="0" destOrd="0" presId="urn:microsoft.com/office/officeart/2005/8/layout/default"/>
    <dgm:cxn modelId="{2B47B3AD-64E1-42D0-84C2-60E1B6C9F936}" type="presOf" srcId="{2A62680F-2573-480E-89DD-64EA6A289FF4}" destId="{8A4570DF-03F8-46CA-8DBB-4DC526750B7A}" srcOrd="0" destOrd="0" presId="urn:microsoft.com/office/officeart/2005/8/layout/default"/>
    <dgm:cxn modelId="{D3B673CF-0BDD-4B8C-B2AF-EBD4DF995459}" srcId="{ED04F00F-23F7-464C-8B16-72D090AD760C}" destId="{E600D6EC-B812-49EB-8D62-32CB051FC042}" srcOrd="3" destOrd="0" parTransId="{BB22E8AC-77E4-405A-A031-D4E0171D3EB2}" sibTransId="{E0784F5B-5C41-4BE1-88EE-10F18F4D07BB}"/>
    <dgm:cxn modelId="{7A2D6CE8-4283-4DE3-9B19-352D18282447}" type="presOf" srcId="{F8C0297A-9A5E-47F1-B6F5-913E30092596}" destId="{0EF99DA6-4723-4DFF-AC51-D8035B6D4ED5}" srcOrd="0" destOrd="0" presId="urn:microsoft.com/office/officeart/2005/8/layout/default"/>
    <dgm:cxn modelId="{AB3E82F4-6040-4B98-90D6-56CAFC2170F6}" srcId="{ED04F00F-23F7-464C-8B16-72D090AD760C}" destId="{174ADDA6-EFCC-44F3-88FC-D1FEB4981114}" srcOrd="0" destOrd="0" parTransId="{67AD6386-691C-4C98-8F57-3A885B104CA8}" sibTransId="{484BB769-0481-4078-A8F6-11D2B41E3B6B}"/>
    <dgm:cxn modelId="{8B5134FE-9E5D-44B1-866E-802BC35C60C7}" srcId="{ED04F00F-23F7-464C-8B16-72D090AD760C}" destId="{2A62680F-2573-480E-89DD-64EA6A289FF4}" srcOrd="2" destOrd="0" parTransId="{3871F76D-2958-4F2B-AD04-D64FCF462FD9}" sibTransId="{808D0474-706F-4428-AFFA-C68D719A5034}"/>
    <dgm:cxn modelId="{1E3BFB56-9B10-486A-A0F1-AD83F094600E}" type="presParOf" srcId="{F19C1FA0-4469-47F9-9FB3-3D388812EAD9}" destId="{60D7EEE7-45B6-4C5B-B19B-C57EFF23256E}" srcOrd="0" destOrd="0" presId="urn:microsoft.com/office/officeart/2005/8/layout/default"/>
    <dgm:cxn modelId="{F6296E18-CD7F-4F69-90C5-A3CF9B6876F5}" type="presParOf" srcId="{F19C1FA0-4469-47F9-9FB3-3D388812EAD9}" destId="{6C01BA9A-6424-4C88-9877-73CCF726B6CA}" srcOrd="1" destOrd="0" presId="urn:microsoft.com/office/officeart/2005/8/layout/default"/>
    <dgm:cxn modelId="{1717E6DB-56E2-493F-A07E-FD00009BDB8B}" type="presParOf" srcId="{F19C1FA0-4469-47F9-9FB3-3D388812EAD9}" destId="{F0C69F3F-D265-4D76-A3D0-34706C955076}" srcOrd="2" destOrd="0" presId="urn:microsoft.com/office/officeart/2005/8/layout/default"/>
    <dgm:cxn modelId="{E7F5F063-9983-41A2-B7BE-A2F2B6583252}" type="presParOf" srcId="{F19C1FA0-4469-47F9-9FB3-3D388812EAD9}" destId="{CD681955-61D2-42E0-82B4-FA55DF614E00}" srcOrd="3" destOrd="0" presId="urn:microsoft.com/office/officeart/2005/8/layout/default"/>
    <dgm:cxn modelId="{35500EC9-7AA9-49D2-AF6F-E67A76F18A95}" type="presParOf" srcId="{F19C1FA0-4469-47F9-9FB3-3D388812EAD9}" destId="{8A4570DF-03F8-46CA-8DBB-4DC526750B7A}" srcOrd="4" destOrd="0" presId="urn:microsoft.com/office/officeart/2005/8/layout/default"/>
    <dgm:cxn modelId="{2950B233-E9AA-4CD1-ADCA-60AA97395FBA}" type="presParOf" srcId="{F19C1FA0-4469-47F9-9FB3-3D388812EAD9}" destId="{26E82A63-3AAA-4A9F-AEC5-7CD100D74FB7}" srcOrd="5" destOrd="0" presId="urn:microsoft.com/office/officeart/2005/8/layout/default"/>
    <dgm:cxn modelId="{2CCBCF90-A8BB-4F7F-AED3-EE2D7C616481}" type="presParOf" srcId="{F19C1FA0-4469-47F9-9FB3-3D388812EAD9}" destId="{B4A57518-8D25-4DFB-8DBD-344415E43427}" srcOrd="6" destOrd="0" presId="urn:microsoft.com/office/officeart/2005/8/layout/default"/>
    <dgm:cxn modelId="{6916C84C-5617-4DCE-9E1E-9FC8E3EB47D9}" type="presParOf" srcId="{F19C1FA0-4469-47F9-9FB3-3D388812EAD9}" destId="{E11B87BE-E6E2-42AD-AF31-DA29D08DBB3A}" srcOrd="7" destOrd="0" presId="urn:microsoft.com/office/officeart/2005/8/layout/default"/>
    <dgm:cxn modelId="{17173066-D6E3-4349-B78E-521558771422}" type="presParOf" srcId="{F19C1FA0-4469-47F9-9FB3-3D388812EAD9}" destId="{0EF99DA6-4723-4DFF-AC51-D8035B6D4ED5}"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7EEE7-45B6-4C5B-B19B-C57EFF23256E}">
      <dsp:nvSpPr>
        <dsp:cNvPr id="0" name=""/>
        <dsp:cNvSpPr/>
      </dsp:nvSpPr>
      <dsp:spPr>
        <a:xfrm>
          <a:off x="366110" y="1787"/>
          <a:ext cx="2253283" cy="1351970"/>
        </a:xfrm>
        <a:prstGeom prst="rect">
          <a:avLst/>
        </a:prstGeom>
        <a:solidFill>
          <a:srgbClr val="083A8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Creating Awareness</a:t>
          </a:r>
        </a:p>
      </dsp:txBody>
      <dsp:txXfrm>
        <a:off x="366110" y="1787"/>
        <a:ext cx="2253283" cy="1351970"/>
      </dsp:txXfrm>
    </dsp:sp>
    <dsp:sp modelId="{F0C69F3F-D265-4D76-A3D0-34706C955076}">
      <dsp:nvSpPr>
        <dsp:cNvPr id="0" name=""/>
        <dsp:cNvSpPr/>
      </dsp:nvSpPr>
      <dsp:spPr>
        <a:xfrm>
          <a:off x="2844722" y="1787"/>
          <a:ext cx="2253283" cy="1351970"/>
        </a:xfrm>
        <a:prstGeom prst="rect">
          <a:avLst/>
        </a:prstGeom>
        <a:solidFill>
          <a:srgbClr val="083A8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Creating Buzz</a:t>
          </a:r>
        </a:p>
      </dsp:txBody>
      <dsp:txXfrm>
        <a:off x="2844722" y="1787"/>
        <a:ext cx="2253283" cy="1351970"/>
      </dsp:txXfrm>
    </dsp:sp>
    <dsp:sp modelId="{8A4570DF-03F8-46CA-8DBB-4DC526750B7A}">
      <dsp:nvSpPr>
        <dsp:cNvPr id="0" name=""/>
        <dsp:cNvSpPr/>
      </dsp:nvSpPr>
      <dsp:spPr>
        <a:xfrm>
          <a:off x="5323334" y="1787"/>
          <a:ext cx="2253283" cy="1351970"/>
        </a:xfrm>
        <a:prstGeom prst="rect">
          <a:avLst/>
        </a:prstGeom>
        <a:solidFill>
          <a:srgbClr val="083A8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Creating a strong brand</a:t>
          </a:r>
        </a:p>
      </dsp:txBody>
      <dsp:txXfrm>
        <a:off x="5323334" y="1787"/>
        <a:ext cx="2253283" cy="1351970"/>
      </dsp:txXfrm>
    </dsp:sp>
    <dsp:sp modelId="{B4A57518-8D25-4DFB-8DBD-344415E43427}">
      <dsp:nvSpPr>
        <dsp:cNvPr id="0" name=""/>
        <dsp:cNvSpPr/>
      </dsp:nvSpPr>
      <dsp:spPr>
        <a:xfrm>
          <a:off x="1605416" y="1579086"/>
          <a:ext cx="2253283" cy="1351970"/>
        </a:xfrm>
        <a:prstGeom prst="rect">
          <a:avLst/>
        </a:prstGeom>
        <a:solidFill>
          <a:srgbClr val="083A8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Generating interest</a:t>
          </a:r>
        </a:p>
      </dsp:txBody>
      <dsp:txXfrm>
        <a:off x="1605416" y="1579086"/>
        <a:ext cx="2253283" cy="1351970"/>
      </dsp:txXfrm>
    </dsp:sp>
    <dsp:sp modelId="{0EF99DA6-4723-4DFF-AC51-D8035B6D4ED5}">
      <dsp:nvSpPr>
        <dsp:cNvPr id="0" name=""/>
        <dsp:cNvSpPr/>
      </dsp:nvSpPr>
      <dsp:spPr>
        <a:xfrm>
          <a:off x="4084028" y="1579086"/>
          <a:ext cx="2253283" cy="1351970"/>
        </a:xfrm>
        <a:prstGeom prst="rect">
          <a:avLst/>
        </a:prstGeom>
        <a:solidFill>
          <a:srgbClr val="083A8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Disseminating information</a:t>
          </a:r>
        </a:p>
      </dsp:txBody>
      <dsp:txXfrm>
        <a:off x="4084028" y="1579086"/>
        <a:ext cx="2253283" cy="135197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6824b29d1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6824b29d1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397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6824b29d1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6824b29d1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5331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6824b29d1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6824b29d1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423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e6824b29d1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e6824b29d1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6824b29d1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6824b29d1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716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6824b29d1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6824b29d1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876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6824b29d1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6824b29d1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330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6824b29d1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6824b29d1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57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6824b29d1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6824b29d1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3043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6824b29d1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6824b29d1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088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6824b29d1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6824b29d1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651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9875" y="0"/>
            <a:ext cx="9144000" cy="5143500"/>
          </a:xfrm>
          <a:prstGeom prst="rect">
            <a:avLst/>
          </a:prstGeom>
          <a:solidFill>
            <a:srgbClr val="06187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p:nvPr/>
        </p:nvSpPr>
        <p:spPr>
          <a:xfrm>
            <a:off x="497680" y="982392"/>
            <a:ext cx="4522443" cy="2180356"/>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6400"/>
              <a:buFont typeface="Arial"/>
              <a:buNone/>
            </a:pPr>
            <a:r>
              <a:rPr lang="en-GB" sz="3900" dirty="0">
                <a:solidFill>
                  <a:srgbClr val="FFFFFF"/>
                </a:solidFill>
                <a:latin typeface="Montserrat Medium"/>
                <a:ea typeface="Montserrat Medium"/>
                <a:cs typeface="Montserrat Medium"/>
                <a:sym typeface="Montserrat Medium"/>
              </a:rPr>
              <a:t>MAHLE Auto Marketing Strategy</a:t>
            </a:r>
            <a:endParaRPr sz="3900" i="0" u="none" strike="noStrike" cap="none" dirty="0">
              <a:solidFill>
                <a:srgbClr val="FFFFFF"/>
              </a:solidFill>
              <a:latin typeface="Montserrat Medium"/>
              <a:ea typeface="Montserrat Medium"/>
              <a:cs typeface="Montserrat Medium"/>
              <a:sym typeface="Montserrat Medium"/>
            </a:endParaRPr>
          </a:p>
        </p:txBody>
      </p:sp>
      <p:sp>
        <p:nvSpPr>
          <p:cNvPr id="57" name="Google Shape;57;p13"/>
          <p:cNvSpPr txBox="1"/>
          <p:nvPr/>
        </p:nvSpPr>
        <p:spPr>
          <a:xfrm>
            <a:off x="497680" y="3162748"/>
            <a:ext cx="3747300" cy="963900"/>
          </a:xfrm>
          <a:prstGeom prst="rect">
            <a:avLst/>
          </a:prstGeom>
          <a:noFill/>
          <a:ln>
            <a:noFill/>
          </a:ln>
        </p:spPr>
        <p:txBody>
          <a:bodyPr spcFirstLastPara="1" wrap="square" lIns="121900" tIns="121900" rIns="121900" bIns="121900" anchor="t" anchorCtr="0">
            <a:noAutofit/>
          </a:bodyPr>
          <a:lstStyle/>
          <a:p>
            <a:pPr lvl="0">
              <a:lnSpc>
                <a:spcPct val="150000"/>
              </a:lnSpc>
              <a:buSzPts val="1600"/>
            </a:pPr>
            <a:r>
              <a:rPr lang="en-US" sz="1200" dirty="0">
                <a:solidFill>
                  <a:srgbClr val="00A4BD"/>
                </a:solidFill>
                <a:latin typeface="Montserrat Medium"/>
                <a:ea typeface="Montserrat Medium"/>
                <a:cs typeface="Montserrat Medium"/>
                <a:sym typeface="Montserrat Medium"/>
              </a:rPr>
              <a:t>Create Awareness, Attract Customers,  Build Relationships </a:t>
            </a:r>
          </a:p>
        </p:txBody>
      </p:sp>
      <p:pic>
        <p:nvPicPr>
          <p:cNvPr id="11" name="Google Shape;63;p14">
            <a:extLst>
              <a:ext uri="{FF2B5EF4-FFF2-40B4-BE49-F238E27FC236}">
                <a16:creationId xmlns:a16="http://schemas.microsoft.com/office/drawing/2014/main" id="{3B42595F-04E0-437D-A90D-AE56FCDCF9BD}"/>
              </a:ext>
            </a:extLst>
          </p:cNvPr>
          <p:cNvPicPr preferRelativeResize="0"/>
          <p:nvPr/>
        </p:nvPicPr>
        <p:blipFill rotWithShape="1">
          <a:blip r:embed="rId3">
            <a:alphaModFix/>
          </a:blip>
          <a:srcRect r="35995" b="28719"/>
          <a:stretch/>
        </p:blipFill>
        <p:spPr>
          <a:xfrm rot="16200000">
            <a:off x="6827921" y="-962082"/>
            <a:ext cx="1991639" cy="2697229"/>
          </a:xfrm>
          <a:prstGeom prst="rect">
            <a:avLst/>
          </a:prstGeom>
          <a:noFill/>
          <a:ln>
            <a:noFill/>
          </a:ln>
        </p:spPr>
      </p:pic>
      <p:pic>
        <p:nvPicPr>
          <p:cNvPr id="4098" name="Picture 2" descr="Interior of a Car Spare Parts Shop Editorial Photography - Image of  consumption, market: 82592757">
            <a:extLst>
              <a:ext uri="{FF2B5EF4-FFF2-40B4-BE49-F238E27FC236}">
                <a16:creationId xmlns:a16="http://schemas.microsoft.com/office/drawing/2014/main" id="{AE5DCC01-C871-4111-977A-7B21BAC1DE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5518" y="1016852"/>
            <a:ext cx="5026837" cy="3349130"/>
          </a:xfrm>
          <a:prstGeom prst="rect">
            <a:avLst/>
          </a:prstGeom>
          <a:noFill/>
          <a:extLst>
            <a:ext uri="{909E8E84-426E-40DD-AFC4-6F175D3DCCD1}">
              <a14:hiddenFill xmlns:a14="http://schemas.microsoft.com/office/drawing/2010/main">
                <a:solidFill>
                  <a:srgbClr val="FFFFFF"/>
                </a:solidFill>
              </a14:hiddenFill>
            </a:ext>
          </a:extLst>
        </p:spPr>
      </p:pic>
      <p:pic>
        <p:nvPicPr>
          <p:cNvPr id="8" name="Google Shape;63;p14">
            <a:extLst>
              <a:ext uri="{FF2B5EF4-FFF2-40B4-BE49-F238E27FC236}">
                <a16:creationId xmlns:a16="http://schemas.microsoft.com/office/drawing/2014/main" id="{D09D94C6-0C6A-4C9A-B20A-87782148AFBF}"/>
              </a:ext>
            </a:extLst>
          </p:cNvPr>
          <p:cNvPicPr preferRelativeResize="0"/>
          <p:nvPr/>
        </p:nvPicPr>
        <p:blipFill rotWithShape="1">
          <a:blip r:embed="rId3">
            <a:alphaModFix/>
          </a:blip>
          <a:srcRect r="35995" b="28719"/>
          <a:stretch/>
        </p:blipFill>
        <p:spPr>
          <a:xfrm rot="7293681">
            <a:off x="-40751" y="3794884"/>
            <a:ext cx="1991639" cy="269722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18"/>
          <p:cNvPicPr preferRelativeResize="0"/>
          <p:nvPr/>
        </p:nvPicPr>
        <p:blipFill rotWithShape="1">
          <a:blip r:embed="rId3">
            <a:alphaModFix/>
          </a:blip>
          <a:srcRect r="35995" b="28719"/>
          <a:stretch/>
        </p:blipFill>
        <p:spPr>
          <a:xfrm>
            <a:off x="6481475" y="1128405"/>
            <a:ext cx="2662525" cy="4058125"/>
          </a:xfrm>
          <a:prstGeom prst="rect">
            <a:avLst/>
          </a:prstGeom>
          <a:noFill/>
          <a:ln>
            <a:noFill/>
          </a:ln>
        </p:spPr>
      </p:pic>
      <p:sp>
        <p:nvSpPr>
          <p:cNvPr id="122" name="Google Shape;122;p18"/>
          <p:cNvSpPr txBox="1"/>
          <p:nvPr/>
        </p:nvSpPr>
        <p:spPr>
          <a:xfrm>
            <a:off x="441900" y="18078"/>
            <a:ext cx="8282552" cy="1514230"/>
          </a:xfrm>
          <a:prstGeom prst="rect">
            <a:avLst/>
          </a:prstGeom>
          <a:noFill/>
          <a:ln>
            <a:noFill/>
          </a:ln>
        </p:spPr>
        <p:txBody>
          <a:bodyPr spcFirstLastPara="1" wrap="square" lIns="91425" tIns="91425" rIns="91425" bIns="91425" anchor="t" anchorCtr="0">
            <a:spAutoFit/>
          </a:bodyPr>
          <a:lstStyle/>
          <a:p>
            <a:pPr>
              <a:lnSpc>
                <a:spcPct val="90000"/>
              </a:lnSpc>
              <a:buSzPts val="4800"/>
            </a:pPr>
            <a:r>
              <a:rPr lang="en-GB" sz="3200" dirty="0">
                <a:solidFill>
                  <a:srgbClr val="061872"/>
                </a:solidFill>
                <a:latin typeface="Montserrat Medium"/>
                <a:ea typeface="Montserrat Medium"/>
                <a:cs typeface="Montserrat Medium"/>
                <a:sym typeface="Montserrat Medium"/>
              </a:rPr>
              <a:t>The Strategy – </a:t>
            </a:r>
            <a:r>
              <a:rPr lang="en-US" sz="2000" b="1" dirty="0">
                <a:solidFill>
                  <a:srgbClr val="44546A"/>
                </a:solidFill>
                <a:latin typeface="Montserrat SemiBold"/>
                <a:ea typeface="Montserrat SemiBold"/>
                <a:cs typeface="Montserrat SemiBold"/>
                <a:sym typeface="Montserrat SemiBold"/>
              </a:rPr>
              <a:t>Digital Marketing- Email</a:t>
            </a:r>
          </a:p>
          <a:p>
            <a:pPr marL="0" marR="0" lvl="0" indent="0" algn="l" rtl="0">
              <a:lnSpc>
                <a:spcPct val="90000"/>
              </a:lnSpc>
              <a:spcBef>
                <a:spcPts val="0"/>
              </a:spcBef>
              <a:spcAft>
                <a:spcPts val="0"/>
              </a:spcAft>
              <a:buClr>
                <a:srgbClr val="000000"/>
              </a:buClr>
              <a:buSzPts val="4800"/>
              <a:buFont typeface="Arial"/>
              <a:buNone/>
            </a:pPr>
            <a:endParaRPr lang="en-GB" sz="3200" dirty="0">
              <a:solidFill>
                <a:srgbClr val="061872"/>
              </a:solidFill>
              <a:latin typeface="Montserrat Medium"/>
              <a:ea typeface="Montserrat Medium"/>
              <a:cs typeface="Montserrat Medium"/>
              <a:sym typeface="Montserrat Medium"/>
            </a:endParaRPr>
          </a:p>
          <a:p>
            <a:pPr marL="0" marR="0" lvl="0" indent="0" algn="l" rtl="0">
              <a:lnSpc>
                <a:spcPct val="90000"/>
              </a:lnSpc>
              <a:spcBef>
                <a:spcPts val="0"/>
              </a:spcBef>
              <a:spcAft>
                <a:spcPts val="0"/>
              </a:spcAft>
              <a:buClr>
                <a:srgbClr val="000000"/>
              </a:buClr>
              <a:buSzPts val="4800"/>
              <a:buFont typeface="Arial"/>
              <a:buNone/>
            </a:pPr>
            <a:endParaRPr sz="3200" i="0" u="none" strike="noStrike" cap="none" dirty="0">
              <a:solidFill>
                <a:srgbClr val="061872"/>
              </a:solidFill>
              <a:latin typeface="Montserrat Medium"/>
              <a:ea typeface="Montserrat Medium"/>
              <a:cs typeface="Montserrat Medium"/>
              <a:sym typeface="Montserrat Medium"/>
            </a:endParaRPr>
          </a:p>
        </p:txBody>
      </p:sp>
      <p:sp>
        <p:nvSpPr>
          <p:cNvPr id="123" name="Google Shape;123;p18"/>
          <p:cNvSpPr txBox="1"/>
          <p:nvPr/>
        </p:nvSpPr>
        <p:spPr>
          <a:xfrm>
            <a:off x="214758" y="775193"/>
            <a:ext cx="8929242" cy="3370123"/>
          </a:xfrm>
          <a:prstGeom prst="rect">
            <a:avLst/>
          </a:prstGeom>
          <a:noFill/>
          <a:ln>
            <a:noFill/>
          </a:ln>
        </p:spPr>
        <p:txBody>
          <a:bodyPr spcFirstLastPara="1" wrap="square" lIns="91425" tIns="91425" rIns="91425" bIns="91425" anchor="t" anchorCtr="0">
            <a:spAutoFit/>
          </a:bodyPr>
          <a:lstStyle/>
          <a:p>
            <a:pPr lvl="0">
              <a:lnSpc>
                <a:spcPct val="115000"/>
              </a:lnSpc>
              <a:buSzPts val="1100"/>
            </a:pPr>
            <a:r>
              <a:rPr lang="en-US" sz="1200" b="1" dirty="0">
                <a:solidFill>
                  <a:srgbClr val="083A8A"/>
                </a:solidFill>
                <a:latin typeface="Montserrat SemiBold"/>
                <a:ea typeface="Montserrat SemiBold"/>
                <a:cs typeface="Montserrat SemiBold"/>
                <a:sym typeface="Montserrat SemiBold"/>
              </a:rPr>
              <a:t>Email Marketing Strategy</a:t>
            </a:r>
          </a:p>
          <a:p>
            <a:pPr lvl="0">
              <a:lnSpc>
                <a:spcPct val="115000"/>
              </a:lnSpc>
              <a:buSzPts val="1100"/>
            </a:pPr>
            <a:endParaRPr lang="en-US" sz="1200" b="1" dirty="0">
              <a:solidFill>
                <a:srgbClr val="083A8A"/>
              </a:solidFill>
              <a:latin typeface="Montserrat SemiBold"/>
              <a:ea typeface="Montserrat SemiBold"/>
              <a:cs typeface="Montserrat SemiBold"/>
              <a:sym typeface="Montserrat SemiBold"/>
            </a:endParaRPr>
          </a:p>
          <a:p>
            <a:pPr lvl="0">
              <a:lnSpc>
                <a:spcPct val="115000"/>
              </a:lnSpc>
              <a:buSzPts val="1100"/>
            </a:pPr>
            <a:r>
              <a:rPr lang="en-US" sz="1200" b="1" dirty="0">
                <a:solidFill>
                  <a:srgbClr val="083A8A"/>
                </a:solidFill>
                <a:latin typeface="Montserrat SemiBold"/>
                <a:ea typeface="Montserrat SemiBold"/>
                <a:cs typeface="Montserrat SemiBold"/>
                <a:sym typeface="Montserrat SemiBold"/>
              </a:rPr>
              <a:t>Email marketing goals:</a:t>
            </a:r>
          </a:p>
          <a:p>
            <a:pPr lvl="0">
              <a:lnSpc>
                <a:spcPct val="115000"/>
              </a:lnSpc>
              <a:buSzPts val="1100"/>
            </a:pPr>
            <a:endParaRPr lang="en-US" sz="1200" dirty="0">
              <a:solidFill>
                <a:srgbClr val="083A8A"/>
              </a:solidFill>
              <a:latin typeface="Montserrat SemiBold"/>
              <a:ea typeface="Montserrat SemiBold"/>
              <a:cs typeface="Montserrat SemiBold"/>
              <a:sym typeface="Montserrat SemiBold"/>
            </a:endParaRPr>
          </a:p>
          <a:p>
            <a:pPr marL="171450" lvl="0" indent="-171450">
              <a:lnSpc>
                <a:spcPct val="115000"/>
              </a:lnSpc>
              <a:buSzPts val="1100"/>
              <a:buFont typeface="Arial" panose="020B0604020202020204" pitchFamily="34" charset="0"/>
              <a:buChar char="•"/>
            </a:pPr>
            <a:r>
              <a:rPr lang="en-US" sz="1200" dirty="0">
                <a:solidFill>
                  <a:srgbClr val="083A8A"/>
                </a:solidFill>
                <a:latin typeface="Montserrat SemiBold"/>
                <a:ea typeface="Montserrat SemiBold"/>
                <a:cs typeface="Montserrat SemiBold"/>
                <a:sym typeface="Montserrat SemiBold"/>
              </a:rPr>
              <a:t>Increasing conversion</a:t>
            </a:r>
          </a:p>
          <a:p>
            <a:pPr marL="171450" lvl="0" indent="-171450">
              <a:lnSpc>
                <a:spcPct val="115000"/>
              </a:lnSpc>
              <a:buSzPts val="1100"/>
              <a:buFont typeface="Arial" panose="020B0604020202020204" pitchFamily="34" charset="0"/>
              <a:buChar char="•"/>
            </a:pPr>
            <a:r>
              <a:rPr lang="en-US" sz="1200" dirty="0">
                <a:solidFill>
                  <a:srgbClr val="083A8A"/>
                </a:solidFill>
                <a:latin typeface="Montserrat SemiBold"/>
                <a:ea typeface="Montserrat SemiBold"/>
                <a:cs typeface="Montserrat SemiBold"/>
                <a:sym typeface="Montserrat SemiBold"/>
              </a:rPr>
              <a:t>Building brand trust</a:t>
            </a:r>
          </a:p>
          <a:p>
            <a:pPr marL="171450" lvl="0" indent="-171450">
              <a:lnSpc>
                <a:spcPct val="115000"/>
              </a:lnSpc>
              <a:buSzPts val="1100"/>
              <a:buFont typeface="Arial" panose="020B0604020202020204" pitchFamily="34" charset="0"/>
              <a:buChar char="•"/>
            </a:pPr>
            <a:r>
              <a:rPr lang="en-US" sz="1200" dirty="0">
                <a:solidFill>
                  <a:srgbClr val="083A8A"/>
                </a:solidFill>
                <a:latin typeface="Montserrat SemiBold"/>
                <a:ea typeface="Montserrat SemiBold"/>
                <a:cs typeface="Montserrat SemiBold"/>
                <a:sym typeface="Montserrat SemiBold"/>
              </a:rPr>
              <a:t>Decreasing churn</a:t>
            </a:r>
          </a:p>
          <a:p>
            <a:pPr marL="171450" lvl="0" indent="-171450">
              <a:lnSpc>
                <a:spcPct val="115000"/>
              </a:lnSpc>
              <a:buSzPts val="1100"/>
              <a:buFont typeface="Arial" panose="020B0604020202020204" pitchFamily="34" charset="0"/>
              <a:buChar char="•"/>
            </a:pPr>
            <a:r>
              <a:rPr lang="en-US" sz="1200" dirty="0">
                <a:solidFill>
                  <a:srgbClr val="083A8A"/>
                </a:solidFill>
                <a:latin typeface="Montserrat SemiBold"/>
                <a:ea typeface="Montserrat SemiBold"/>
                <a:cs typeface="Montserrat SemiBold"/>
                <a:sym typeface="Montserrat SemiBold"/>
              </a:rPr>
              <a:t>Driving engagement</a:t>
            </a:r>
          </a:p>
          <a:p>
            <a:pPr lvl="0">
              <a:lnSpc>
                <a:spcPct val="115000"/>
              </a:lnSpc>
              <a:buSzPts val="1100"/>
            </a:pPr>
            <a:endParaRPr lang="en-US" sz="1200" dirty="0">
              <a:solidFill>
                <a:srgbClr val="083A8A"/>
              </a:solidFill>
              <a:latin typeface="Montserrat SemiBold"/>
              <a:ea typeface="Montserrat SemiBold"/>
              <a:cs typeface="Montserrat SemiBold"/>
              <a:sym typeface="Montserrat SemiBold"/>
            </a:endParaRPr>
          </a:p>
          <a:p>
            <a:pPr lvl="0">
              <a:lnSpc>
                <a:spcPct val="115000"/>
              </a:lnSpc>
              <a:buSzPts val="1100"/>
            </a:pPr>
            <a:r>
              <a:rPr lang="en-US" sz="1200" dirty="0">
                <a:solidFill>
                  <a:srgbClr val="083A8A"/>
                </a:solidFill>
                <a:latin typeface="Montserrat SemiBold"/>
                <a:ea typeface="Montserrat SemiBold"/>
                <a:cs typeface="Montserrat SemiBold"/>
                <a:sym typeface="Montserrat SemiBold"/>
              </a:rPr>
              <a:t>To start the process, </a:t>
            </a:r>
            <a:r>
              <a:rPr lang="en-US" sz="1200" dirty="0">
                <a:solidFill>
                  <a:srgbClr val="C00000"/>
                </a:solidFill>
                <a:latin typeface="Montserrat SemiBold"/>
                <a:ea typeface="Montserrat SemiBold"/>
                <a:cs typeface="Montserrat SemiBold"/>
                <a:sym typeface="Montserrat SemiBold"/>
              </a:rPr>
              <a:t>signup with a professional email marketing service</a:t>
            </a:r>
            <a:r>
              <a:rPr lang="en-US" sz="1200" dirty="0">
                <a:solidFill>
                  <a:srgbClr val="083A8A"/>
                </a:solidFill>
                <a:latin typeface="Montserrat SemiBold"/>
                <a:ea typeface="Montserrat SemiBold"/>
                <a:cs typeface="Montserrat SemiBold"/>
                <a:sym typeface="Montserrat SemiBold"/>
              </a:rPr>
              <a:t>. The most common are:</a:t>
            </a:r>
          </a:p>
          <a:p>
            <a:pPr marL="171450" lvl="0" indent="-171450">
              <a:lnSpc>
                <a:spcPct val="115000"/>
              </a:lnSpc>
              <a:buSzPts val="1100"/>
              <a:buFont typeface="Arial" panose="020B0604020202020204" pitchFamily="34" charset="0"/>
              <a:buChar char="•"/>
            </a:pPr>
            <a:r>
              <a:rPr lang="en-US" sz="1200" dirty="0">
                <a:solidFill>
                  <a:srgbClr val="083A8A"/>
                </a:solidFill>
                <a:latin typeface="Montserrat SemiBold"/>
                <a:ea typeface="Montserrat SemiBold"/>
                <a:cs typeface="Montserrat SemiBold"/>
                <a:sym typeface="Montserrat SemiBold"/>
              </a:rPr>
              <a:t>HubSpot</a:t>
            </a:r>
          </a:p>
          <a:p>
            <a:pPr marL="171450" lvl="0" indent="-171450">
              <a:lnSpc>
                <a:spcPct val="115000"/>
              </a:lnSpc>
              <a:buSzPts val="1100"/>
              <a:buFont typeface="Arial" panose="020B0604020202020204" pitchFamily="34" charset="0"/>
              <a:buChar char="•"/>
            </a:pPr>
            <a:r>
              <a:rPr lang="en-US" sz="1200" dirty="0">
                <a:solidFill>
                  <a:srgbClr val="083A8A"/>
                </a:solidFill>
                <a:latin typeface="Montserrat SemiBold"/>
                <a:ea typeface="Montserrat SemiBold"/>
                <a:cs typeface="Montserrat SemiBold"/>
                <a:sym typeface="Montserrat SemiBold"/>
              </a:rPr>
              <a:t>Mailchimp</a:t>
            </a:r>
          </a:p>
          <a:p>
            <a:pPr marL="171450" lvl="0" indent="-171450">
              <a:lnSpc>
                <a:spcPct val="115000"/>
              </a:lnSpc>
              <a:buSzPts val="1100"/>
              <a:buFont typeface="Arial" panose="020B0604020202020204" pitchFamily="34" charset="0"/>
              <a:buChar char="•"/>
            </a:pPr>
            <a:r>
              <a:rPr lang="en-US" sz="1200" dirty="0">
                <a:solidFill>
                  <a:srgbClr val="083A8A"/>
                </a:solidFill>
                <a:latin typeface="Montserrat SemiBold"/>
                <a:ea typeface="Montserrat SemiBold"/>
                <a:cs typeface="Montserrat SemiBold"/>
                <a:sym typeface="Montserrat SemiBold"/>
              </a:rPr>
              <a:t>Constant Contact</a:t>
            </a:r>
          </a:p>
          <a:p>
            <a:pPr marL="171450" lvl="0" indent="-171450">
              <a:lnSpc>
                <a:spcPct val="115000"/>
              </a:lnSpc>
              <a:buSzPts val="1100"/>
              <a:buFont typeface="Arial" panose="020B0604020202020204" pitchFamily="34" charset="0"/>
              <a:buChar char="•"/>
            </a:pPr>
            <a:r>
              <a:rPr lang="en-US" sz="1200" dirty="0" err="1">
                <a:solidFill>
                  <a:srgbClr val="083A8A"/>
                </a:solidFill>
                <a:latin typeface="Montserrat SemiBold"/>
                <a:ea typeface="Montserrat SemiBold"/>
                <a:cs typeface="Montserrat SemiBold"/>
                <a:sym typeface="Montserrat SemiBold"/>
              </a:rPr>
              <a:t>SendinBlue</a:t>
            </a:r>
            <a:endParaRPr lang="en-US" sz="1200" dirty="0">
              <a:solidFill>
                <a:srgbClr val="083A8A"/>
              </a:solidFill>
              <a:latin typeface="Montserrat SemiBold"/>
              <a:ea typeface="Montserrat SemiBold"/>
              <a:cs typeface="Montserrat SemiBold"/>
              <a:sym typeface="Montserrat SemiBold"/>
            </a:endParaRPr>
          </a:p>
          <a:p>
            <a:pPr marL="171450" lvl="0" indent="-171450">
              <a:lnSpc>
                <a:spcPct val="115000"/>
              </a:lnSpc>
              <a:buSzPts val="1100"/>
              <a:buFont typeface="Arial" panose="020B0604020202020204" pitchFamily="34" charset="0"/>
              <a:buChar char="•"/>
            </a:pPr>
            <a:r>
              <a:rPr lang="en-US" sz="1200" dirty="0" err="1">
                <a:solidFill>
                  <a:srgbClr val="083A8A"/>
                </a:solidFill>
                <a:latin typeface="Montserrat SemiBold"/>
                <a:ea typeface="Montserrat SemiBold"/>
                <a:cs typeface="Montserrat SemiBold"/>
                <a:sym typeface="Montserrat SemiBold"/>
              </a:rPr>
              <a:t>Wordpress</a:t>
            </a:r>
            <a:r>
              <a:rPr lang="en-US" sz="1200" dirty="0">
                <a:solidFill>
                  <a:srgbClr val="083A8A"/>
                </a:solidFill>
                <a:latin typeface="Montserrat SemiBold"/>
                <a:ea typeface="Montserrat SemiBold"/>
                <a:cs typeface="Montserrat SemiBold"/>
                <a:sym typeface="Montserrat SemiBold"/>
              </a:rPr>
              <a:t> plugins</a:t>
            </a:r>
          </a:p>
        </p:txBody>
      </p:sp>
      <p:sp>
        <p:nvSpPr>
          <p:cNvPr id="124" name="Google Shape;124;p18"/>
          <p:cNvSpPr/>
          <p:nvPr/>
        </p:nvSpPr>
        <p:spPr>
          <a:xfrm>
            <a:off x="0" y="482200"/>
            <a:ext cx="441900" cy="201000"/>
          </a:xfrm>
          <a:prstGeom prst="rect">
            <a:avLst/>
          </a:prstGeom>
          <a:solidFill>
            <a:srgbClr val="497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9875" y="4713250"/>
            <a:ext cx="9144000" cy="430200"/>
          </a:xfrm>
          <a:prstGeom prst="rect">
            <a:avLst/>
          </a:prstGeom>
          <a:solidFill>
            <a:srgbClr val="061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6561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18"/>
          <p:cNvPicPr preferRelativeResize="0"/>
          <p:nvPr/>
        </p:nvPicPr>
        <p:blipFill rotWithShape="1">
          <a:blip r:embed="rId3">
            <a:alphaModFix/>
          </a:blip>
          <a:srcRect r="35995" b="28719"/>
          <a:stretch/>
        </p:blipFill>
        <p:spPr>
          <a:xfrm rot="5400000">
            <a:off x="7784546" y="2782747"/>
            <a:ext cx="1359454" cy="2369096"/>
          </a:xfrm>
          <a:prstGeom prst="rect">
            <a:avLst/>
          </a:prstGeom>
          <a:noFill/>
          <a:ln>
            <a:noFill/>
          </a:ln>
        </p:spPr>
      </p:pic>
      <p:sp>
        <p:nvSpPr>
          <p:cNvPr id="122" name="Google Shape;122;p18"/>
          <p:cNvSpPr txBox="1"/>
          <p:nvPr/>
        </p:nvSpPr>
        <p:spPr>
          <a:xfrm>
            <a:off x="441900" y="18078"/>
            <a:ext cx="8282552" cy="1514230"/>
          </a:xfrm>
          <a:prstGeom prst="rect">
            <a:avLst/>
          </a:prstGeom>
          <a:noFill/>
          <a:ln>
            <a:noFill/>
          </a:ln>
        </p:spPr>
        <p:txBody>
          <a:bodyPr spcFirstLastPara="1" wrap="square" lIns="91425" tIns="91425" rIns="91425" bIns="91425" anchor="t" anchorCtr="0">
            <a:spAutoFit/>
          </a:bodyPr>
          <a:lstStyle/>
          <a:p>
            <a:pPr>
              <a:lnSpc>
                <a:spcPct val="90000"/>
              </a:lnSpc>
              <a:buSzPts val="4800"/>
            </a:pPr>
            <a:r>
              <a:rPr lang="en-GB" sz="3200" dirty="0">
                <a:solidFill>
                  <a:srgbClr val="061872"/>
                </a:solidFill>
                <a:latin typeface="Montserrat Medium"/>
                <a:ea typeface="Montserrat Medium"/>
                <a:cs typeface="Montserrat Medium"/>
                <a:sym typeface="Montserrat Medium"/>
              </a:rPr>
              <a:t>The Strategy – </a:t>
            </a:r>
            <a:r>
              <a:rPr lang="en-US" sz="2000" b="1" dirty="0">
                <a:solidFill>
                  <a:srgbClr val="44546A"/>
                </a:solidFill>
                <a:latin typeface="Montserrat SemiBold"/>
                <a:ea typeface="Montserrat SemiBold"/>
                <a:cs typeface="Montserrat SemiBold"/>
                <a:sym typeface="Montserrat SemiBold"/>
              </a:rPr>
              <a:t>Digital Marketing- Email</a:t>
            </a:r>
          </a:p>
          <a:p>
            <a:pPr marL="0" marR="0" lvl="0" indent="0" algn="l" rtl="0">
              <a:lnSpc>
                <a:spcPct val="90000"/>
              </a:lnSpc>
              <a:spcBef>
                <a:spcPts val="0"/>
              </a:spcBef>
              <a:spcAft>
                <a:spcPts val="0"/>
              </a:spcAft>
              <a:buClr>
                <a:srgbClr val="000000"/>
              </a:buClr>
              <a:buSzPts val="4800"/>
              <a:buFont typeface="Arial"/>
              <a:buNone/>
            </a:pPr>
            <a:endParaRPr lang="en-GB" sz="3200" dirty="0">
              <a:solidFill>
                <a:srgbClr val="061872"/>
              </a:solidFill>
              <a:latin typeface="Montserrat Medium"/>
              <a:ea typeface="Montserrat Medium"/>
              <a:cs typeface="Montserrat Medium"/>
              <a:sym typeface="Montserrat Medium"/>
            </a:endParaRPr>
          </a:p>
          <a:p>
            <a:pPr marL="0" marR="0" lvl="0" indent="0" algn="l" rtl="0">
              <a:lnSpc>
                <a:spcPct val="90000"/>
              </a:lnSpc>
              <a:spcBef>
                <a:spcPts val="0"/>
              </a:spcBef>
              <a:spcAft>
                <a:spcPts val="0"/>
              </a:spcAft>
              <a:buClr>
                <a:srgbClr val="000000"/>
              </a:buClr>
              <a:buSzPts val="4800"/>
              <a:buFont typeface="Arial"/>
              <a:buNone/>
            </a:pPr>
            <a:endParaRPr sz="3200" i="0" u="none" strike="noStrike" cap="none" dirty="0">
              <a:solidFill>
                <a:srgbClr val="061872"/>
              </a:solidFill>
              <a:latin typeface="Montserrat Medium"/>
              <a:ea typeface="Montserrat Medium"/>
              <a:cs typeface="Montserrat Medium"/>
              <a:sym typeface="Montserrat Medium"/>
            </a:endParaRPr>
          </a:p>
        </p:txBody>
      </p:sp>
      <p:sp>
        <p:nvSpPr>
          <p:cNvPr id="123" name="Google Shape;123;p18"/>
          <p:cNvSpPr txBox="1"/>
          <p:nvPr/>
        </p:nvSpPr>
        <p:spPr>
          <a:xfrm>
            <a:off x="419548" y="523897"/>
            <a:ext cx="7948182" cy="4308072"/>
          </a:xfrm>
          <a:prstGeom prst="rect">
            <a:avLst/>
          </a:prstGeom>
          <a:noFill/>
          <a:ln>
            <a:noFill/>
          </a:ln>
        </p:spPr>
        <p:txBody>
          <a:bodyPr spcFirstLastPara="1" wrap="square" lIns="91425" tIns="91425" rIns="91425" bIns="91425" anchor="t" anchorCtr="0">
            <a:spAutoFit/>
          </a:bodyPr>
          <a:lstStyle/>
          <a:p>
            <a:pPr lvl="0">
              <a:lnSpc>
                <a:spcPct val="115000"/>
              </a:lnSpc>
              <a:buSzPts val="1100"/>
            </a:pPr>
            <a:r>
              <a:rPr lang="en-US" b="1" dirty="0">
                <a:solidFill>
                  <a:srgbClr val="44546A"/>
                </a:solidFill>
                <a:latin typeface="Montserrat SemiBold"/>
                <a:ea typeface="Montserrat SemiBold"/>
                <a:cs typeface="Montserrat SemiBold"/>
                <a:sym typeface="Montserrat SemiBold"/>
              </a:rPr>
              <a:t>Effective list building strategies</a:t>
            </a:r>
          </a:p>
          <a:p>
            <a:pPr lvl="0">
              <a:lnSpc>
                <a:spcPct val="115000"/>
              </a:lnSpc>
              <a:buSzPts val="1100"/>
            </a:pPr>
            <a:endParaRPr lang="en-US" sz="1200" b="1" dirty="0">
              <a:solidFill>
                <a:srgbClr val="44546A"/>
              </a:solidFill>
              <a:latin typeface="Montserrat SemiBold"/>
              <a:ea typeface="Montserrat SemiBold"/>
              <a:cs typeface="Montserrat SemiBold"/>
              <a:sym typeface="Montserrat SemiBold"/>
            </a:endParaRPr>
          </a:p>
          <a:p>
            <a:pPr marL="171450" lvl="0" indent="-171450">
              <a:lnSpc>
                <a:spcPct val="115000"/>
              </a:lnSpc>
              <a:buSzPts val="1100"/>
              <a:buFont typeface="Wingdings" panose="05000000000000000000" pitchFamily="2" charset="2"/>
              <a:buChar char="ü"/>
            </a:pPr>
            <a:r>
              <a:rPr lang="en-US" sz="1100" dirty="0">
                <a:solidFill>
                  <a:srgbClr val="44546A"/>
                </a:solidFill>
                <a:latin typeface="Montserrat SemiBold"/>
                <a:ea typeface="Montserrat SemiBold"/>
                <a:cs typeface="Montserrat SemiBold"/>
                <a:sym typeface="Montserrat SemiBold"/>
              </a:rPr>
              <a:t>Use Multiple Signup Forms on website(Sidebar, popup, floating)</a:t>
            </a:r>
          </a:p>
          <a:p>
            <a:pPr marL="171450" lvl="0" indent="-171450">
              <a:lnSpc>
                <a:spcPct val="115000"/>
              </a:lnSpc>
              <a:buSzPts val="1100"/>
              <a:buFont typeface="Wingdings" panose="05000000000000000000" pitchFamily="2" charset="2"/>
              <a:buChar char="ü"/>
            </a:pPr>
            <a:r>
              <a:rPr lang="en-US" sz="1100" dirty="0">
                <a:solidFill>
                  <a:srgbClr val="44546A"/>
                </a:solidFill>
                <a:latin typeface="Montserrat SemiBold"/>
                <a:ea typeface="Montserrat SemiBold"/>
                <a:cs typeface="Montserrat SemiBold"/>
                <a:sym typeface="Montserrat SemiBold"/>
              </a:rPr>
              <a:t>Use an Exit-Intent Popup on website</a:t>
            </a:r>
          </a:p>
          <a:p>
            <a:pPr marL="171450" lvl="0" indent="-171450">
              <a:lnSpc>
                <a:spcPct val="115000"/>
              </a:lnSpc>
              <a:buSzPts val="1100"/>
              <a:buFont typeface="Wingdings" panose="05000000000000000000" pitchFamily="2" charset="2"/>
              <a:buChar char="ü"/>
            </a:pPr>
            <a:r>
              <a:rPr lang="en-US" sz="1100" dirty="0">
                <a:solidFill>
                  <a:srgbClr val="44546A"/>
                </a:solidFill>
                <a:latin typeface="Montserrat SemiBold"/>
                <a:ea typeface="Montserrat SemiBold"/>
                <a:cs typeface="Montserrat SemiBold"/>
                <a:sym typeface="Montserrat SemiBold"/>
              </a:rPr>
              <a:t>Add Fully or Partially Gated Content in WordPress</a:t>
            </a:r>
          </a:p>
          <a:p>
            <a:pPr marL="171450" lvl="0" indent="-171450">
              <a:lnSpc>
                <a:spcPct val="115000"/>
              </a:lnSpc>
              <a:buSzPts val="1100"/>
              <a:buFont typeface="Wingdings" panose="05000000000000000000" pitchFamily="2" charset="2"/>
              <a:buChar char="ü"/>
            </a:pPr>
            <a:r>
              <a:rPr lang="en-US" sz="1100" dirty="0">
                <a:solidFill>
                  <a:srgbClr val="44546A"/>
                </a:solidFill>
                <a:latin typeface="Montserrat SemiBold"/>
                <a:ea typeface="Montserrat SemiBold"/>
                <a:cs typeface="Montserrat SemiBold"/>
                <a:sym typeface="Montserrat SemiBold"/>
              </a:rPr>
              <a:t>Start blogging (brings people to the site and boosts SEO)</a:t>
            </a:r>
          </a:p>
          <a:p>
            <a:pPr marL="171450" lvl="0" indent="-171450">
              <a:lnSpc>
                <a:spcPct val="115000"/>
              </a:lnSpc>
              <a:buSzPts val="1100"/>
              <a:buFont typeface="Wingdings" panose="05000000000000000000" pitchFamily="2" charset="2"/>
              <a:buChar char="ü"/>
            </a:pPr>
            <a:r>
              <a:rPr lang="en-US" sz="1100" dirty="0">
                <a:solidFill>
                  <a:srgbClr val="44546A"/>
                </a:solidFill>
                <a:latin typeface="Montserrat SemiBold"/>
                <a:ea typeface="Montserrat SemiBold"/>
                <a:cs typeface="Montserrat SemiBold"/>
                <a:sym typeface="Montserrat SemiBold"/>
              </a:rPr>
              <a:t>Run Giveaways and Contests</a:t>
            </a:r>
          </a:p>
          <a:p>
            <a:pPr marL="171450" lvl="0" indent="-171450">
              <a:lnSpc>
                <a:spcPct val="115000"/>
              </a:lnSpc>
              <a:buSzPts val="1100"/>
              <a:buFont typeface="Wingdings" panose="05000000000000000000" pitchFamily="2" charset="2"/>
              <a:buChar char="ü"/>
            </a:pPr>
            <a:r>
              <a:rPr lang="en-US" sz="1100" dirty="0">
                <a:solidFill>
                  <a:srgbClr val="44546A"/>
                </a:solidFill>
                <a:latin typeface="Montserrat SemiBold"/>
                <a:ea typeface="Montserrat SemiBold"/>
                <a:cs typeface="Montserrat SemiBold"/>
                <a:sym typeface="Montserrat SemiBold"/>
              </a:rPr>
              <a:t>Create Multiple Lead Magnet Pages (offer something free </a:t>
            </a:r>
            <a:r>
              <a:rPr lang="en-US" sz="1100" dirty="0" err="1">
                <a:solidFill>
                  <a:srgbClr val="44546A"/>
                </a:solidFill>
                <a:latin typeface="Montserrat SemiBold"/>
                <a:ea typeface="Montserrat SemiBold"/>
                <a:cs typeface="Montserrat SemiBold"/>
                <a:sym typeface="Montserrat SemiBold"/>
              </a:rPr>
              <a:t>eg</a:t>
            </a:r>
            <a:r>
              <a:rPr lang="en-US" sz="1100" dirty="0">
                <a:solidFill>
                  <a:srgbClr val="44546A"/>
                </a:solidFill>
                <a:latin typeface="Montserrat SemiBold"/>
                <a:ea typeface="Montserrat SemiBold"/>
                <a:cs typeface="Montserrat SemiBold"/>
                <a:sym typeface="Montserrat SemiBold"/>
              </a:rPr>
              <a:t> </a:t>
            </a:r>
            <a:r>
              <a:rPr lang="en-US" sz="1100" dirty="0" err="1">
                <a:solidFill>
                  <a:srgbClr val="44546A"/>
                </a:solidFill>
                <a:latin typeface="Montserrat SemiBold"/>
                <a:ea typeface="Montserrat SemiBold"/>
                <a:cs typeface="Montserrat SemiBold"/>
                <a:sym typeface="Montserrat SemiBold"/>
              </a:rPr>
              <a:t>ereport</a:t>
            </a:r>
            <a:r>
              <a:rPr lang="en-US" sz="1100" dirty="0">
                <a:solidFill>
                  <a:srgbClr val="44546A"/>
                </a:solidFill>
                <a:latin typeface="Montserrat SemiBold"/>
                <a:ea typeface="Montserrat SemiBold"/>
                <a:cs typeface="Montserrat SemiBold"/>
                <a:sym typeface="Montserrat SemiBold"/>
              </a:rPr>
              <a:t>)</a:t>
            </a:r>
          </a:p>
          <a:p>
            <a:pPr marL="171450" lvl="0" indent="-171450">
              <a:lnSpc>
                <a:spcPct val="115000"/>
              </a:lnSpc>
              <a:buSzPts val="1100"/>
              <a:buFont typeface="Wingdings" panose="05000000000000000000" pitchFamily="2" charset="2"/>
              <a:buChar char="ü"/>
            </a:pPr>
            <a:r>
              <a:rPr lang="en-US" sz="1100" dirty="0">
                <a:solidFill>
                  <a:srgbClr val="44546A"/>
                </a:solidFill>
                <a:latin typeface="Montserrat SemiBold"/>
                <a:ea typeface="Montserrat SemiBold"/>
                <a:cs typeface="Montserrat SemiBold"/>
                <a:sym typeface="Montserrat SemiBold"/>
              </a:rPr>
              <a:t>Use Discounts and Deals</a:t>
            </a:r>
          </a:p>
          <a:p>
            <a:pPr marL="171450" lvl="0" indent="-171450">
              <a:lnSpc>
                <a:spcPct val="115000"/>
              </a:lnSpc>
              <a:buSzPts val="1100"/>
              <a:buFont typeface="Wingdings" panose="05000000000000000000" pitchFamily="2" charset="2"/>
              <a:buChar char="ü"/>
            </a:pPr>
            <a:r>
              <a:rPr lang="en-US" sz="1100" dirty="0">
                <a:solidFill>
                  <a:srgbClr val="44546A"/>
                </a:solidFill>
                <a:latin typeface="Montserrat SemiBold"/>
                <a:ea typeface="Montserrat SemiBold"/>
                <a:cs typeface="Montserrat SemiBold"/>
                <a:sym typeface="Montserrat SemiBold"/>
              </a:rPr>
              <a:t>Answer Quora/Reddit questions with link to lead magnet pages</a:t>
            </a:r>
          </a:p>
          <a:p>
            <a:pPr marL="171450" lvl="0" indent="-171450">
              <a:lnSpc>
                <a:spcPct val="115000"/>
              </a:lnSpc>
              <a:buSzPts val="1100"/>
              <a:buFont typeface="Wingdings" panose="05000000000000000000" pitchFamily="2" charset="2"/>
              <a:buChar char="ü"/>
            </a:pPr>
            <a:r>
              <a:rPr lang="en-US" sz="1100" dirty="0">
                <a:solidFill>
                  <a:srgbClr val="44546A"/>
                </a:solidFill>
                <a:latin typeface="Montserrat SemiBold"/>
                <a:ea typeface="Montserrat SemiBold"/>
                <a:cs typeface="Montserrat SemiBold"/>
                <a:sym typeface="Montserrat SemiBold"/>
              </a:rPr>
              <a:t>Use Contact Form to Grow Your Email List</a:t>
            </a:r>
          </a:p>
          <a:p>
            <a:pPr marL="171450" lvl="0" indent="-171450">
              <a:lnSpc>
                <a:spcPct val="115000"/>
              </a:lnSpc>
              <a:buSzPts val="1100"/>
              <a:buFont typeface="Wingdings" panose="05000000000000000000" pitchFamily="2" charset="2"/>
              <a:buChar char="ü"/>
            </a:pPr>
            <a:r>
              <a:rPr lang="en-US" sz="1100" dirty="0">
                <a:solidFill>
                  <a:srgbClr val="44546A"/>
                </a:solidFill>
                <a:latin typeface="Montserrat SemiBold"/>
                <a:ea typeface="Montserrat SemiBold"/>
                <a:cs typeface="Montserrat SemiBold"/>
                <a:sym typeface="Montserrat SemiBold"/>
              </a:rPr>
              <a:t>Add Sign Up Call to Action on Your Facebook Page</a:t>
            </a:r>
          </a:p>
          <a:p>
            <a:pPr marL="171450" lvl="0" indent="-171450">
              <a:lnSpc>
                <a:spcPct val="115000"/>
              </a:lnSpc>
              <a:buSzPts val="1100"/>
              <a:buFont typeface="Wingdings" panose="05000000000000000000" pitchFamily="2" charset="2"/>
              <a:buChar char="ü"/>
            </a:pPr>
            <a:r>
              <a:rPr lang="en-US" sz="1100" dirty="0">
                <a:solidFill>
                  <a:srgbClr val="44546A"/>
                </a:solidFill>
                <a:latin typeface="Montserrat SemiBold"/>
                <a:ea typeface="Montserrat SemiBold"/>
                <a:cs typeface="Montserrat SemiBold"/>
                <a:sym typeface="Montserrat SemiBold"/>
              </a:rPr>
              <a:t>Answer questions in Facebook groups with link to signup page</a:t>
            </a:r>
          </a:p>
          <a:p>
            <a:pPr marL="171450" lvl="0" indent="-171450">
              <a:lnSpc>
                <a:spcPct val="115000"/>
              </a:lnSpc>
              <a:buSzPts val="1100"/>
              <a:buFont typeface="Wingdings" panose="05000000000000000000" pitchFamily="2" charset="2"/>
              <a:buChar char="ü"/>
            </a:pPr>
            <a:r>
              <a:rPr lang="en-US" sz="1100" dirty="0">
                <a:solidFill>
                  <a:srgbClr val="44546A"/>
                </a:solidFill>
                <a:latin typeface="Montserrat SemiBold"/>
                <a:ea typeface="Montserrat SemiBold"/>
                <a:cs typeface="Montserrat SemiBold"/>
                <a:sym typeface="Montserrat SemiBold"/>
              </a:rPr>
              <a:t>Use Twitter Lead Generation Cards</a:t>
            </a:r>
          </a:p>
          <a:p>
            <a:pPr marL="171450" lvl="0" indent="-171450">
              <a:lnSpc>
                <a:spcPct val="115000"/>
              </a:lnSpc>
              <a:buSzPts val="1100"/>
              <a:buFont typeface="Wingdings" panose="05000000000000000000" pitchFamily="2" charset="2"/>
              <a:buChar char="ü"/>
            </a:pPr>
            <a:r>
              <a:rPr lang="en-US" sz="1100" dirty="0">
                <a:solidFill>
                  <a:srgbClr val="44546A"/>
                </a:solidFill>
                <a:latin typeface="Montserrat SemiBold"/>
                <a:ea typeface="Montserrat SemiBold"/>
                <a:cs typeface="Montserrat SemiBold"/>
                <a:sym typeface="Montserrat SemiBold"/>
              </a:rPr>
              <a:t>Use YouTube Call to Action Cards</a:t>
            </a:r>
          </a:p>
          <a:p>
            <a:pPr marL="171450" lvl="0" indent="-171450">
              <a:lnSpc>
                <a:spcPct val="115000"/>
              </a:lnSpc>
              <a:buSzPts val="1100"/>
              <a:buFont typeface="Wingdings" panose="05000000000000000000" pitchFamily="2" charset="2"/>
              <a:buChar char="ü"/>
            </a:pPr>
            <a:r>
              <a:rPr lang="en-US" sz="1100" dirty="0">
                <a:solidFill>
                  <a:srgbClr val="44546A"/>
                </a:solidFill>
                <a:latin typeface="Montserrat SemiBold"/>
                <a:ea typeface="Montserrat SemiBold"/>
                <a:cs typeface="Montserrat SemiBold"/>
                <a:sym typeface="Montserrat SemiBold"/>
              </a:rPr>
              <a:t>Use After Post and In-Line </a:t>
            </a:r>
            <a:r>
              <a:rPr lang="en-US" sz="1100" dirty="0" err="1">
                <a:solidFill>
                  <a:srgbClr val="44546A"/>
                </a:solidFill>
                <a:latin typeface="Montserrat SemiBold"/>
                <a:ea typeface="Montserrat SemiBold"/>
                <a:cs typeface="Montserrat SemiBold"/>
                <a:sym typeface="Montserrat SemiBold"/>
              </a:rPr>
              <a:t>Optin</a:t>
            </a:r>
            <a:r>
              <a:rPr lang="en-US" sz="1100" dirty="0">
                <a:solidFill>
                  <a:srgbClr val="44546A"/>
                </a:solidFill>
                <a:latin typeface="Montserrat SemiBold"/>
                <a:ea typeface="Montserrat SemiBold"/>
                <a:cs typeface="Montserrat SemiBold"/>
                <a:sym typeface="Montserrat SemiBold"/>
              </a:rPr>
              <a:t> Forms</a:t>
            </a:r>
          </a:p>
          <a:p>
            <a:pPr marL="171450" lvl="0" indent="-171450">
              <a:lnSpc>
                <a:spcPct val="115000"/>
              </a:lnSpc>
              <a:buSzPts val="1100"/>
              <a:buFont typeface="Wingdings" panose="05000000000000000000" pitchFamily="2" charset="2"/>
              <a:buChar char="ü"/>
            </a:pPr>
            <a:r>
              <a:rPr lang="en-US" sz="1100" dirty="0">
                <a:solidFill>
                  <a:srgbClr val="44546A"/>
                </a:solidFill>
                <a:latin typeface="Montserrat SemiBold"/>
                <a:ea typeface="Montserrat SemiBold"/>
                <a:cs typeface="Montserrat SemiBold"/>
                <a:sym typeface="Montserrat SemiBold"/>
              </a:rPr>
              <a:t>Add Polite Slide-in Scroll Forms</a:t>
            </a:r>
          </a:p>
          <a:p>
            <a:pPr marL="171450" lvl="0" indent="-171450">
              <a:lnSpc>
                <a:spcPct val="115000"/>
              </a:lnSpc>
              <a:buSzPts val="1100"/>
              <a:buFont typeface="Wingdings" panose="05000000000000000000" pitchFamily="2" charset="2"/>
              <a:buChar char="ü"/>
            </a:pPr>
            <a:r>
              <a:rPr lang="en-US" sz="1100" dirty="0">
                <a:solidFill>
                  <a:srgbClr val="44546A"/>
                </a:solidFill>
                <a:latin typeface="Montserrat SemiBold"/>
                <a:ea typeface="Montserrat SemiBold"/>
                <a:cs typeface="Montserrat SemiBold"/>
                <a:sym typeface="Montserrat SemiBold"/>
              </a:rPr>
              <a:t>Use Prominent Headers With Call to Action</a:t>
            </a:r>
          </a:p>
          <a:p>
            <a:pPr marL="171450" lvl="0" indent="-171450">
              <a:lnSpc>
                <a:spcPct val="115000"/>
              </a:lnSpc>
              <a:buSzPts val="1100"/>
              <a:buFont typeface="Wingdings" panose="05000000000000000000" pitchFamily="2" charset="2"/>
              <a:buChar char="ü"/>
            </a:pPr>
            <a:r>
              <a:rPr lang="en-US" sz="1100" dirty="0">
                <a:solidFill>
                  <a:srgbClr val="44546A"/>
                </a:solidFill>
                <a:latin typeface="Montserrat SemiBold"/>
                <a:ea typeface="Montserrat SemiBold"/>
                <a:cs typeface="Montserrat SemiBold"/>
                <a:sym typeface="Montserrat SemiBold"/>
              </a:rPr>
              <a:t>Use Social Proof to Encourage More Sign Ups</a:t>
            </a:r>
          </a:p>
          <a:p>
            <a:pPr marL="171450" lvl="0" indent="-171450">
              <a:lnSpc>
                <a:spcPct val="115000"/>
              </a:lnSpc>
              <a:buSzPts val="1100"/>
              <a:buFont typeface="Wingdings" panose="05000000000000000000" pitchFamily="2" charset="2"/>
              <a:buChar char="ü"/>
            </a:pPr>
            <a:r>
              <a:rPr lang="en-US" sz="1100" dirty="0">
                <a:solidFill>
                  <a:srgbClr val="44546A"/>
                </a:solidFill>
                <a:latin typeface="Montserrat SemiBold"/>
                <a:ea typeface="Montserrat SemiBold"/>
                <a:cs typeface="Montserrat SemiBold"/>
                <a:sym typeface="Montserrat SemiBold"/>
              </a:rPr>
              <a:t>Use Gamified Campaigns (Coupon spin a wheel)</a:t>
            </a:r>
          </a:p>
          <a:p>
            <a:pPr marL="171450" lvl="0" indent="-171450">
              <a:lnSpc>
                <a:spcPct val="115000"/>
              </a:lnSpc>
              <a:buSzPts val="1100"/>
              <a:buFont typeface="Wingdings" panose="05000000000000000000" pitchFamily="2" charset="2"/>
              <a:buChar char="ü"/>
            </a:pPr>
            <a:r>
              <a:rPr lang="en-US" sz="1100" dirty="0">
                <a:solidFill>
                  <a:srgbClr val="44546A"/>
                </a:solidFill>
                <a:latin typeface="Montserrat SemiBold"/>
                <a:ea typeface="Montserrat SemiBold"/>
                <a:cs typeface="Montserrat SemiBold"/>
                <a:sym typeface="Montserrat SemiBold"/>
              </a:rPr>
              <a:t>A/B Test Your </a:t>
            </a:r>
            <a:r>
              <a:rPr lang="en-US" sz="1100" dirty="0" err="1">
                <a:solidFill>
                  <a:srgbClr val="44546A"/>
                </a:solidFill>
                <a:latin typeface="Montserrat SemiBold"/>
                <a:ea typeface="Montserrat SemiBold"/>
                <a:cs typeface="Montserrat SemiBold"/>
                <a:sym typeface="Montserrat SemiBold"/>
              </a:rPr>
              <a:t>Optin</a:t>
            </a:r>
            <a:r>
              <a:rPr lang="en-US" sz="1100" dirty="0">
                <a:solidFill>
                  <a:srgbClr val="44546A"/>
                </a:solidFill>
                <a:latin typeface="Montserrat SemiBold"/>
                <a:ea typeface="Montserrat SemiBold"/>
                <a:cs typeface="Montserrat SemiBold"/>
                <a:sym typeface="Montserrat SemiBold"/>
              </a:rPr>
              <a:t> Forms</a:t>
            </a:r>
          </a:p>
        </p:txBody>
      </p:sp>
      <p:sp>
        <p:nvSpPr>
          <p:cNvPr id="124" name="Google Shape;124;p18"/>
          <p:cNvSpPr/>
          <p:nvPr/>
        </p:nvSpPr>
        <p:spPr>
          <a:xfrm>
            <a:off x="0" y="482200"/>
            <a:ext cx="441900" cy="201000"/>
          </a:xfrm>
          <a:prstGeom prst="rect">
            <a:avLst/>
          </a:prstGeom>
          <a:solidFill>
            <a:srgbClr val="497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9875" y="4713250"/>
            <a:ext cx="9144000" cy="430200"/>
          </a:xfrm>
          <a:prstGeom prst="rect">
            <a:avLst/>
          </a:prstGeom>
          <a:solidFill>
            <a:srgbClr val="061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22" name="Picture 2" descr="Simple Ways to Grow your Email List – Paprika Media">
            <a:extLst>
              <a:ext uri="{FF2B5EF4-FFF2-40B4-BE49-F238E27FC236}">
                <a16:creationId xmlns:a16="http://schemas.microsoft.com/office/drawing/2014/main" id="{4373AC8A-88CF-4F8B-8084-0F66D22BD0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5610187" y="1506282"/>
            <a:ext cx="4020147" cy="22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783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18"/>
          <p:cNvPicPr preferRelativeResize="0"/>
          <p:nvPr/>
        </p:nvPicPr>
        <p:blipFill rotWithShape="1">
          <a:blip r:embed="rId3">
            <a:alphaModFix/>
          </a:blip>
          <a:srcRect r="35995" b="28719"/>
          <a:stretch/>
        </p:blipFill>
        <p:spPr>
          <a:xfrm>
            <a:off x="6481475" y="1128405"/>
            <a:ext cx="2662525" cy="4058125"/>
          </a:xfrm>
          <a:prstGeom prst="rect">
            <a:avLst/>
          </a:prstGeom>
          <a:noFill/>
          <a:ln>
            <a:noFill/>
          </a:ln>
        </p:spPr>
      </p:pic>
      <p:sp>
        <p:nvSpPr>
          <p:cNvPr id="122" name="Google Shape;122;p18"/>
          <p:cNvSpPr txBox="1"/>
          <p:nvPr/>
        </p:nvSpPr>
        <p:spPr>
          <a:xfrm>
            <a:off x="441900" y="18078"/>
            <a:ext cx="8282552" cy="1514230"/>
          </a:xfrm>
          <a:prstGeom prst="rect">
            <a:avLst/>
          </a:prstGeom>
          <a:noFill/>
          <a:ln>
            <a:noFill/>
          </a:ln>
        </p:spPr>
        <p:txBody>
          <a:bodyPr spcFirstLastPara="1" wrap="square" lIns="91425" tIns="91425" rIns="91425" bIns="91425" anchor="t" anchorCtr="0">
            <a:spAutoFit/>
          </a:bodyPr>
          <a:lstStyle/>
          <a:p>
            <a:pPr>
              <a:lnSpc>
                <a:spcPct val="90000"/>
              </a:lnSpc>
              <a:buSzPts val="4800"/>
            </a:pPr>
            <a:r>
              <a:rPr lang="en-GB" sz="3200" dirty="0">
                <a:solidFill>
                  <a:srgbClr val="061872"/>
                </a:solidFill>
                <a:latin typeface="Montserrat Medium"/>
                <a:ea typeface="Montserrat Medium"/>
                <a:cs typeface="Montserrat Medium"/>
                <a:sym typeface="Montserrat Medium"/>
              </a:rPr>
              <a:t>The Strategy – </a:t>
            </a:r>
            <a:r>
              <a:rPr lang="en-US" sz="2000" b="1" dirty="0">
                <a:solidFill>
                  <a:srgbClr val="44546A"/>
                </a:solidFill>
                <a:latin typeface="Montserrat SemiBold"/>
                <a:ea typeface="Montserrat SemiBold"/>
                <a:cs typeface="Montserrat SemiBold"/>
                <a:sym typeface="Montserrat SemiBold"/>
              </a:rPr>
              <a:t>Digital Marketing- Reporting</a:t>
            </a:r>
          </a:p>
          <a:p>
            <a:pPr marL="0" marR="0" lvl="0" indent="0" algn="l" rtl="0">
              <a:lnSpc>
                <a:spcPct val="90000"/>
              </a:lnSpc>
              <a:spcBef>
                <a:spcPts val="0"/>
              </a:spcBef>
              <a:spcAft>
                <a:spcPts val="0"/>
              </a:spcAft>
              <a:buClr>
                <a:srgbClr val="000000"/>
              </a:buClr>
              <a:buSzPts val="4800"/>
              <a:buFont typeface="Arial"/>
              <a:buNone/>
            </a:pPr>
            <a:endParaRPr lang="en-GB" sz="3200" dirty="0">
              <a:solidFill>
                <a:srgbClr val="061872"/>
              </a:solidFill>
              <a:latin typeface="Montserrat Medium"/>
              <a:ea typeface="Montserrat Medium"/>
              <a:cs typeface="Montserrat Medium"/>
              <a:sym typeface="Montserrat Medium"/>
            </a:endParaRPr>
          </a:p>
          <a:p>
            <a:pPr marL="0" marR="0" lvl="0" indent="0" algn="l" rtl="0">
              <a:lnSpc>
                <a:spcPct val="90000"/>
              </a:lnSpc>
              <a:spcBef>
                <a:spcPts val="0"/>
              </a:spcBef>
              <a:spcAft>
                <a:spcPts val="0"/>
              </a:spcAft>
              <a:buClr>
                <a:srgbClr val="000000"/>
              </a:buClr>
              <a:buSzPts val="4800"/>
              <a:buFont typeface="Arial"/>
              <a:buNone/>
            </a:pPr>
            <a:endParaRPr sz="3200" i="0" u="none" strike="noStrike" cap="none" dirty="0">
              <a:solidFill>
                <a:srgbClr val="061872"/>
              </a:solidFill>
              <a:latin typeface="Montserrat Medium"/>
              <a:ea typeface="Montserrat Medium"/>
              <a:cs typeface="Montserrat Medium"/>
              <a:sym typeface="Montserrat Medium"/>
            </a:endParaRPr>
          </a:p>
        </p:txBody>
      </p:sp>
      <p:sp>
        <p:nvSpPr>
          <p:cNvPr id="123" name="Google Shape;123;p18"/>
          <p:cNvSpPr txBox="1"/>
          <p:nvPr/>
        </p:nvSpPr>
        <p:spPr>
          <a:xfrm>
            <a:off x="214758" y="775193"/>
            <a:ext cx="8929242" cy="2945391"/>
          </a:xfrm>
          <a:prstGeom prst="rect">
            <a:avLst/>
          </a:prstGeom>
          <a:noFill/>
          <a:ln>
            <a:noFill/>
          </a:ln>
        </p:spPr>
        <p:txBody>
          <a:bodyPr spcFirstLastPara="1" wrap="square" lIns="91425" tIns="91425" rIns="91425" bIns="91425" anchor="t" anchorCtr="0">
            <a:spAutoFit/>
          </a:bodyPr>
          <a:lstStyle/>
          <a:p>
            <a:pPr lvl="0">
              <a:lnSpc>
                <a:spcPct val="115000"/>
              </a:lnSpc>
              <a:buSzPts val="1100"/>
            </a:pPr>
            <a:r>
              <a:rPr lang="en-US" sz="1200" b="1" dirty="0">
                <a:solidFill>
                  <a:srgbClr val="083A8A"/>
                </a:solidFill>
                <a:latin typeface="Montserrat SemiBold"/>
                <a:ea typeface="Montserrat SemiBold"/>
                <a:cs typeface="Montserrat SemiBold"/>
                <a:sym typeface="Montserrat SemiBold"/>
              </a:rPr>
              <a:t>Reporting Structure</a:t>
            </a:r>
          </a:p>
          <a:p>
            <a:pPr lvl="0">
              <a:lnSpc>
                <a:spcPct val="115000"/>
              </a:lnSpc>
              <a:buSzPts val="1100"/>
            </a:pPr>
            <a:endParaRPr lang="en-US" sz="1200" b="1" dirty="0">
              <a:solidFill>
                <a:srgbClr val="083A8A"/>
              </a:solidFill>
              <a:latin typeface="Montserrat SemiBold"/>
              <a:ea typeface="Montserrat SemiBold"/>
              <a:cs typeface="Montserrat SemiBold"/>
              <a:sym typeface="Montserrat SemiBold"/>
            </a:endParaRPr>
          </a:p>
          <a:p>
            <a:pPr lvl="0">
              <a:lnSpc>
                <a:spcPct val="115000"/>
              </a:lnSpc>
              <a:buSzPts val="1100"/>
            </a:pPr>
            <a:r>
              <a:rPr lang="en-US" sz="1200" b="1" dirty="0">
                <a:solidFill>
                  <a:srgbClr val="083A8A"/>
                </a:solidFill>
                <a:latin typeface="Montserrat SemiBold"/>
                <a:ea typeface="Montserrat SemiBold"/>
                <a:cs typeface="Montserrat SemiBold"/>
                <a:sym typeface="Montserrat SemiBold"/>
              </a:rPr>
              <a:t>Monthly digital marketing report</a:t>
            </a:r>
          </a:p>
          <a:p>
            <a:pPr lvl="0">
              <a:lnSpc>
                <a:spcPct val="115000"/>
              </a:lnSpc>
              <a:buSzPts val="1100"/>
            </a:pPr>
            <a:endParaRPr lang="en-US" sz="1200" dirty="0">
              <a:solidFill>
                <a:srgbClr val="083A8A"/>
              </a:solidFill>
              <a:latin typeface="Montserrat SemiBold"/>
              <a:ea typeface="Montserrat SemiBold"/>
              <a:cs typeface="Montserrat SemiBold"/>
              <a:sym typeface="Montserrat SemiBold"/>
            </a:endParaRPr>
          </a:p>
          <a:p>
            <a:pPr lvl="0">
              <a:lnSpc>
                <a:spcPct val="115000"/>
              </a:lnSpc>
              <a:buSzPts val="1100"/>
            </a:pPr>
            <a:r>
              <a:rPr lang="en-US" sz="1200" dirty="0">
                <a:solidFill>
                  <a:srgbClr val="083A8A"/>
                </a:solidFill>
                <a:latin typeface="Montserrat SemiBold"/>
                <a:ea typeface="Montserrat SemiBold"/>
                <a:cs typeface="Montserrat SemiBold"/>
                <a:sym typeface="Montserrat SemiBold"/>
              </a:rPr>
              <a:t>On a monthly basis, MAHLE  will prepare a summary of results for the previous month.</a:t>
            </a:r>
          </a:p>
          <a:p>
            <a:pPr lvl="0">
              <a:lnSpc>
                <a:spcPct val="115000"/>
              </a:lnSpc>
              <a:buSzPts val="1100"/>
            </a:pPr>
            <a:r>
              <a:rPr lang="en-US" sz="1200" dirty="0">
                <a:solidFill>
                  <a:srgbClr val="083A8A"/>
                </a:solidFill>
                <a:latin typeface="Montserrat SemiBold"/>
                <a:ea typeface="Montserrat SemiBold"/>
                <a:cs typeface="Montserrat SemiBold"/>
                <a:sym typeface="Montserrat SemiBold"/>
              </a:rPr>
              <a:t>This data will be extracted directly from each platform’s inbuilt insights, Google Analytics</a:t>
            </a:r>
          </a:p>
          <a:p>
            <a:pPr lvl="0">
              <a:lnSpc>
                <a:spcPct val="115000"/>
              </a:lnSpc>
              <a:buSzPts val="1100"/>
            </a:pPr>
            <a:r>
              <a:rPr lang="en-US" sz="1200" dirty="0">
                <a:solidFill>
                  <a:srgbClr val="083A8A"/>
                </a:solidFill>
                <a:latin typeface="Montserrat SemiBold"/>
                <a:ea typeface="Montserrat SemiBold"/>
                <a:cs typeface="Montserrat SemiBold"/>
                <a:sym typeface="Montserrat SemiBold"/>
              </a:rPr>
              <a:t>or automatically generated via Hootsuite. </a:t>
            </a:r>
          </a:p>
          <a:p>
            <a:pPr lvl="0">
              <a:lnSpc>
                <a:spcPct val="115000"/>
              </a:lnSpc>
              <a:buSzPts val="1100"/>
            </a:pPr>
            <a:endParaRPr lang="en-US" sz="1200" b="1" dirty="0">
              <a:solidFill>
                <a:srgbClr val="083A8A"/>
              </a:solidFill>
              <a:latin typeface="Montserrat SemiBold"/>
              <a:ea typeface="Montserrat SemiBold"/>
              <a:cs typeface="Montserrat SemiBold"/>
              <a:sym typeface="Montserrat SemiBold"/>
            </a:endParaRPr>
          </a:p>
          <a:p>
            <a:pPr lvl="0">
              <a:lnSpc>
                <a:spcPct val="115000"/>
              </a:lnSpc>
              <a:buSzPts val="1100"/>
            </a:pPr>
            <a:r>
              <a:rPr lang="en-US" sz="1200" b="1" dirty="0">
                <a:solidFill>
                  <a:srgbClr val="083A8A"/>
                </a:solidFill>
                <a:latin typeface="Montserrat SemiBold"/>
                <a:ea typeface="Montserrat SemiBold"/>
                <a:cs typeface="Montserrat SemiBold"/>
                <a:sym typeface="Montserrat SemiBold"/>
              </a:rPr>
              <a:t>Internal benchmarking</a:t>
            </a:r>
          </a:p>
          <a:p>
            <a:pPr lvl="0">
              <a:lnSpc>
                <a:spcPct val="115000"/>
              </a:lnSpc>
              <a:buSzPts val="1100"/>
            </a:pPr>
            <a:endParaRPr lang="en-US" sz="1200" dirty="0">
              <a:solidFill>
                <a:srgbClr val="083A8A"/>
              </a:solidFill>
              <a:latin typeface="Montserrat SemiBold"/>
              <a:ea typeface="Montserrat SemiBold"/>
              <a:cs typeface="Montserrat SemiBold"/>
              <a:sym typeface="Montserrat SemiBold"/>
            </a:endParaRPr>
          </a:p>
          <a:p>
            <a:pPr lvl="0">
              <a:lnSpc>
                <a:spcPct val="115000"/>
              </a:lnSpc>
              <a:buSzPts val="1100"/>
            </a:pPr>
            <a:r>
              <a:rPr lang="en-US" sz="1200" dirty="0">
                <a:solidFill>
                  <a:srgbClr val="083A8A"/>
                </a:solidFill>
                <a:latin typeface="Montserrat SemiBold"/>
                <a:ea typeface="Montserrat SemiBold"/>
                <a:cs typeface="Montserrat SemiBold"/>
                <a:sym typeface="Montserrat SemiBold"/>
              </a:rPr>
              <a:t>For benchmarking purposes, MAHLE Auto will compare its digital marketing activity (increase and decreases to key metrics) month on month. In addition, 6 and 12 month targets should be set for each of the metrics above. As a general guide, MAHLE Auto should aim to increase its current (results) activity by 5 – 10% each year. </a:t>
            </a:r>
          </a:p>
        </p:txBody>
      </p:sp>
      <p:sp>
        <p:nvSpPr>
          <p:cNvPr id="124" name="Google Shape;124;p18"/>
          <p:cNvSpPr/>
          <p:nvPr/>
        </p:nvSpPr>
        <p:spPr>
          <a:xfrm>
            <a:off x="0" y="482200"/>
            <a:ext cx="441900" cy="201000"/>
          </a:xfrm>
          <a:prstGeom prst="rect">
            <a:avLst/>
          </a:prstGeom>
          <a:solidFill>
            <a:srgbClr val="497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9875" y="4713250"/>
            <a:ext cx="9144000" cy="430200"/>
          </a:xfrm>
          <a:prstGeom prst="rect">
            <a:avLst/>
          </a:prstGeom>
          <a:solidFill>
            <a:srgbClr val="061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1224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p:nvPr/>
        </p:nvSpPr>
        <p:spPr>
          <a:xfrm>
            <a:off x="567600" y="276775"/>
            <a:ext cx="4765200" cy="627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800"/>
              <a:buFont typeface="Arial"/>
              <a:buNone/>
            </a:pPr>
            <a:r>
              <a:rPr lang="en-GB" sz="3200" dirty="0">
                <a:solidFill>
                  <a:srgbClr val="061872"/>
                </a:solidFill>
                <a:latin typeface="Montserrat Medium"/>
                <a:ea typeface="Montserrat Medium"/>
                <a:cs typeface="Montserrat Medium"/>
                <a:sym typeface="Montserrat Medium"/>
              </a:rPr>
              <a:t>Persona 1</a:t>
            </a:r>
            <a:endParaRPr sz="3200" i="0" u="none" strike="noStrike" cap="none" dirty="0">
              <a:solidFill>
                <a:srgbClr val="061872"/>
              </a:solidFill>
              <a:latin typeface="Montserrat Medium"/>
              <a:ea typeface="Montserrat Medium"/>
              <a:cs typeface="Montserrat Medium"/>
              <a:sym typeface="Montserrat Medium"/>
            </a:endParaRPr>
          </a:p>
        </p:txBody>
      </p:sp>
      <p:sp>
        <p:nvSpPr>
          <p:cNvPr id="74" name="Google Shape;74;p15"/>
          <p:cNvSpPr txBox="1"/>
          <p:nvPr/>
        </p:nvSpPr>
        <p:spPr>
          <a:xfrm>
            <a:off x="567600" y="1185825"/>
            <a:ext cx="3209700" cy="1883562"/>
          </a:xfrm>
          <a:prstGeom prst="rect">
            <a:avLst/>
          </a:prstGeom>
          <a:noFill/>
          <a:ln>
            <a:noFill/>
          </a:ln>
        </p:spPr>
        <p:txBody>
          <a:bodyPr spcFirstLastPara="1" wrap="square" lIns="91425" tIns="91425" rIns="91425" bIns="91425" anchor="t" anchorCtr="0">
            <a:spAutoFit/>
          </a:bodyPr>
          <a:lstStyle/>
          <a:p>
            <a:pPr lvl="0">
              <a:lnSpc>
                <a:spcPct val="115000"/>
              </a:lnSpc>
              <a:buSzPts val="1100"/>
            </a:pPr>
            <a:r>
              <a:rPr lang="en-US" sz="1200" dirty="0">
                <a:solidFill>
                  <a:srgbClr val="44546A"/>
                </a:solidFill>
                <a:latin typeface="Montserrat SemiBold"/>
                <a:ea typeface="Montserrat SemiBold"/>
                <a:cs typeface="Montserrat SemiBold"/>
                <a:sym typeface="Montserrat SemiBold"/>
              </a:rPr>
              <a:t>The local community members represent the largest share of MAHLE Auto customer base, and are the best</a:t>
            </a:r>
          </a:p>
          <a:p>
            <a:pPr lvl="0">
              <a:lnSpc>
                <a:spcPct val="115000"/>
              </a:lnSpc>
              <a:buSzPts val="1100"/>
            </a:pPr>
            <a:r>
              <a:rPr lang="en-US" sz="1200" dirty="0">
                <a:solidFill>
                  <a:srgbClr val="44546A"/>
                </a:solidFill>
                <a:latin typeface="Montserrat SemiBold"/>
                <a:ea typeface="Montserrat SemiBold"/>
                <a:cs typeface="Montserrat SemiBold"/>
                <a:sym typeface="Montserrat SemiBold"/>
              </a:rPr>
              <a:t>opportunity for repeat customers.</a:t>
            </a:r>
          </a:p>
          <a:p>
            <a:pPr lvl="0">
              <a:lnSpc>
                <a:spcPct val="115000"/>
              </a:lnSpc>
              <a:buSzPts val="1100"/>
            </a:pPr>
            <a:endParaRPr lang="en-US" sz="1200" dirty="0">
              <a:solidFill>
                <a:srgbClr val="44546A"/>
              </a:solidFill>
              <a:latin typeface="Montserrat SemiBold"/>
              <a:ea typeface="Montserrat SemiBold"/>
              <a:cs typeface="Montserrat SemiBold"/>
              <a:sym typeface="Montserrat SemiBold"/>
            </a:endParaRPr>
          </a:p>
          <a:p>
            <a:pPr lvl="0">
              <a:lnSpc>
                <a:spcPct val="115000"/>
              </a:lnSpc>
              <a:buSzPts val="1100"/>
            </a:pPr>
            <a:r>
              <a:rPr lang="en-US" sz="1200" dirty="0">
                <a:solidFill>
                  <a:srgbClr val="44546A"/>
                </a:solidFill>
                <a:latin typeface="Montserrat SemiBold"/>
                <a:ea typeface="Montserrat SemiBold"/>
                <a:cs typeface="Montserrat SemiBold"/>
                <a:sym typeface="Montserrat SemiBold"/>
              </a:rPr>
              <a:t>This car owner can’t afford not to have a car for hours at a time</a:t>
            </a:r>
            <a:endParaRPr sz="1200" dirty="0">
              <a:solidFill>
                <a:srgbClr val="44546A"/>
              </a:solidFill>
              <a:latin typeface="Montserrat SemiBold"/>
              <a:ea typeface="Montserrat SemiBold"/>
              <a:cs typeface="Montserrat SemiBold"/>
              <a:sym typeface="Montserrat SemiBold"/>
            </a:endParaRPr>
          </a:p>
          <a:p>
            <a:pPr marL="0" marR="0" lvl="0" indent="0" algn="l" rtl="0">
              <a:lnSpc>
                <a:spcPct val="115000"/>
              </a:lnSpc>
              <a:spcBef>
                <a:spcPts val="0"/>
              </a:spcBef>
              <a:spcAft>
                <a:spcPts val="0"/>
              </a:spcAft>
              <a:buClr>
                <a:srgbClr val="000000"/>
              </a:buClr>
              <a:buSzPts val="1100"/>
              <a:buFont typeface="Arial"/>
              <a:buNone/>
            </a:pPr>
            <a:endParaRPr sz="1200" dirty="0">
              <a:solidFill>
                <a:srgbClr val="44546A"/>
              </a:solidFill>
              <a:latin typeface="Montserrat SemiBold"/>
              <a:ea typeface="Montserrat SemiBold"/>
              <a:cs typeface="Montserrat SemiBold"/>
              <a:sym typeface="Montserrat SemiBold"/>
            </a:endParaRPr>
          </a:p>
        </p:txBody>
      </p:sp>
      <p:sp>
        <p:nvSpPr>
          <p:cNvPr id="75" name="Google Shape;75;p15"/>
          <p:cNvSpPr/>
          <p:nvPr/>
        </p:nvSpPr>
        <p:spPr>
          <a:xfrm>
            <a:off x="3817450" y="1255725"/>
            <a:ext cx="5013000" cy="3125400"/>
          </a:xfrm>
          <a:prstGeom prst="rect">
            <a:avLst/>
          </a:prstGeom>
          <a:solidFill>
            <a:srgbClr val="F3F3F3"/>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txBox="1"/>
          <p:nvPr/>
        </p:nvSpPr>
        <p:spPr>
          <a:xfrm>
            <a:off x="4078625" y="3374625"/>
            <a:ext cx="1273200" cy="738633"/>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100"/>
              <a:buFont typeface="Arial"/>
              <a:buNone/>
            </a:pPr>
            <a:r>
              <a:rPr lang="en-GB" sz="800" dirty="0">
                <a:solidFill>
                  <a:srgbClr val="44546A"/>
                </a:solidFill>
                <a:latin typeface="Montserrat SemiBold"/>
                <a:ea typeface="Montserrat SemiBold"/>
                <a:cs typeface="Montserrat SemiBold"/>
                <a:sym typeface="Montserrat SemiBold"/>
              </a:rPr>
              <a:t>Marketing Channel: Social Media, Outbound</a:t>
            </a:r>
            <a:endParaRPr sz="800" dirty="0">
              <a:solidFill>
                <a:srgbClr val="44546A"/>
              </a:solidFill>
              <a:latin typeface="Montserrat SemiBold"/>
              <a:ea typeface="Montserrat SemiBold"/>
              <a:cs typeface="Montserrat SemiBold"/>
              <a:sym typeface="Montserrat SemiBold"/>
            </a:endParaRPr>
          </a:p>
        </p:txBody>
      </p:sp>
      <p:sp>
        <p:nvSpPr>
          <p:cNvPr id="78" name="Google Shape;78;p15"/>
          <p:cNvSpPr txBox="1"/>
          <p:nvPr/>
        </p:nvSpPr>
        <p:spPr>
          <a:xfrm>
            <a:off x="4078625" y="1525125"/>
            <a:ext cx="2943600" cy="397001"/>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100"/>
              <a:buFont typeface="Arial"/>
              <a:buNone/>
            </a:pPr>
            <a:r>
              <a:rPr lang="en-GB" sz="1200" b="1" dirty="0">
                <a:solidFill>
                  <a:srgbClr val="44546A"/>
                </a:solidFill>
                <a:latin typeface="Montserrat"/>
                <a:ea typeface="Montserrat"/>
                <a:cs typeface="Montserrat"/>
                <a:sym typeface="Montserrat"/>
              </a:rPr>
              <a:t>Car Owner</a:t>
            </a:r>
            <a:endParaRPr sz="1200" b="1" dirty="0">
              <a:solidFill>
                <a:srgbClr val="44546A"/>
              </a:solidFill>
              <a:latin typeface="Montserrat"/>
              <a:ea typeface="Montserrat"/>
              <a:cs typeface="Montserrat"/>
              <a:sym typeface="Montserrat"/>
            </a:endParaRPr>
          </a:p>
        </p:txBody>
      </p:sp>
      <p:cxnSp>
        <p:nvCxnSpPr>
          <p:cNvPr id="79" name="Google Shape;79;p15"/>
          <p:cNvCxnSpPr/>
          <p:nvPr/>
        </p:nvCxnSpPr>
        <p:spPr>
          <a:xfrm>
            <a:off x="5626625" y="1525125"/>
            <a:ext cx="0" cy="2684100"/>
          </a:xfrm>
          <a:prstGeom prst="straightConnector1">
            <a:avLst/>
          </a:prstGeom>
          <a:noFill/>
          <a:ln w="9525" cap="flat" cmpd="sng">
            <a:solidFill>
              <a:schemeClr val="dk2"/>
            </a:solidFill>
            <a:prstDash val="dash"/>
            <a:round/>
            <a:headEnd type="none" w="med" len="med"/>
            <a:tailEnd type="none" w="med" len="med"/>
          </a:ln>
        </p:spPr>
      </p:cxnSp>
      <p:sp>
        <p:nvSpPr>
          <p:cNvPr id="80" name="Google Shape;80;p15"/>
          <p:cNvSpPr txBox="1"/>
          <p:nvPr/>
        </p:nvSpPr>
        <p:spPr>
          <a:xfrm>
            <a:off x="5848425" y="1628350"/>
            <a:ext cx="2781000" cy="2714559"/>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100"/>
              <a:buFont typeface="Arial"/>
              <a:buNone/>
            </a:pPr>
            <a:r>
              <a:rPr lang="en-GB" sz="900" b="1" dirty="0">
                <a:solidFill>
                  <a:srgbClr val="44546A"/>
                </a:solidFill>
                <a:latin typeface="Montserrat"/>
                <a:ea typeface="Montserrat"/>
                <a:cs typeface="Montserrat"/>
                <a:sym typeface="Montserrat"/>
              </a:rPr>
              <a:t>Bio</a:t>
            </a:r>
            <a:endParaRPr sz="900" b="1" dirty="0">
              <a:solidFill>
                <a:srgbClr val="44546A"/>
              </a:solidFill>
              <a:latin typeface="Montserrat"/>
              <a:ea typeface="Montserrat"/>
              <a:cs typeface="Montserrat"/>
              <a:sym typeface="Montserrat"/>
            </a:endParaRPr>
          </a:p>
          <a:p>
            <a:pPr lvl="0">
              <a:lnSpc>
                <a:spcPct val="115000"/>
              </a:lnSpc>
              <a:buClr>
                <a:schemeClr val="dk1"/>
              </a:buClr>
              <a:buSzPts val="1100"/>
            </a:pPr>
            <a:r>
              <a:rPr lang="en-US" sz="1200" dirty="0">
                <a:solidFill>
                  <a:srgbClr val="44546A"/>
                </a:solidFill>
                <a:latin typeface="Montserrat Medium"/>
                <a:ea typeface="Montserrat Medium"/>
                <a:cs typeface="Montserrat Medium"/>
                <a:sym typeface="Montserrat Medium"/>
              </a:rPr>
              <a:t>A trip to the auto shop shouldn’t stress this client</a:t>
            </a:r>
            <a:endParaRPr sz="900" b="1" dirty="0">
              <a:solidFill>
                <a:srgbClr val="44546A"/>
              </a:solidFill>
              <a:latin typeface="Montserrat"/>
              <a:ea typeface="Montserrat"/>
              <a:cs typeface="Montserrat"/>
              <a:sym typeface="Montserrat"/>
            </a:endParaRPr>
          </a:p>
          <a:p>
            <a:pPr marL="0" marR="0" lvl="0" indent="0" algn="l" rtl="0">
              <a:lnSpc>
                <a:spcPct val="150000"/>
              </a:lnSpc>
              <a:spcBef>
                <a:spcPts val="0"/>
              </a:spcBef>
              <a:spcAft>
                <a:spcPts val="0"/>
              </a:spcAft>
              <a:buClr>
                <a:srgbClr val="000000"/>
              </a:buClr>
              <a:buSzPts val="1100"/>
              <a:buFont typeface="Arial"/>
              <a:buNone/>
            </a:pPr>
            <a:endParaRPr sz="900" b="1" dirty="0">
              <a:solidFill>
                <a:srgbClr val="44546A"/>
              </a:solidFill>
              <a:latin typeface="Montserrat"/>
              <a:ea typeface="Montserrat"/>
              <a:cs typeface="Montserrat"/>
              <a:sym typeface="Montserrat"/>
            </a:endParaRPr>
          </a:p>
          <a:p>
            <a:pPr marL="0" marR="0" lvl="0" indent="0" algn="l" rtl="0">
              <a:lnSpc>
                <a:spcPct val="150000"/>
              </a:lnSpc>
              <a:spcBef>
                <a:spcPts val="0"/>
              </a:spcBef>
              <a:spcAft>
                <a:spcPts val="0"/>
              </a:spcAft>
              <a:buClr>
                <a:srgbClr val="000000"/>
              </a:buClr>
              <a:buSzPts val="1100"/>
              <a:buFont typeface="Arial"/>
              <a:buNone/>
            </a:pPr>
            <a:r>
              <a:rPr lang="en-GB" sz="900" b="1" dirty="0">
                <a:solidFill>
                  <a:srgbClr val="44546A"/>
                </a:solidFill>
                <a:latin typeface="Montserrat"/>
                <a:ea typeface="Montserrat"/>
                <a:cs typeface="Montserrat"/>
                <a:sym typeface="Montserrat"/>
              </a:rPr>
              <a:t>Goals/Needs</a:t>
            </a:r>
            <a:endParaRPr sz="900" b="1" dirty="0">
              <a:solidFill>
                <a:srgbClr val="44546A"/>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r>
              <a:rPr lang="en-US" sz="1200" dirty="0">
                <a:solidFill>
                  <a:srgbClr val="44546A"/>
                </a:solidFill>
                <a:latin typeface="Montserrat Medium"/>
                <a:ea typeface="Montserrat Medium"/>
                <a:cs typeface="Montserrat Medium"/>
                <a:sym typeface="Montserrat Medium"/>
              </a:rPr>
              <a:t>Needs a one stop trusted spares shop that sells quality products that are reasonably priced</a:t>
            </a:r>
            <a:endParaRPr sz="1200" dirty="0">
              <a:solidFill>
                <a:srgbClr val="44546A"/>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Clr>
                <a:schemeClr val="dk1"/>
              </a:buClr>
              <a:buSzPts val="1100"/>
              <a:buFont typeface="Arial"/>
              <a:buNone/>
            </a:pPr>
            <a:endParaRPr sz="1200" dirty="0">
              <a:solidFill>
                <a:srgbClr val="44546A"/>
              </a:solidFill>
              <a:latin typeface="Montserrat Medium"/>
              <a:ea typeface="Montserrat Medium"/>
              <a:cs typeface="Montserrat Medium"/>
              <a:sym typeface="Montserrat Medium"/>
            </a:endParaRPr>
          </a:p>
          <a:p>
            <a:pPr marL="0" marR="0" lvl="0" indent="0" algn="l" rtl="0">
              <a:lnSpc>
                <a:spcPct val="150000"/>
              </a:lnSpc>
              <a:spcBef>
                <a:spcPts val="0"/>
              </a:spcBef>
              <a:spcAft>
                <a:spcPts val="0"/>
              </a:spcAft>
              <a:buClr>
                <a:srgbClr val="000000"/>
              </a:buClr>
              <a:buSzPts val="1100"/>
              <a:buFont typeface="Arial"/>
              <a:buNone/>
            </a:pPr>
            <a:r>
              <a:rPr lang="en-GB" sz="900" b="1" dirty="0">
                <a:solidFill>
                  <a:srgbClr val="44546A"/>
                </a:solidFill>
                <a:latin typeface="Montserrat"/>
                <a:ea typeface="Montserrat"/>
                <a:cs typeface="Montserrat"/>
                <a:sym typeface="Montserrat"/>
              </a:rPr>
              <a:t>Biggest Challenges/Frustrations</a:t>
            </a:r>
            <a:endParaRPr sz="900" b="1" dirty="0">
              <a:solidFill>
                <a:srgbClr val="44546A"/>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r>
              <a:rPr lang="en-GB" sz="1200" dirty="0">
                <a:solidFill>
                  <a:srgbClr val="44546A"/>
                </a:solidFill>
                <a:latin typeface="Montserrat Medium"/>
                <a:ea typeface="Montserrat Medium"/>
                <a:cs typeface="Montserrat Medium"/>
                <a:sym typeface="Montserrat Medium"/>
              </a:rPr>
              <a:t>Finding quality spares that are reasonably priced</a:t>
            </a:r>
            <a:endParaRPr sz="900" b="1" dirty="0">
              <a:solidFill>
                <a:srgbClr val="44546A"/>
              </a:solidFill>
              <a:latin typeface="Montserrat"/>
              <a:ea typeface="Montserrat"/>
              <a:cs typeface="Montserrat"/>
              <a:sym typeface="Montserrat"/>
            </a:endParaRPr>
          </a:p>
        </p:txBody>
      </p:sp>
      <p:sp>
        <p:nvSpPr>
          <p:cNvPr id="81" name="Google Shape;81;p15"/>
          <p:cNvSpPr/>
          <p:nvPr/>
        </p:nvSpPr>
        <p:spPr>
          <a:xfrm>
            <a:off x="0" y="482200"/>
            <a:ext cx="441900" cy="201000"/>
          </a:xfrm>
          <a:prstGeom prst="rect">
            <a:avLst/>
          </a:prstGeom>
          <a:solidFill>
            <a:srgbClr val="497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9875" y="4713250"/>
            <a:ext cx="9144000" cy="430200"/>
          </a:xfrm>
          <a:prstGeom prst="rect">
            <a:avLst/>
          </a:prstGeom>
          <a:solidFill>
            <a:srgbClr val="061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15"/>
          <p:cNvPicPr preferRelativeResize="0"/>
          <p:nvPr/>
        </p:nvPicPr>
        <p:blipFill rotWithShape="1">
          <a:blip r:embed="rId3">
            <a:alphaModFix/>
          </a:blip>
          <a:srcRect l="-19507" t="51718" r="25132" b="14621"/>
          <a:stretch/>
        </p:blipFill>
        <p:spPr>
          <a:xfrm>
            <a:off x="6859450" y="0"/>
            <a:ext cx="2284550" cy="1115100"/>
          </a:xfrm>
          <a:prstGeom prst="rect">
            <a:avLst/>
          </a:prstGeom>
          <a:noFill/>
          <a:ln>
            <a:noFill/>
          </a:ln>
        </p:spPr>
      </p:pic>
      <p:pic>
        <p:nvPicPr>
          <p:cNvPr id="1028" name="Picture 4" descr="Happy car owner Vectors &amp; Illustrations for Free Download | Freepik">
            <a:extLst>
              <a:ext uri="{FF2B5EF4-FFF2-40B4-BE49-F238E27FC236}">
                <a16:creationId xmlns:a16="http://schemas.microsoft.com/office/drawing/2014/main" id="{A739E14D-BEF7-4883-B0BE-27B57B94402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79" t="5475" r="14399" b="15040"/>
          <a:stretch/>
        </p:blipFill>
        <p:spPr bwMode="auto">
          <a:xfrm>
            <a:off x="3999099" y="2062751"/>
            <a:ext cx="1476517" cy="10440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18"/>
          <p:cNvPicPr preferRelativeResize="0"/>
          <p:nvPr/>
        </p:nvPicPr>
        <p:blipFill rotWithShape="1">
          <a:blip r:embed="rId3">
            <a:alphaModFix/>
          </a:blip>
          <a:srcRect r="35995" b="28719"/>
          <a:stretch/>
        </p:blipFill>
        <p:spPr>
          <a:xfrm>
            <a:off x="6481475" y="1085375"/>
            <a:ext cx="2662525" cy="4058125"/>
          </a:xfrm>
          <a:prstGeom prst="rect">
            <a:avLst/>
          </a:prstGeom>
          <a:noFill/>
          <a:ln>
            <a:noFill/>
          </a:ln>
        </p:spPr>
      </p:pic>
      <p:sp>
        <p:nvSpPr>
          <p:cNvPr id="122" name="Google Shape;122;p18"/>
          <p:cNvSpPr txBox="1"/>
          <p:nvPr/>
        </p:nvSpPr>
        <p:spPr>
          <a:xfrm>
            <a:off x="567600" y="276775"/>
            <a:ext cx="4765200" cy="627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800"/>
              <a:buFont typeface="Arial"/>
              <a:buNone/>
            </a:pPr>
            <a:r>
              <a:rPr lang="en-GB" sz="3200" dirty="0">
                <a:solidFill>
                  <a:srgbClr val="061872"/>
                </a:solidFill>
                <a:latin typeface="Montserrat Medium"/>
                <a:ea typeface="Montserrat Medium"/>
                <a:cs typeface="Montserrat Medium"/>
                <a:sym typeface="Montserrat Medium"/>
              </a:rPr>
              <a:t>Messaging Angle</a:t>
            </a:r>
            <a:endParaRPr sz="3200" i="0" u="none" strike="noStrike" cap="none" dirty="0">
              <a:solidFill>
                <a:srgbClr val="061872"/>
              </a:solidFill>
              <a:latin typeface="Montserrat Medium"/>
              <a:ea typeface="Montserrat Medium"/>
              <a:cs typeface="Montserrat Medium"/>
              <a:sym typeface="Montserrat Medium"/>
            </a:endParaRPr>
          </a:p>
        </p:txBody>
      </p:sp>
      <p:sp>
        <p:nvSpPr>
          <p:cNvPr id="123" name="Google Shape;123;p18"/>
          <p:cNvSpPr txBox="1"/>
          <p:nvPr/>
        </p:nvSpPr>
        <p:spPr>
          <a:xfrm>
            <a:off x="1180835" y="1476268"/>
            <a:ext cx="6123656" cy="2414477"/>
          </a:xfrm>
          <a:prstGeom prst="rect">
            <a:avLst/>
          </a:prstGeom>
          <a:noFill/>
          <a:ln>
            <a:noFill/>
          </a:ln>
        </p:spPr>
        <p:txBody>
          <a:bodyPr spcFirstLastPara="1" wrap="square" lIns="91425" tIns="91425" rIns="91425" bIns="91425" anchor="t" anchorCtr="0">
            <a:spAutoFit/>
          </a:bodyPr>
          <a:lstStyle/>
          <a:p>
            <a:pPr lvl="0">
              <a:lnSpc>
                <a:spcPct val="115000"/>
              </a:lnSpc>
              <a:buSzPts val="1100"/>
            </a:pPr>
            <a:r>
              <a:rPr lang="en-US" dirty="0">
                <a:solidFill>
                  <a:srgbClr val="44546A"/>
                </a:solidFill>
                <a:latin typeface="Montserrat SemiBold"/>
                <a:ea typeface="Montserrat SemiBold"/>
                <a:cs typeface="Montserrat SemiBold"/>
                <a:sym typeface="Montserrat SemiBold"/>
              </a:rPr>
              <a:t>Safe and convenient</a:t>
            </a:r>
          </a:p>
          <a:p>
            <a:pPr lvl="0">
              <a:lnSpc>
                <a:spcPct val="115000"/>
              </a:lnSpc>
              <a:buSzPts val="1100"/>
            </a:pPr>
            <a:endParaRPr lang="en-US" dirty="0">
              <a:solidFill>
                <a:srgbClr val="44546A"/>
              </a:solidFill>
              <a:latin typeface="Montserrat SemiBold"/>
              <a:ea typeface="Montserrat SemiBold"/>
              <a:cs typeface="Montserrat SemiBold"/>
              <a:sym typeface="Montserrat SemiBold"/>
            </a:endParaRPr>
          </a:p>
          <a:p>
            <a:pPr lvl="0">
              <a:lnSpc>
                <a:spcPct val="115000"/>
              </a:lnSpc>
              <a:buSzPts val="1100"/>
            </a:pPr>
            <a:r>
              <a:rPr lang="en-US" dirty="0">
                <a:solidFill>
                  <a:srgbClr val="44546A"/>
                </a:solidFill>
                <a:latin typeface="Montserrat SemiBold"/>
                <a:ea typeface="Montserrat SemiBold"/>
                <a:cs typeface="Montserrat SemiBold"/>
                <a:sym typeface="Montserrat SemiBold"/>
              </a:rPr>
              <a:t>Impeccable customer service</a:t>
            </a:r>
          </a:p>
          <a:p>
            <a:pPr lvl="0">
              <a:lnSpc>
                <a:spcPct val="115000"/>
              </a:lnSpc>
              <a:buSzPts val="1100"/>
            </a:pPr>
            <a:endParaRPr lang="en-US" dirty="0">
              <a:solidFill>
                <a:srgbClr val="44546A"/>
              </a:solidFill>
              <a:latin typeface="Montserrat SemiBold"/>
              <a:ea typeface="Montserrat SemiBold"/>
              <a:cs typeface="Montserrat SemiBold"/>
              <a:sym typeface="Montserrat SemiBold"/>
            </a:endParaRPr>
          </a:p>
          <a:p>
            <a:pPr lvl="0">
              <a:lnSpc>
                <a:spcPct val="115000"/>
              </a:lnSpc>
              <a:buSzPts val="1100"/>
            </a:pPr>
            <a:r>
              <a:rPr lang="en-US" dirty="0">
                <a:solidFill>
                  <a:srgbClr val="44546A"/>
                </a:solidFill>
                <a:latin typeface="Montserrat SemiBold"/>
                <a:ea typeface="Montserrat SemiBold"/>
                <a:cs typeface="Montserrat SemiBold"/>
                <a:sym typeface="Montserrat SemiBold"/>
              </a:rPr>
              <a:t>Trusted and solves all their problems</a:t>
            </a:r>
          </a:p>
          <a:p>
            <a:pPr lvl="0">
              <a:lnSpc>
                <a:spcPct val="115000"/>
              </a:lnSpc>
              <a:buSzPts val="1100"/>
            </a:pPr>
            <a:endParaRPr lang="en-US" dirty="0">
              <a:solidFill>
                <a:srgbClr val="44546A"/>
              </a:solidFill>
              <a:latin typeface="Montserrat SemiBold"/>
              <a:ea typeface="Montserrat SemiBold"/>
              <a:cs typeface="Montserrat SemiBold"/>
              <a:sym typeface="Montserrat SemiBold"/>
            </a:endParaRPr>
          </a:p>
          <a:p>
            <a:pPr lvl="0">
              <a:lnSpc>
                <a:spcPct val="115000"/>
              </a:lnSpc>
              <a:buSzPts val="1100"/>
            </a:pPr>
            <a:r>
              <a:rPr lang="en-US" dirty="0">
                <a:solidFill>
                  <a:srgbClr val="44546A"/>
                </a:solidFill>
                <a:latin typeface="Montserrat SemiBold"/>
                <a:ea typeface="Montserrat SemiBold"/>
                <a:cs typeface="Montserrat SemiBold"/>
                <a:sym typeface="Montserrat SemiBold"/>
              </a:rPr>
              <a:t>Reasonable prices</a:t>
            </a:r>
          </a:p>
          <a:p>
            <a:pPr lvl="0">
              <a:lnSpc>
                <a:spcPct val="115000"/>
              </a:lnSpc>
              <a:buSzPts val="1100"/>
            </a:pPr>
            <a:endParaRPr lang="en-US" dirty="0">
              <a:solidFill>
                <a:srgbClr val="44546A"/>
              </a:solidFill>
              <a:latin typeface="Montserrat SemiBold"/>
              <a:ea typeface="Montserrat SemiBold"/>
              <a:cs typeface="Montserrat SemiBold"/>
              <a:sym typeface="Montserrat SemiBold"/>
            </a:endParaRPr>
          </a:p>
          <a:p>
            <a:pPr lvl="0">
              <a:lnSpc>
                <a:spcPct val="115000"/>
              </a:lnSpc>
              <a:buSzPts val="1100"/>
            </a:pPr>
            <a:r>
              <a:rPr lang="en-US" dirty="0">
                <a:solidFill>
                  <a:srgbClr val="44546A"/>
                </a:solidFill>
                <a:latin typeface="Montserrat SemiBold"/>
                <a:ea typeface="Montserrat SemiBold"/>
                <a:cs typeface="Montserrat SemiBold"/>
                <a:sym typeface="Montserrat SemiBold"/>
              </a:rPr>
              <a:t>Quality products</a:t>
            </a:r>
          </a:p>
        </p:txBody>
      </p:sp>
      <p:sp>
        <p:nvSpPr>
          <p:cNvPr id="124" name="Google Shape;124;p18"/>
          <p:cNvSpPr/>
          <p:nvPr/>
        </p:nvSpPr>
        <p:spPr>
          <a:xfrm>
            <a:off x="0" y="482200"/>
            <a:ext cx="441900" cy="201000"/>
          </a:xfrm>
          <a:prstGeom prst="rect">
            <a:avLst/>
          </a:prstGeom>
          <a:solidFill>
            <a:srgbClr val="497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9875" y="4713250"/>
            <a:ext cx="9144000" cy="430200"/>
          </a:xfrm>
          <a:prstGeom prst="rect">
            <a:avLst/>
          </a:prstGeom>
          <a:solidFill>
            <a:srgbClr val="061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Frame 17">
            <a:extLst>
              <a:ext uri="{FF2B5EF4-FFF2-40B4-BE49-F238E27FC236}">
                <a16:creationId xmlns:a16="http://schemas.microsoft.com/office/drawing/2014/main" id="{D0778566-87C8-489C-AE51-96C7F031DAC9}"/>
              </a:ext>
            </a:extLst>
          </p:cNvPr>
          <p:cNvSpPr/>
          <p:nvPr/>
        </p:nvSpPr>
        <p:spPr>
          <a:xfrm>
            <a:off x="753035" y="1588910"/>
            <a:ext cx="290456" cy="21444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rgbClr val="083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 name="TextBox 1">
            <a:extLst>
              <a:ext uri="{FF2B5EF4-FFF2-40B4-BE49-F238E27FC236}">
                <a16:creationId xmlns:a16="http://schemas.microsoft.com/office/drawing/2014/main" id="{89C82E2F-D17B-44D1-8DF3-760A3A3F468B}"/>
              </a:ext>
            </a:extLst>
          </p:cNvPr>
          <p:cNvSpPr txBox="1"/>
          <p:nvPr/>
        </p:nvSpPr>
        <p:spPr>
          <a:xfrm>
            <a:off x="567600" y="953048"/>
            <a:ext cx="6798832" cy="523220"/>
          </a:xfrm>
          <a:prstGeom prst="rect">
            <a:avLst/>
          </a:prstGeom>
          <a:noFill/>
        </p:spPr>
        <p:txBody>
          <a:bodyPr wrap="square" rtlCol="0">
            <a:spAutoFit/>
          </a:bodyPr>
          <a:lstStyle/>
          <a:p>
            <a:r>
              <a:rPr lang="en-US" dirty="0">
                <a:solidFill>
                  <a:srgbClr val="44546A"/>
                </a:solidFill>
                <a:latin typeface="Montserrat SemiBold"/>
                <a:ea typeface="Montserrat SemiBold"/>
                <a:cs typeface="Montserrat SemiBold"/>
                <a:sym typeface="Montserrat SemiBold"/>
              </a:rPr>
              <a:t>Marketing messaging should communicate one or more of the following:</a:t>
            </a:r>
          </a:p>
          <a:p>
            <a:endParaRPr lang="en-US" dirty="0"/>
          </a:p>
        </p:txBody>
      </p:sp>
      <p:sp>
        <p:nvSpPr>
          <p:cNvPr id="9" name="Freeform 32">
            <a:extLst>
              <a:ext uri="{FF2B5EF4-FFF2-40B4-BE49-F238E27FC236}">
                <a16:creationId xmlns:a16="http://schemas.microsoft.com/office/drawing/2014/main" id="{0ACE3A51-34D9-4BFB-AAE8-834A7508F7C4}"/>
              </a:ext>
            </a:extLst>
          </p:cNvPr>
          <p:cNvSpPr/>
          <p:nvPr/>
        </p:nvSpPr>
        <p:spPr>
          <a:xfrm>
            <a:off x="787264" y="2495753"/>
            <a:ext cx="297838" cy="273363"/>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rgbClr val="083A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Smiley Face 14">
            <a:extLst>
              <a:ext uri="{FF2B5EF4-FFF2-40B4-BE49-F238E27FC236}">
                <a16:creationId xmlns:a16="http://schemas.microsoft.com/office/drawing/2014/main" id="{24EB3637-60B7-45DE-98CD-28863D2820C8}"/>
              </a:ext>
            </a:extLst>
          </p:cNvPr>
          <p:cNvSpPr/>
          <p:nvPr/>
        </p:nvSpPr>
        <p:spPr>
          <a:xfrm>
            <a:off x="755590" y="2090531"/>
            <a:ext cx="287901" cy="201000"/>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rgbClr val="083A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 name="Donut 24">
            <a:extLst>
              <a:ext uri="{FF2B5EF4-FFF2-40B4-BE49-F238E27FC236}">
                <a16:creationId xmlns:a16="http://schemas.microsoft.com/office/drawing/2014/main" id="{D154405F-E21A-4A30-ACA4-378742630FF1}"/>
              </a:ext>
            </a:extLst>
          </p:cNvPr>
          <p:cNvSpPr/>
          <p:nvPr/>
        </p:nvSpPr>
        <p:spPr>
          <a:xfrm>
            <a:off x="791393" y="3536816"/>
            <a:ext cx="293709" cy="273363"/>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rgbClr val="083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3" name="Rectangle 21">
            <a:extLst>
              <a:ext uri="{FF2B5EF4-FFF2-40B4-BE49-F238E27FC236}">
                <a16:creationId xmlns:a16="http://schemas.microsoft.com/office/drawing/2014/main" id="{DEFB4E52-9F9B-42B9-996C-E52DEAEB6047}"/>
              </a:ext>
            </a:extLst>
          </p:cNvPr>
          <p:cNvSpPr/>
          <p:nvPr/>
        </p:nvSpPr>
        <p:spPr>
          <a:xfrm>
            <a:off x="753035" y="3020950"/>
            <a:ext cx="322541" cy="273363"/>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rgbClr val="083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359515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18"/>
          <p:cNvPicPr preferRelativeResize="0"/>
          <p:nvPr/>
        </p:nvPicPr>
        <p:blipFill rotWithShape="1">
          <a:blip r:embed="rId3">
            <a:alphaModFix/>
          </a:blip>
          <a:srcRect r="35995" b="28719"/>
          <a:stretch/>
        </p:blipFill>
        <p:spPr>
          <a:xfrm>
            <a:off x="6481475" y="1085375"/>
            <a:ext cx="2662525" cy="4058125"/>
          </a:xfrm>
          <a:prstGeom prst="rect">
            <a:avLst/>
          </a:prstGeom>
          <a:noFill/>
          <a:ln>
            <a:noFill/>
          </a:ln>
        </p:spPr>
      </p:pic>
      <p:sp>
        <p:nvSpPr>
          <p:cNvPr id="122" name="Google Shape;122;p18"/>
          <p:cNvSpPr txBox="1"/>
          <p:nvPr/>
        </p:nvSpPr>
        <p:spPr>
          <a:xfrm>
            <a:off x="567600" y="233745"/>
            <a:ext cx="8694734" cy="1071032"/>
          </a:xfrm>
          <a:prstGeom prst="rect">
            <a:avLst/>
          </a:prstGeom>
          <a:noFill/>
          <a:ln>
            <a:noFill/>
          </a:ln>
        </p:spPr>
        <p:txBody>
          <a:bodyPr spcFirstLastPara="1" wrap="square" lIns="91425" tIns="91425" rIns="91425" bIns="91425" anchor="t" anchorCtr="0">
            <a:spAutoFit/>
          </a:bodyPr>
          <a:lstStyle/>
          <a:p>
            <a:pPr>
              <a:lnSpc>
                <a:spcPct val="90000"/>
              </a:lnSpc>
              <a:buSzPts val="4800"/>
            </a:pPr>
            <a:r>
              <a:rPr lang="en-GB" sz="3200" b="1" dirty="0">
                <a:solidFill>
                  <a:srgbClr val="061872"/>
                </a:solidFill>
                <a:latin typeface="Montserrat Medium"/>
                <a:ea typeface="Montserrat Medium"/>
                <a:cs typeface="Montserrat Medium"/>
                <a:sym typeface="Montserrat Medium"/>
              </a:rPr>
              <a:t>The Strategy </a:t>
            </a:r>
            <a:r>
              <a:rPr lang="en-GB" sz="3200" dirty="0">
                <a:solidFill>
                  <a:srgbClr val="061872"/>
                </a:solidFill>
                <a:latin typeface="Montserrat Medium"/>
                <a:ea typeface="Montserrat Medium"/>
                <a:cs typeface="Montserrat Medium"/>
                <a:sym typeface="Montserrat Medium"/>
              </a:rPr>
              <a:t>- </a:t>
            </a:r>
            <a:r>
              <a:rPr lang="en-US" sz="2400" b="1" dirty="0">
                <a:solidFill>
                  <a:srgbClr val="44546A"/>
                </a:solidFill>
                <a:latin typeface="Montserrat SemiBold"/>
                <a:ea typeface="Montserrat SemiBold"/>
                <a:cs typeface="Montserrat SemiBold"/>
                <a:sym typeface="Montserrat SemiBold"/>
              </a:rPr>
              <a:t>Out of Home</a:t>
            </a:r>
          </a:p>
          <a:p>
            <a:pPr marL="0" marR="0" lvl="0" indent="0" algn="l" rtl="0">
              <a:lnSpc>
                <a:spcPct val="90000"/>
              </a:lnSpc>
              <a:spcBef>
                <a:spcPts val="0"/>
              </a:spcBef>
              <a:spcAft>
                <a:spcPts val="0"/>
              </a:spcAft>
              <a:buClr>
                <a:srgbClr val="000000"/>
              </a:buClr>
              <a:buSzPts val="4800"/>
              <a:buFont typeface="Arial"/>
              <a:buNone/>
            </a:pPr>
            <a:endParaRPr sz="3200" i="0" u="none" strike="noStrike" cap="none" dirty="0">
              <a:solidFill>
                <a:srgbClr val="061872"/>
              </a:solidFill>
              <a:latin typeface="Montserrat Medium"/>
              <a:ea typeface="Montserrat Medium"/>
              <a:cs typeface="Montserrat Medium"/>
              <a:sym typeface="Montserrat Medium"/>
            </a:endParaRPr>
          </a:p>
        </p:txBody>
      </p:sp>
      <p:sp>
        <p:nvSpPr>
          <p:cNvPr id="123" name="Google Shape;123;p18"/>
          <p:cNvSpPr txBox="1"/>
          <p:nvPr/>
        </p:nvSpPr>
        <p:spPr>
          <a:xfrm>
            <a:off x="439391" y="887974"/>
            <a:ext cx="8510971" cy="2025139"/>
          </a:xfrm>
          <a:prstGeom prst="rect">
            <a:avLst/>
          </a:prstGeom>
          <a:noFill/>
          <a:ln>
            <a:noFill/>
          </a:ln>
        </p:spPr>
        <p:txBody>
          <a:bodyPr spcFirstLastPara="1" wrap="square" lIns="91425" tIns="91425" rIns="91425" bIns="91425" anchor="t" anchorCtr="0">
            <a:spAutoFit/>
          </a:bodyPr>
          <a:lstStyle/>
          <a:p>
            <a:pPr lvl="0">
              <a:lnSpc>
                <a:spcPct val="115000"/>
              </a:lnSpc>
              <a:buSzPts val="1100"/>
            </a:pPr>
            <a:r>
              <a:rPr lang="en-US" sz="2000" b="1" dirty="0">
                <a:solidFill>
                  <a:srgbClr val="44546A"/>
                </a:solidFill>
                <a:latin typeface="Montserrat SemiBold"/>
                <a:ea typeface="Montserrat SemiBold"/>
                <a:cs typeface="Montserrat SemiBold"/>
                <a:sym typeface="Montserrat SemiBold"/>
              </a:rPr>
              <a:t>Out of Home(OOH)</a:t>
            </a:r>
          </a:p>
          <a:p>
            <a:pPr lvl="0">
              <a:lnSpc>
                <a:spcPct val="115000"/>
              </a:lnSpc>
              <a:buSzPts val="1100"/>
            </a:pPr>
            <a:endParaRPr lang="en-US" sz="1200" dirty="0">
              <a:solidFill>
                <a:srgbClr val="44546A"/>
              </a:solidFill>
              <a:latin typeface="Montserrat SemiBold"/>
              <a:ea typeface="Montserrat SemiBold"/>
              <a:cs typeface="Montserrat SemiBold"/>
              <a:sym typeface="Montserrat SemiBold"/>
            </a:endParaRPr>
          </a:p>
          <a:p>
            <a:pPr lvl="0">
              <a:lnSpc>
                <a:spcPct val="115000"/>
              </a:lnSpc>
              <a:buSzPts val="1100"/>
            </a:pPr>
            <a:r>
              <a:rPr lang="en-US" sz="1200" dirty="0">
                <a:solidFill>
                  <a:srgbClr val="44546A"/>
                </a:solidFill>
                <a:latin typeface="Montserrat SemiBold"/>
                <a:ea typeface="Montserrat SemiBold"/>
                <a:cs typeface="Montserrat SemiBold"/>
                <a:sym typeface="Montserrat SemiBold"/>
              </a:rPr>
              <a:t>OOH also known as outdoor promotion strategy is a marketing technique that reaches out to potential clients outside their homes. You can’t hide a billboard the way you close a popup window. This makes outdoor advertising inevitable. It includes billboards(mobile, digital, static), street posters, retail signage…. We’ll also add point-of-sale to this mix.</a:t>
            </a:r>
          </a:p>
          <a:p>
            <a:pPr lvl="0">
              <a:lnSpc>
                <a:spcPct val="115000"/>
              </a:lnSpc>
              <a:buSzPts val="1100"/>
            </a:pPr>
            <a:endParaRPr lang="en-US" sz="1200" dirty="0">
              <a:solidFill>
                <a:srgbClr val="44546A"/>
              </a:solidFill>
              <a:latin typeface="Montserrat SemiBold"/>
              <a:ea typeface="Montserrat SemiBold"/>
              <a:cs typeface="Montserrat SemiBold"/>
              <a:sym typeface="Montserrat SemiBold"/>
            </a:endParaRPr>
          </a:p>
          <a:p>
            <a:pPr lvl="0">
              <a:lnSpc>
                <a:spcPct val="115000"/>
              </a:lnSpc>
              <a:buSzPts val="1100"/>
            </a:pPr>
            <a:endParaRPr lang="en-US" sz="1200" dirty="0">
              <a:solidFill>
                <a:srgbClr val="44546A"/>
              </a:solidFill>
              <a:latin typeface="Montserrat SemiBold"/>
              <a:ea typeface="Montserrat SemiBold"/>
              <a:cs typeface="Montserrat SemiBold"/>
              <a:sym typeface="Montserrat SemiBold"/>
            </a:endParaRPr>
          </a:p>
        </p:txBody>
      </p:sp>
      <p:sp>
        <p:nvSpPr>
          <p:cNvPr id="124" name="Google Shape;124;p18"/>
          <p:cNvSpPr/>
          <p:nvPr/>
        </p:nvSpPr>
        <p:spPr>
          <a:xfrm>
            <a:off x="0" y="482200"/>
            <a:ext cx="441900" cy="201000"/>
          </a:xfrm>
          <a:prstGeom prst="rect">
            <a:avLst/>
          </a:prstGeom>
          <a:solidFill>
            <a:srgbClr val="497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9875" y="4713250"/>
            <a:ext cx="9144000" cy="430200"/>
          </a:xfrm>
          <a:prstGeom prst="rect">
            <a:avLst/>
          </a:prstGeom>
          <a:solidFill>
            <a:srgbClr val="061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Flowchart: Alternate Process 4">
            <a:extLst>
              <a:ext uri="{FF2B5EF4-FFF2-40B4-BE49-F238E27FC236}">
                <a16:creationId xmlns:a16="http://schemas.microsoft.com/office/drawing/2014/main" id="{91BBA3C8-A641-474F-BDB3-77046C282A2E}"/>
              </a:ext>
            </a:extLst>
          </p:cNvPr>
          <p:cNvSpPr/>
          <p:nvPr/>
        </p:nvSpPr>
        <p:spPr>
          <a:xfrm>
            <a:off x="439391" y="2483338"/>
            <a:ext cx="2662525" cy="2177962"/>
          </a:xfrm>
          <a:prstGeom prst="flowChartAlternateProcess">
            <a:avLst/>
          </a:prstGeom>
          <a:solidFill>
            <a:srgbClr val="083A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bg1"/>
                </a:solidFill>
              </a:rPr>
              <a:t>Strategy #1: </a:t>
            </a:r>
            <a:r>
              <a:rPr lang="en-US" sz="1100" dirty="0">
                <a:solidFill>
                  <a:schemeClr val="bg1"/>
                </a:solidFill>
              </a:rPr>
              <a:t>Take The Road Less Traveled</a:t>
            </a:r>
          </a:p>
          <a:p>
            <a:endParaRPr lang="en-US" sz="1100" b="1" dirty="0">
              <a:solidFill>
                <a:schemeClr val="bg1"/>
              </a:solidFill>
            </a:endParaRPr>
          </a:p>
          <a:p>
            <a:r>
              <a:rPr lang="en-US" sz="1100" b="1" dirty="0">
                <a:solidFill>
                  <a:schemeClr val="bg1"/>
                </a:solidFill>
              </a:rPr>
              <a:t>Goal: </a:t>
            </a:r>
            <a:r>
              <a:rPr lang="en-US" sz="1100" dirty="0">
                <a:solidFill>
                  <a:schemeClr val="bg1"/>
                </a:solidFill>
              </a:rPr>
              <a:t>Reach new customers as efficiently as possible.</a:t>
            </a:r>
          </a:p>
          <a:p>
            <a:endParaRPr lang="en-US" sz="1100" b="1" dirty="0">
              <a:solidFill>
                <a:schemeClr val="bg1"/>
              </a:solidFill>
            </a:endParaRPr>
          </a:p>
          <a:p>
            <a:r>
              <a:rPr lang="en-US" sz="1100" b="1" dirty="0">
                <a:solidFill>
                  <a:schemeClr val="bg1"/>
                </a:solidFill>
              </a:rPr>
              <a:t>Approach: </a:t>
            </a:r>
            <a:r>
              <a:rPr lang="en-US" sz="1100" dirty="0">
                <a:solidFill>
                  <a:schemeClr val="bg1"/>
                </a:solidFill>
              </a:rPr>
              <a:t>Run ads in underutilized markets, away from where every other spares shops. Use Static and Digital Billboards</a:t>
            </a:r>
          </a:p>
          <a:p>
            <a:pPr algn="ctr"/>
            <a:endParaRPr lang="en-US" dirty="0">
              <a:solidFill>
                <a:sysClr val="windowText" lastClr="000000"/>
              </a:solidFill>
            </a:endParaRPr>
          </a:p>
        </p:txBody>
      </p:sp>
      <p:sp>
        <p:nvSpPr>
          <p:cNvPr id="11" name="Flowchart: Alternate Process 10">
            <a:extLst>
              <a:ext uri="{FF2B5EF4-FFF2-40B4-BE49-F238E27FC236}">
                <a16:creationId xmlns:a16="http://schemas.microsoft.com/office/drawing/2014/main" id="{999C4A60-CB68-4BAF-AB7D-6CCEDA44FDC3}"/>
              </a:ext>
            </a:extLst>
          </p:cNvPr>
          <p:cNvSpPr/>
          <p:nvPr/>
        </p:nvSpPr>
        <p:spPr>
          <a:xfrm>
            <a:off x="3216536" y="2483338"/>
            <a:ext cx="3264939" cy="2177961"/>
          </a:xfrm>
          <a:prstGeom prst="flowChartAlternateProcess">
            <a:avLst/>
          </a:prstGeom>
          <a:solidFill>
            <a:srgbClr val="083A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b="1" dirty="0">
              <a:solidFill>
                <a:schemeClr val="bg1"/>
              </a:solidFill>
            </a:endParaRPr>
          </a:p>
          <a:p>
            <a:r>
              <a:rPr lang="en-US" sz="1100" b="1" dirty="0">
                <a:solidFill>
                  <a:schemeClr val="bg1"/>
                </a:solidFill>
              </a:rPr>
              <a:t>Strategy #2:  </a:t>
            </a:r>
            <a:r>
              <a:rPr lang="en-US" sz="1100" dirty="0">
                <a:solidFill>
                  <a:schemeClr val="bg1"/>
                </a:solidFill>
              </a:rPr>
              <a:t>Share the (Brand) Love</a:t>
            </a:r>
          </a:p>
          <a:p>
            <a:endParaRPr lang="en-US" sz="800" b="1" dirty="0">
              <a:solidFill>
                <a:schemeClr val="bg1"/>
              </a:solidFill>
            </a:endParaRPr>
          </a:p>
          <a:p>
            <a:r>
              <a:rPr lang="en-US" sz="1100" b="1" dirty="0">
                <a:solidFill>
                  <a:schemeClr val="bg1"/>
                </a:solidFill>
              </a:rPr>
              <a:t>Goal: </a:t>
            </a:r>
            <a:r>
              <a:rPr lang="en-US" sz="1100" dirty="0">
                <a:solidFill>
                  <a:schemeClr val="bg1"/>
                </a:solidFill>
              </a:rPr>
              <a:t>Make a big brand splash.</a:t>
            </a:r>
          </a:p>
          <a:p>
            <a:endParaRPr lang="en-US" sz="800" b="1" dirty="0">
              <a:solidFill>
                <a:schemeClr val="bg1"/>
              </a:solidFill>
            </a:endParaRPr>
          </a:p>
          <a:p>
            <a:r>
              <a:rPr lang="en-US" sz="1100" b="1" dirty="0">
                <a:solidFill>
                  <a:schemeClr val="bg1"/>
                </a:solidFill>
              </a:rPr>
              <a:t>Approach: </a:t>
            </a:r>
            <a:r>
              <a:rPr lang="en-US" sz="1100" dirty="0">
                <a:solidFill>
                  <a:schemeClr val="bg1"/>
                </a:solidFill>
              </a:rPr>
              <a:t>Run unforgettable ads on freeways. They aren’t necessarily designed to drive immediate conversion as they are to simply tell consumers, “We exist and you should get to know and love us because we are the best of the best.” Use Static (including 3D) and Digital Billboards</a:t>
            </a:r>
            <a:r>
              <a:rPr lang="en-US" dirty="0">
                <a:solidFill>
                  <a:schemeClr val="bg1"/>
                </a:solidFill>
              </a:rPr>
              <a:t>.</a:t>
            </a:r>
          </a:p>
          <a:p>
            <a:endParaRPr lang="en-US" dirty="0">
              <a:solidFill>
                <a:sysClr val="windowText" lastClr="000000"/>
              </a:solidFill>
            </a:endParaRPr>
          </a:p>
        </p:txBody>
      </p:sp>
      <p:sp>
        <p:nvSpPr>
          <p:cNvPr id="12" name="Flowchart: Alternate Process 11">
            <a:extLst>
              <a:ext uri="{FF2B5EF4-FFF2-40B4-BE49-F238E27FC236}">
                <a16:creationId xmlns:a16="http://schemas.microsoft.com/office/drawing/2014/main" id="{8514F268-DAB2-45AE-98E7-7026E66229C7}"/>
              </a:ext>
            </a:extLst>
          </p:cNvPr>
          <p:cNvSpPr/>
          <p:nvPr/>
        </p:nvSpPr>
        <p:spPr>
          <a:xfrm>
            <a:off x="6596095" y="2436588"/>
            <a:ext cx="2354267" cy="2177961"/>
          </a:xfrm>
          <a:prstGeom prst="flowChartAlternateProcess">
            <a:avLst/>
          </a:prstGeom>
          <a:solidFill>
            <a:srgbClr val="083A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bg1"/>
                </a:solidFill>
              </a:rPr>
              <a:t>Strategy #3: </a:t>
            </a:r>
            <a:r>
              <a:rPr lang="en-US" sz="1100" dirty="0">
                <a:solidFill>
                  <a:schemeClr val="bg1"/>
                </a:solidFill>
              </a:rPr>
              <a:t>Follow the Consumer</a:t>
            </a:r>
          </a:p>
          <a:p>
            <a:endParaRPr lang="en-US" sz="1100" dirty="0">
              <a:solidFill>
                <a:schemeClr val="bg1"/>
              </a:solidFill>
            </a:endParaRPr>
          </a:p>
          <a:p>
            <a:r>
              <a:rPr lang="en-US" sz="1100" b="1" dirty="0">
                <a:solidFill>
                  <a:schemeClr val="bg1"/>
                </a:solidFill>
              </a:rPr>
              <a:t>Goal: </a:t>
            </a:r>
            <a:r>
              <a:rPr lang="en-US" sz="1100" dirty="0">
                <a:solidFill>
                  <a:schemeClr val="bg1"/>
                </a:solidFill>
              </a:rPr>
              <a:t>Reach a specific target audience.</a:t>
            </a:r>
          </a:p>
          <a:p>
            <a:endParaRPr lang="en-US" sz="1100" dirty="0">
              <a:solidFill>
                <a:schemeClr val="bg1"/>
              </a:solidFill>
            </a:endParaRPr>
          </a:p>
          <a:p>
            <a:r>
              <a:rPr lang="en-US" sz="1100" b="1" dirty="0">
                <a:solidFill>
                  <a:schemeClr val="bg1"/>
                </a:solidFill>
              </a:rPr>
              <a:t>Approach: </a:t>
            </a:r>
            <a:r>
              <a:rPr lang="en-US" sz="1100" dirty="0">
                <a:solidFill>
                  <a:schemeClr val="bg1"/>
                </a:solidFill>
              </a:rPr>
              <a:t>Use audience data and filters to surface the most audience-relevant ad units. Distribute flyers, insert flyers in newspapers, road shows, megaphones at store</a:t>
            </a:r>
          </a:p>
        </p:txBody>
      </p:sp>
    </p:spTree>
    <p:extLst>
      <p:ext uri="{BB962C8B-B14F-4D97-AF65-F5344CB8AC3E}">
        <p14:creationId xmlns:p14="http://schemas.microsoft.com/office/powerpoint/2010/main" val="3552297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18"/>
          <p:cNvPicPr preferRelativeResize="0"/>
          <p:nvPr/>
        </p:nvPicPr>
        <p:blipFill rotWithShape="1">
          <a:blip r:embed="rId3">
            <a:alphaModFix/>
          </a:blip>
          <a:srcRect r="35995" b="28719"/>
          <a:stretch/>
        </p:blipFill>
        <p:spPr>
          <a:xfrm>
            <a:off x="6481475" y="1128405"/>
            <a:ext cx="2662525" cy="4058125"/>
          </a:xfrm>
          <a:prstGeom prst="rect">
            <a:avLst/>
          </a:prstGeom>
          <a:noFill/>
          <a:ln>
            <a:noFill/>
          </a:ln>
        </p:spPr>
      </p:pic>
      <p:sp>
        <p:nvSpPr>
          <p:cNvPr id="122" name="Google Shape;122;p18"/>
          <p:cNvSpPr txBox="1"/>
          <p:nvPr/>
        </p:nvSpPr>
        <p:spPr>
          <a:xfrm>
            <a:off x="541227" y="328260"/>
            <a:ext cx="7838979" cy="1514230"/>
          </a:xfrm>
          <a:prstGeom prst="rect">
            <a:avLst/>
          </a:prstGeom>
          <a:noFill/>
          <a:ln>
            <a:noFill/>
          </a:ln>
        </p:spPr>
        <p:txBody>
          <a:bodyPr spcFirstLastPara="1" wrap="square" lIns="91425" tIns="91425" rIns="91425" bIns="91425" anchor="t" anchorCtr="0">
            <a:spAutoFit/>
          </a:bodyPr>
          <a:lstStyle/>
          <a:p>
            <a:pPr>
              <a:lnSpc>
                <a:spcPct val="90000"/>
              </a:lnSpc>
              <a:buSzPts val="4800"/>
            </a:pPr>
            <a:r>
              <a:rPr lang="en-GB" sz="3200" b="1" dirty="0">
                <a:solidFill>
                  <a:srgbClr val="061872"/>
                </a:solidFill>
                <a:latin typeface="Montserrat Medium"/>
                <a:ea typeface="Montserrat Medium"/>
                <a:cs typeface="Montserrat Medium"/>
                <a:sym typeface="Montserrat Medium"/>
              </a:rPr>
              <a:t>The Strategy – </a:t>
            </a:r>
            <a:r>
              <a:rPr lang="en-US" sz="2800" b="1" dirty="0">
                <a:solidFill>
                  <a:srgbClr val="44546A"/>
                </a:solidFill>
                <a:latin typeface="Montserrat SemiBold"/>
                <a:ea typeface="Montserrat SemiBold"/>
                <a:cs typeface="Montserrat SemiBold"/>
                <a:sym typeface="Montserrat SemiBold"/>
              </a:rPr>
              <a:t>Digital Marketing</a:t>
            </a:r>
          </a:p>
          <a:p>
            <a:pPr marL="0" marR="0" lvl="0" indent="0" algn="l" rtl="0">
              <a:lnSpc>
                <a:spcPct val="90000"/>
              </a:lnSpc>
              <a:spcBef>
                <a:spcPts val="0"/>
              </a:spcBef>
              <a:spcAft>
                <a:spcPts val="0"/>
              </a:spcAft>
              <a:buClr>
                <a:srgbClr val="000000"/>
              </a:buClr>
              <a:buSzPts val="4800"/>
              <a:buFont typeface="Arial"/>
              <a:buNone/>
            </a:pPr>
            <a:endParaRPr lang="en-GB" sz="3200" dirty="0">
              <a:solidFill>
                <a:srgbClr val="061872"/>
              </a:solidFill>
              <a:latin typeface="Montserrat Medium"/>
              <a:ea typeface="Montserrat Medium"/>
              <a:cs typeface="Montserrat Medium"/>
              <a:sym typeface="Montserrat Medium"/>
            </a:endParaRPr>
          </a:p>
          <a:p>
            <a:pPr marL="0" marR="0" lvl="0" indent="0" algn="l" rtl="0">
              <a:lnSpc>
                <a:spcPct val="90000"/>
              </a:lnSpc>
              <a:spcBef>
                <a:spcPts val="0"/>
              </a:spcBef>
              <a:spcAft>
                <a:spcPts val="0"/>
              </a:spcAft>
              <a:buClr>
                <a:srgbClr val="000000"/>
              </a:buClr>
              <a:buSzPts val="4800"/>
              <a:buFont typeface="Arial"/>
              <a:buNone/>
            </a:pPr>
            <a:endParaRPr sz="3200" i="0" u="none" strike="noStrike" cap="none" dirty="0">
              <a:solidFill>
                <a:srgbClr val="061872"/>
              </a:solidFill>
              <a:latin typeface="Montserrat Medium"/>
              <a:ea typeface="Montserrat Medium"/>
              <a:cs typeface="Montserrat Medium"/>
              <a:sym typeface="Montserrat Medium"/>
            </a:endParaRPr>
          </a:p>
        </p:txBody>
      </p:sp>
      <p:sp>
        <p:nvSpPr>
          <p:cNvPr id="123" name="Google Shape;123;p18"/>
          <p:cNvSpPr txBox="1"/>
          <p:nvPr/>
        </p:nvSpPr>
        <p:spPr>
          <a:xfrm>
            <a:off x="439391" y="1061539"/>
            <a:ext cx="8694734" cy="609367"/>
          </a:xfrm>
          <a:prstGeom prst="rect">
            <a:avLst/>
          </a:prstGeom>
          <a:noFill/>
          <a:ln>
            <a:noFill/>
          </a:ln>
        </p:spPr>
        <p:txBody>
          <a:bodyPr spcFirstLastPara="1" wrap="square" lIns="91425" tIns="91425" rIns="91425" bIns="91425" anchor="t" anchorCtr="0">
            <a:spAutoFit/>
          </a:bodyPr>
          <a:lstStyle/>
          <a:p>
            <a:pPr lvl="0">
              <a:lnSpc>
                <a:spcPct val="115000"/>
              </a:lnSpc>
              <a:buSzPts val="1100"/>
            </a:pPr>
            <a:r>
              <a:rPr lang="en-US" sz="1200" dirty="0">
                <a:solidFill>
                  <a:srgbClr val="44546A"/>
                </a:solidFill>
                <a:latin typeface="Montserrat SemiBold"/>
                <a:ea typeface="Montserrat SemiBold"/>
                <a:cs typeface="Montserrat SemiBold"/>
                <a:sym typeface="Montserrat SemiBold"/>
              </a:rPr>
              <a:t>Digital Marketing is easy , affordable, and effective. The </a:t>
            </a:r>
            <a:r>
              <a:rPr lang="en-US" sz="1200" b="1" dirty="0">
                <a:solidFill>
                  <a:srgbClr val="44546A"/>
                </a:solidFill>
                <a:latin typeface="Montserrat SemiBold"/>
                <a:ea typeface="Montserrat SemiBold"/>
                <a:cs typeface="Montserrat SemiBold"/>
                <a:sym typeface="Montserrat SemiBold"/>
              </a:rPr>
              <a:t>main objectives </a:t>
            </a:r>
            <a:r>
              <a:rPr lang="en-US" sz="1200" dirty="0">
                <a:solidFill>
                  <a:srgbClr val="44546A"/>
                </a:solidFill>
                <a:latin typeface="Montserrat SemiBold"/>
                <a:ea typeface="Montserrat SemiBold"/>
                <a:cs typeface="Montserrat SemiBold"/>
                <a:sym typeface="Montserrat SemiBold"/>
              </a:rPr>
              <a:t>of MAHLE Auto’s digital marketing strategy include:</a:t>
            </a:r>
          </a:p>
        </p:txBody>
      </p:sp>
      <p:sp>
        <p:nvSpPr>
          <p:cNvPr id="124" name="Google Shape;124;p18"/>
          <p:cNvSpPr/>
          <p:nvPr/>
        </p:nvSpPr>
        <p:spPr>
          <a:xfrm>
            <a:off x="0" y="482200"/>
            <a:ext cx="441900" cy="201000"/>
          </a:xfrm>
          <a:prstGeom prst="rect">
            <a:avLst/>
          </a:prstGeom>
          <a:solidFill>
            <a:srgbClr val="497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9875" y="4713250"/>
            <a:ext cx="9144000" cy="430200"/>
          </a:xfrm>
          <a:prstGeom prst="rect">
            <a:avLst/>
          </a:prstGeom>
          <a:solidFill>
            <a:srgbClr val="061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Diagram 1">
            <a:extLst>
              <a:ext uri="{FF2B5EF4-FFF2-40B4-BE49-F238E27FC236}">
                <a16:creationId xmlns:a16="http://schemas.microsoft.com/office/drawing/2014/main" id="{A6529A79-BFE8-4DBF-A57A-52994C1C549E}"/>
              </a:ext>
            </a:extLst>
          </p:cNvPr>
          <p:cNvGraphicFramePr/>
          <p:nvPr>
            <p:extLst>
              <p:ext uri="{D42A27DB-BD31-4B8C-83A1-F6EECF244321}">
                <p14:modId xmlns:p14="http://schemas.microsoft.com/office/powerpoint/2010/main" val="2206727029"/>
              </p:ext>
            </p:extLst>
          </p:nvPr>
        </p:nvGraphicFramePr>
        <p:xfrm>
          <a:off x="541227" y="1642104"/>
          <a:ext cx="7942729" cy="29328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16943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18"/>
          <p:cNvPicPr preferRelativeResize="0"/>
          <p:nvPr/>
        </p:nvPicPr>
        <p:blipFill rotWithShape="1">
          <a:blip r:embed="rId3">
            <a:alphaModFix/>
          </a:blip>
          <a:srcRect r="35995" b="28719"/>
          <a:stretch/>
        </p:blipFill>
        <p:spPr>
          <a:xfrm>
            <a:off x="6481475" y="1128405"/>
            <a:ext cx="2662525" cy="4058125"/>
          </a:xfrm>
          <a:prstGeom prst="rect">
            <a:avLst/>
          </a:prstGeom>
          <a:noFill/>
          <a:ln>
            <a:noFill/>
          </a:ln>
        </p:spPr>
      </p:pic>
      <p:sp>
        <p:nvSpPr>
          <p:cNvPr id="122" name="Google Shape;122;p18"/>
          <p:cNvSpPr txBox="1"/>
          <p:nvPr/>
        </p:nvSpPr>
        <p:spPr>
          <a:xfrm>
            <a:off x="441899" y="18078"/>
            <a:ext cx="8798919" cy="1514230"/>
          </a:xfrm>
          <a:prstGeom prst="rect">
            <a:avLst/>
          </a:prstGeom>
          <a:noFill/>
          <a:ln>
            <a:noFill/>
          </a:ln>
        </p:spPr>
        <p:txBody>
          <a:bodyPr spcFirstLastPara="1" wrap="square" lIns="91425" tIns="91425" rIns="91425" bIns="91425" anchor="t" anchorCtr="0">
            <a:spAutoFit/>
          </a:bodyPr>
          <a:lstStyle/>
          <a:p>
            <a:pPr>
              <a:lnSpc>
                <a:spcPct val="90000"/>
              </a:lnSpc>
              <a:buSzPts val="4800"/>
            </a:pPr>
            <a:r>
              <a:rPr lang="en-GB" sz="3200" b="1" dirty="0">
                <a:solidFill>
                  <a:srgbClr val="061872"/>
                </a:solidFill>
                <a:latin typeface="Montserrat Medium"/>
                <a:ea typeface="Montserrat Medium"/>
                <a:cs typeface="Montserrat Medium"/>
                <a:sym typeface="Montserrat Medium"/>
              </a:rPr>
              <a:t>The Strategy</a:t>
            </a:r>
            <a:r>
              <a:rPr lang="en-GB" sz="2400" b="1" dirty="0">
                <a:solidFill>
                  <a:srgbClr val="061872"/>
                </a:solidFill>
                <a:latin typeface="Montserrat Medium"/>
                <a:ea typeface="Montserrat Medium"/>
                <a:cs typeface="Montserrat Medium"/>
                <a:sym typeface="Montserrat Medium"/>
              </a:rPr>
              <a:t>–</a:t>
            </a:r>
            <a:r>
              <a:rPr lang="en-US" sz="2400" b="1" dirty="0">
                <a:solidFill>
                  <a:srgbClr val="44546A"/>
                </a:solidFill>
                <a:latin typeface="Montserrat SemiBold"/>
                <a:ea typeface="Montserrat SemiBold"/>
                <a:cs typeface="Montserrat SemiBold"/>
                <a:sym typeface="Montserrat SemiBold"/>
              </a:rPr>
              <a:t>Digital Marketing–</a:t>
            </a:r>
            <a:r>
              <a:rPr lang="en-US" sz="2000" b="1" dirty="0">
                <a:solidFill>
                  <a:srgbClr val="44546A"/>
                </a:solidFill>
                <a:latin typeface="Montserrat SemiBold"/>
                <a:ea typeface="Montserrat SemiBold"/>
                <a:cs typeface="Montserrat SemiBold"/>
                <a:sym typeface="Montserrat SemiBold"/>
              </a:rPr>
              <a:t>Social Media</a:t>
            </a:r>
          </a:p>
          <a:p>
            <a:pPr marL="0" marR="0" lvl="0" indent="0" algn="l" rtl="0">
              <a:lnSpc>
                <a:spcPct val="90000"/>
              </a:lnSpc>
              <a:spcBef>
                <a:spcPts val="0"/>
              </a:spcBef>
              <a:spcAft>
                <a:spcPts val="0"/>
              </a:spcAft>
              <a:buClr>
                <a:srgbClr val="000000"/>
              </a:buClr>
              <a:buSzPts val="4800"/>
              <a:buFont typeface="Arial"/>
              <a:buNone/>
            </a:pPr>
            <a:endParaRPr lang="en-GB" sz="3200" dirty="0">
              <a:solidFill>
                <a:srgbClr val="061872"/>
              </a:solidFill>
              <a:latin typeface="Montserrat Medium"/>
              <a:ea typeface="Montserrat Medium"/>
              <a:cs typeface="Montserrat Medium"/>
              <a:sym typeface="Montserrat Medium"/>
            </a:endParaRPr>
          </a:p>
          <a:p>
            <a:pPr marL="0" marR="0" lvl="0" indent="0" algn="l" rtl="0">
              <a:lnSpc>
                <a:spcPct val="90000"/>
              </a:lnSpc>
              <a:spcBef>
                <a:spcPts val="0"/>
              </a:spcBef>
              <a:spcAft>
                <a:spcPts val="0"/>
              </a:spcAft>
              <a:buClr>
                <a:srgbClr val="000000"/>
              </a:buClr>
              <a:buSzPts val="4800"/>
              <a:buFont typeface="Arial"/>
              <a:buNone/>
            </a:pPr>
            <a:endParaRPr sz="3200" i="0" u="none" strike="noStrike" cap="none" dirty="0">
              <a:solidFill>
                <a:srgbClr val="061872"/>
              </a:solidFill>
              <a:latin typeface="Montserrat Medium"/>
              <a:ea typeface="Montserrat Medium"/>
              <a:cs typeface="Montserrat Medium"/>
              <a:sym typeface="Montserrat Medium"/>
            </a:endParaRPr>
          </a:p>
        </p:txBody>
      </p:sp>
      <p:sp>
        <p:nvSpPr>
          <p:cNvPr id="123" name="Google Shape;123;p18"/>
          <p:cNvSpPr txBox="1"/>
          <p:nvPr/>
        </p:nvSpPr>
        <p:spPr>
          <a:xfrm>
            <a:off x="214758" y="775193"/>
            <a:ext cx="8694734" cy="1883562"/>
          </a:xfrm>
          <a:prstGeom prst="rect">
            <a:avLst/>
          </a:prstGeom>
          <a:noFill/>
          <a:ln>
            <a:noFill/>
          </a:ln>
        </p:spPr>
        <p:txBody>
          <a:bodyPr spcFirstLastPara="1" wrap="square" lIns="91425" tIns="91425" rIns="91425" bIns="91425" anchor="t" anchorCtr="0">
            <a:spAutoFit/>
          </a:bodyPr>
          <a:lstStyle/>
          <a:p>
            <a:pPr lvl="0">
              <a:lnSpc>
                <a:spcPct val="115000"/>
              </a:lnSpc>
              <a:buSzPts val="1100"/>
            </a:pPr>
            <a:r>
              <a:rPr lang="en-US" sz="1200" b="1" dirty="0">
                <a:solidFill>
                  <a:srgbClr val="083A8A"/>
                </a:solidFill>
                <a:latin typeface="Montserrat SemiBold"/>
                <a:ea typeface="Montserrat SemiBold"/>
                <a:cs typeface="Montserrat SemiBold"/>
                <a:sym typeface="Montserrat SemiBold"/>
              </a:rPr>
              <a:t>General Strategy to Achieve Goals:</a:t>
            </a:r>
          </a:p>
          <a:p>
            <a:pPr marL="171450" lvl="0" indent="-171450">
              <a:lnSpc>
                <a:spcPct val="115000"/>
              </a:lnSpc>
              <a:buSzPts val="1100"/>
              <a:buFont typeface="Arial" panose="020B0604020202020204" pitchFamily="34" charset="0"/>
              <a:buChar char="•"/>
            </a:pPr>
            <a:r>
              <a:rPr lang="en-US" sz="1200" dirty="0">
                <a:solidFill>
                  <a:srgbClr val="083A8A"/>
                </a:solidFill>
                <a:latin typeface="Montserrat SemiBold"/>
                <a:ea typeface="Montserrat SemiBold"/>
                <a:cs typeface="Montserrat SemiBold"/>
                <a:sym typeface="Montserrat SemiBold"/>
              </a:rPr>
              <a:t>Craft visual identity for all pages</a:t>
            </a:r>
          </a:p>
          <a:p>
            <a:pPr marL="171450" lvl="0" indent="-171450">
              <a:lnSpc>
                <a:spcPct val="115000"/>
              </a:lnSpc>
              <a:buSzPts val="1100"/>
              <a:buFont typeface="Arial" panose="020B0604020202020204" pitchFamily="34" charset="0"/>
              <a:buChar char="•"/>
            </a:pPr>
            <a:r>
              <a:rPr lang="en-US" sz="1200" dirty="0">
                <a:solidFill>
                  <a:srgbClr val="083A8A"/>
                </a:solidFill>
                <a:latin typeface="Montserrat SemiBold"/>
                <a:ea typeface="Montserrat SemiBold"/>
                <a:cs typeface="Montserrat SemiBold"/>
                <a:sym typeface="Montserrat SemiBold"/>
              </a:rPr>
              <a:t>Adjust all bio and information on all channels to improve search</a:t>
            </a:r>
          </a:p>
          <a:p>
            <a:pPr marL="171450" lvl="0" indent="-171450">
              <a:lnSpc>
                <a:spcPct val="115000"/>
              </a:lnSpc>
              <a:buSzPts val="1100"/>
              <a:buFont typeface="Arial" panose="020B0604020202020204" pitchFamily="34" charset="0"/>
              <a:buChar char="•"/>
            </a:pPr>
            <a:r>
              <a:rPr lang="en-US" sz="1200" dirty="0">
                <a:solidFill>
                  <a:srgbClr val="083A8A"/>
                </a:solidFill>
                <a:latin typeface="Montserrat SemiBold"/>
                <a:ea typeface="Montserrat SemiBold"/>
                <a:cs typeface="Montserrat SemiBold"/>
                <a:sym typeface="Montserrat SemiBold"/>
              </a:rPr>
              <a:t>Add themes and details to content calendar for the year</a:t>
            </a:r>
          </a:p>
          <a:p>
            <a:pPr marL="171450" lvl="0" indent="-171450">
              <a:lnSpc>
                <a:spcPct val="115000"/>
              </a:lnSpc>
              <a:buSzPts val="1100"/>
              <a:buFont typeface="Arial" panose="020B0604020202020204" pitchFamily="34" charset="0"/>
              <a:buChar char="•"/>
            </a:pPr>
            <a:r>
              <a:rPr lang="en-US" sz="1200" dirty="0">
                <a:solidFill>
                  <a:srgbClr val="083A8A"/>
                </a:solidFill>
                <a:latin typeface="Montserrat SemiBold"/>
                <a:ea typeface="Montserrat SemiBold"/>
                <a:cs typeface="Montserrat SemiBold"/>
                <a:sym typeface="Montserrat SemiBold"/>
              </a:rPr>
              <a:t>Monitor conversations </a:t>
            </a:r>
          </a:p>
          <a:p>
            <a:pPr marL="171450" lvl="0" indent="-171450">
              <a:lnSpc>
                <a:spcPct val="115000"/>
              </a:lnSpc>
              <a:buSzPts val="1100"/>
              <a:buFont typeface="Arial" panose="020B0604020202020204" pitchFamily="34" charset="0"/>
              <a:buChar char="•"/>
            </a:pPr>
            <a:r>
              <a:rPr lang="en-US" sz="1200" dirty="0">
                <a:solidFill>
                  <a:srgbClr val="083A8A"/>
                </a:solidFill>
                <a:latin typeface="Montserrat SemiBold"/>
                <a:ea typeface="Montserrat SemiBold"/>
                <a:cs typeface="Montserrat SemiBold"/>
                <a:sym typeface="Montserrat SemiBold"/>
              </a:rPr>
              <a:t>Client to add social media addresses to email signatures, all print marketing materials</a:t>
            </a:r>
          </a:p>
          <a:p>
            <a:pPr marL="171450" lvl="0" indent="-171450">
              <a:lnSpc>
                <a:spcPct val="115000"/>
              </a:lnSpc>
              <a:buSzPts val="1100"/>
              <a:buFont typeface="Arial" panose="020B0604020202020204" pitchFamily="34" charset="0"/>
              <a:buChar char="•"/>
            </a:pPr>
            <a:r>
              <a:rPr lang="en-US" sz="1200" dirty="0">
                <a:solidFill>
                  <a:srgbClr val="083A8A"/>
                </a:solidFill>
                <a:latin typeface="Montserrat SemiBold"/>
                <a:ea typeface="Montserrat SemiBold"/>
                <a:cs typeface="Montserrat SemiBold"/>
                <a:sym typeface="Montserrat SemiBold"/>
              </a:rPr>
              <a:t>Train staff on posting and social media basics for each platform including any third-party apps</a:t>
            </a:r>
          </a:p>
          <a:p>
            <a:pPr marL="171450" lvl="0" indent="-171450">
              <a:lnSpc>
                <a:spcPct val="115000"/>
              </a:lnSpc>
              <a:buSzPts val="1100"/>
              <a:buFont typeface="Arial" panose="020B0604020202020204" pitchFamily="34" charset="0"/>
              <a:buChar char="•"/>
            </a:pPr>
            <a:r>
              <a:rPr lang="en-US" sz="1200" dirty="0">
                <a:solidFill>
                  <a:srgbClr val="083A8A"/>
                </a:solidFill>
                <a:latin typeface="Montserrat SemiBold"/>
                <a:ea typeface="Montserrat SemiBold"/>
                <a:cs typeface="Montserrat SemiBold"/>
                <a:sym typeface="Montserrat SemiBold"/>
              </a:rPr>
              <a:t>Monthly reporting on numbers, engagement and influence</a:t>
            </a:r>
          </a:p>
        </p:txBody>
      </p:sp>
      <p:sp>
        <p:nvSpPr>
          <p:cNvPr id="124" name="Google Shape;124;p18"/>
          <p:cNvSpPr/>
          <p:nvPr/>
        </p:nvSpPr>
        <p:spPr>
          <a:xfrm>
            <a:off x="0" y="482200"/>
            <a:ext cx="441900" cy="201000"/>
          </a:xfrm>
          <a:prstGeom prst="rect">
            <a:avLst/>
          </a:prstGeom>
          <a:solidFill>
            <a:srgbClr val="497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9875" y="4713250"/>
            <a:ext cx="9144000" cy="430200"/>
          </a:xfrm>
          <a:prstGeom prst="rect">
            <a:avLst/>
          </a:prstGeom>
          <a:solidFill>
            <a:srgbClr val="061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86DE88CC-2D14-43B6-95A1-164A7EFFC58E}"/>
              </a:ext>
            </a:extLst>
          </p:cNvPr>
          <p:cNvSpPr txBox="1"/>
          <p:nvPr/>
        </p:nvSpPr>
        <p:spPr>
          <a:xfrm>
            <a:off x="214758" y="2680413"/>
            <a:ext cx="8885816" cy="984885"/>
          </a:xfrm>
          <a:prstGeom prst="rect">
            <a:avLst/>
          </a:prstGeom>
          <a:noFill/>
        </p:spPr>
        <p:txBody>
          <a:bodyPr wrap="square" rtlCol="0">
            <a:spAutoFit/>
          </a:bodyPr>
          <a:lstStyle/>
          <a:p>
            <a:r>
              <a:rPr lang="en-US" sz="1200" b="1" dirty="0">
                <a:solidFill>
                  <a:srgbClr val="083A8A"/>
                </a:solidFill>
                <a:latin typeface="Montserrat SemiBold" panose="020B0604020202020204" charset="0"/>
              </a:rPr>
              <a:t>FACEBOOK</a:t>
            </a:r>
          </a:p>
          <a:p>
            <a:endParaRPr lang="en-US" sz="800" dirty="0">
              <a:solidFill>
                <a:srgbClr val="083A8A"/>
              </a:solidFill>
              <a:latin typeface="Montserrat SemiBold" panose="020B0604020202020204" charset="0"/>
            </a:endParaRPr>
          </a:p>
          <a:p>
            <a:r>
              <a:rPr lang="en-US" sz="1200" dirty="0">
                <a:solidFill>
                  <a:srgbClr val="083A8A"/>
                </a:solidFill>
                <a:latin typeface="Montserrat SemiBold" panose="020B0604020202020204" charset="0"/>
              </a:rPr>
              <a:t>Facebook allows for real-time updates and interactions, while offering space for longer posts and add-ons</a:t>
            </a:r>
          </a:p>
          <a:p>
            <a:r>
              <a:rPr lang="en-US" sz="1200" dirty="0">
                <a:solidFill>
                  <a:srgbClr val="083A8A"/>
                </a:solidFill>
                <a:latin typeface="Montserrat SemiBold" panose="020B0604020202020204" charset="0"/>
              </a:rPr>
              <a:t>such as event pages, groups, and applications. Facebook is where MAHLE Auto’s personality will shine!</a:t>
            </a:r>
          </a:p>
          <a:p>
            <a:endParaRPr lang="en-US" dirty="0">
              <a:latin typeface="Montserrat SemiBold" panose="020B0604020202020204" charset="0"/>
            </a:endParaRPr>
          </a:p>
        </p:txBody>
      </p:sp>
      <p:sp>
        <p:nvSpPr>
          <p:cNvPr id="3" name="Flowchart: Alternate Process 2">
            <a:extLst>
              <a:ext uri="{FF2B5EF4-FFF2-40B4-BE49-F238E27FC236}">
                <a16:creationId xmlns:a16="http://schemas.microsoft.com/office/drawing/2014/main" id="{C3893EA9-3935-42F9-960B-4ED3546B49DB}"/>
              </a:ext>
            </a:extLst>
          </p:cNvPr>
          <p:cNvSpPr/>
          <p:nvPr/>
        </p:nvSpPr>
        <p:spPr>
          <a:xfrm>
            <a:off x="333488" y="3415870"/>
            <a:ext cx="4141694" cy="12074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ü"/>
            </a:pPr>
            <a:r>
              <a:rPr lang="en-US" sz="1000" dirty="0">
                <a:latin typeface="Montserrat SemiBold" panose="020B0604020202020204" charset="0"/>
              </a:rPr>
              <a:t>Set up and branding of profile</a:t>
            </a:r>
          </a:p>
          <a:p>
            <a:pPr marL="171450" indent="-171450">
              <a:buFont typeface="Wingdings" panose="05000000000000000000" pitchFamily="2" charset="2"/>
              <a:buChar char="ü"/>
            </a:pPr>
            <a:r>
              <a:rPr lang="en-US" sz="1000" dirty="0">
                <a:latin typeface="Montserrat SemiBold" panose="020B0604020202020204" charset="0"/>
              </a:rPr>
              <a:t>Add </a:t>
            </a:r>
            <a:r>
              <a:rPr lang="en-US" sz="1000" dirty="0" err="1">
                <a:latin typeface="Montserrat SemiBold" panose="020B0604020202020204" charset="0"/>
              </a:rPr>
              <a:t>iFrames</a:t>
            </a:r>
            <a:r>
              <a:rPr lang="en-US" sz="1000" dirty="0">
                <a:latin typeface="Montserrat SemiBold" panose="020B0604020202020204" charset="0"/>
              </a:rPr>
              <a:t> to Facebook - link to relevant website pages</a:t>
            </a:r>
          </a:p>
          <a:p>
            <a:pPr marL="171450" indent="-171450">
              <a:buFont typeface="Wingdings" panose="05000000000000000000" pitchFamily="2" charset="2"/>
              <a:buChar char="ü"/>
            </a:pPr>
            <a:r>
              <a:rPr lang="en-US" sz="1000" dirty="0">
                <a:latin typeface="Montserrat SemiBold" panose="020B0604020202020204" charset="0"/>
              </a:rPr>
              <a:t>Create “Calls to Action” </a:t>
            </a:r>
          </a:p>
          <a:p>
            <a:pPr marL="171450" indent="-171450">
              <a:buFont typeface="Wingdings" panose="05000000000000000000" pitchFamily="2" charset="2"/>
              <a:buChar char="ü"/>
            </a:pPr>
            <a:r>
              <a:rPr lang="en-US" sz="1000" dirty="0">
                <a:latin typeface="Montserrat SemiBold" panose="020B0604020202020204" charset="0"/>
              </a:rPr>
              <a:t>Post once daily, 4-7 days per week</a:t>
            </a:r>
          </a:p>
          <a:p>
            <a:pPr marL="171450" indent="-171450">
              <a:buFont typeface="Wingdings" panose="05000000000000000000" pitchFamily="2" charset="2"/>
              <a:buChar char="ü"/>
            </a:pPr>
            <a:r>
              <a:rPr lang="en-US" sz="1000" dirty="0">
                <a:latin typeface="Montserrat SemiBold" panose="020B0604020202020204" charset="0"/>
              </a:rPr>
              <a:t>Share relevant articles</a:t>
            </a:r>
          </a:p>
          <a:p>
            <a:pPr marL="171450" indent="-171450">
              <a:buFont typeface="Wingdings" panose="05000000000000000000" pitchFamily="2" charset="2"/>
              <a:buChar char="ü"/>
            </a:pPr>
            <a:r>
              <a:rPr lang="en-US" sz="1000" dirty="0">
                <a:latin typeface="Montserrat SemiBold" panose="020B0604020202020204" charset="0"/>
              </a:rPr>
              <a:t>Share photos</a:t>
            </a:r>
          </a:p>
        </p:txBody>
      </p:sp>
      <p:sp>
        <p:nvSpPr>
          <p:cNvPr id="9" name="Flowchart: Alternate Process 8">
            <a:extLst>
              <a:ext uri="{FF2B5EF4-FFF2-40B4-BE49-F238E27FC236}">
                <a16:creationId xmlns:a16="http://schemas.microsoft.com/office/drawing/2014/main" id="{C32DD11C-8BAF-4BFE-B58E-E6B2523FF4D6}"/>
              </a:ext>
            </a:extLst>
          </p:cNvPr>
          <p:cNvSpPr/>
          <p:nvPr/>
        </p:nvSpPr>
        <p:spPr>
          <a:xfrm>
            <a:off x="4572000" y="3415870"/>
            <a:ext cx="4238512" cy="12074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ü"/>
            </a:pPr>
            <a:r>
              <a:rPr lang="en-US" sz="1000" dirty="0">
                <a:latin typeface="Montserrat SemiBold" panose="020B0604020202020204" charset="0"/>
              </a:rPr>
              <a:t>Tag other like-minded organizations</a:t>
            </a:r>
          </a:p>
          <a:p>
            <a:pPr marL="171450" indent="-171450">
              <a:buFont typeface="Wingdings" panose="05000000000000000000" pitchFamily="2" charset="2"/>
              <a:buChar char="ü"/>
            </a:pPr>
            <a:r>
              <a:rPr lang="en-US" sz="1000" dirty="0">
                <a:latin typeface="Montserrat SemiBold" panose="020B0604020202020204" charset="0"/>
              </a:rPr>
              <a:t>Create YouTube tab to share videos</a:t>
            </a:r>
          </a:p>
          <a:p>
            <a:pPr marL="171450" indent="-171450">
              <a:buFont typeface="Wingdings" panose="05000000000000000000" pitchFamily="2" charset="2"/>
              <a:buChar char="ü"/>
            </a:pPr>
            <a:r>
              <a:rPr lang="en-US" sz="1000" dirty="0">
                <a:latin typeface="Montserrat SemiBold" panose="020B0604020202020204" charset="0"/>
              </a:rPr>
              <a:t>Advertise $5 - $10 per day for first five days after initial launch</a:t>
            </a:r>
          </a:p>
          <a:p>
            <a:pPr marL="171450" indent="-171450">
              <a:buFont typeface="Wingdings" panose="05000000000000000000" pitchFamily="2" charset="2"/>
              <a:buChar char="ü"/>
            </a:pPr>
            <a:r>
              <a:rPr lang="en-US" sz="1000" dirty="0">
                <a:latin typeface="Montserrat SemiBold" panose="020B0604020202020204" charset="0"/>
              </a:rPr>
              <a:t>Reassess after five days of advertising</a:t>
            </a:r>
          </a:p>
          <a:p>
            <a:pPr marL="171450" indent="-171450">
              <a:buFont typeface="Wingdings" panose="05000000000000000000" pitchFamily="2" charset="2"/>
              <a:buChar char="ü"/>
            </a:pPr>
            <a:r>
              <a:rPr lang="en-US" sz="1000" dirty="0">
                <a:latin typeface="Montserrat SemiBold" panose="020B0604020202020204" charset="0"/>
              </a:rPr>
              <a:t>Look at Return On Investment</a:t>
            </a:r>
          </a:p>
          <a:p>
            <a:pPr marL="171450" indent="-171450">
              <a:buFont typeface="Wingdings" panose="05000000000000000000" pitchFamily="2" charset="2"/>
              <a:buChar char="ü"/>
            </a:pPr>
            <a:r>
              <a:rPr lang="en-US" sz="1000" dirty="0">
                <a:latin typeface="Montserrat SemiBold" panose="020B0604020202020204" charset="0"/>
              </a:rPr>
              <a:t>Determine next steps</a:t>
            </a:r>
          </a:p>
        </p:txBody>
      </p:sp>
    </p:spTree>
    <p:extLst>
      <p:ext uri="{BB962C8B-B14F-4D97-AF65-F5344CB8AC3E}">
        <p14:creationId xmlns:p14="http://schemas.microsoft.com/office/powerpoint/2010/main" val="641945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18"/>
          <p:cNvPicPr preferRelativeResize="0"/>
          <p:nvPr/>
        </p:nvPicPr>
        <p:blipFill rotWithShape="1">
          <a:blip r:embed="rId3">
            <a:alphaModFix/>
          </a:blip>
          <a:srcRect r="35995" b="28719"/>
          <a:stretch/>
        </p:blipFill>
        <p:spPr>
          <a:xfrm>
            <a:off x="6481475" y="1128405"/>
            <a:ext cx="2662525" cy="4058125"/>
          </a:xfrm>
          <a:prstGeom prst="rect">
            <a:avLst/>
          </a:prstGeom>
          <a:noFill/>
          <a:ln>
            <a:noFill/>
          </a:ln>
        </p:spPr>
      </p:pic>
      <p:sp>
        <p:nvSpPr>
          <p:cNvPr id="122" name="Google Shape;122;p18"/>
          <p:cNvSpPr txBox="1"/>
          <p:nvPr/>
        </p:nvSpPr>
        <p:spPr>
          <a:xfrm>
            <a:off x="441900" y="66125"/>
            <a:ext cx="8280043" cy="1514230"/>
          </a:xfrm>
          <a:prstGeom prst="rect">
            <a:avLst/>
          </a:prstGeom>
          <a:noFill/>
          <a:ln>
            <a:noFill/>
          </a:ln>
        </p:spPr>
        <p:txBody>
          <a:bodyPr spcFirstLastPara="1" wrap="square" lIns="91425" tIns="91425" rIns="91425" bIns="91425" anchor="t" anchorCtr="0">
            <a:spAutoFit/>
          </a:bodyPr>
          <a:lstStyle/>
          <a:p>
            <a:pPr>
              <a:lnSpc>
                <a:spcPct val="90000"/>
              </a:lnSpc>
              <a:buSzPts val="4800"/>
            </a:pPr>
            <a:r>
              <a:rPr lang="en-GB" sz="3200" b="1" dirty="0">
                <a:solidFill>
                  <a:srgbClr val="061872"/>
                </a:solidFill>
                <a:latin typeface="Montserrat Medium"/>
                <a:ea typeface="Montserrat Medium"/>
                <a:cs typeface="Montserrat Medium"/>
                <a:sym typeface="Montserrat Medium"/>
              </a:rPr>
              <a:t>The Strategy – </a:t>
            </a:r>
            <a:r>
              <a:rPr lang="en-US" sz="2000" b="1" dirty="0">
                <a:solidFill>
                  <a:srgbClr val="44546A"/>
                </a:solidFill>
                <a:latin typeface="Montserrat SemiBold"/>
                <a:ea typeface="Montserrat SemiBold"/>
                <a:cs typeface="Montserrat SemiBold"/>
                <a:sym typeface="Montserrat SemiBold"/>
              </a:rPr>
              <a:t>Digital Marketing – Content strategy</a:t>
            </a:r>
          </a:p>
          <a:p>
            <a:pPr marL="0" marR="0" lvl="0" indent="0" algn="l" rtl="0">
              <a:lnSpc>
                <a:spcPct val="90000"/>
              </a:lnSpc>
              <a:spcBef>
                <a:spcPts val="0"/>
              </a:spcBef>
              <a:spcAft>
                <a:spcPts val="0"/>
              </a:spcAft>
              <a:buClr>
                <a:srgbClr val="000000"/>
              </a:buClr>
              <a:buSzPts val="4800"/>
              <a:buFont typeface="Arial"/>
              <a:buNone/>
            </a:pPr>
            <a:endParaRPr lang="en-GB" sz="3200" dirty="0">
              <a:solidFill>
                <a:srgbClr val="061872"/>
              </a:solidFill>
              <a:latin typeface="Montserrat Medium"/>
              <a:ea typeface="Montserrat Medium"/>
              <a:cs typeface="Montserrat Medium"/>
              <a:sym typeface="Montserrat Medium"/>
            </a:endParaRPr>
          </a:p>
          <a:p>
            <a:pPr marL="0" marR="0" lvl="0" indent="0" algn="l" rtl="0">
              <a:lnSpc>
                <a:spcPct val="90000"/>
              </a:lnSpc>
              <a:spcBef>
                <a:spcPts val="0"/>
              </a:spcBef>
              <a:spcAft>
                <a:spcPts val="0"/>
              </a:spcAft>
              <a:buClr>
                <a:srgbClr val="000000"/>
              </a:buClr>
              <a:buSzPts val="4800"/>
              <a:buFont typeface="Arial"/>
              <a:buNone/>
            </a:pPr>
            <a:endParaRPr sz="3200" i="0" u="none" strike="noStrike" cap="none" dirty="0">
              <a:solidFill>
                <a:srgbClr val="061872"/>
              </a:solidFill>
              <a:latin typeface="Montserrat Medium"/>
              <a:ea typeface="Montserrat Medium"/>
              <a:cs typeface="Montserrat Medium"/>
              <a:sym typeface="Montserrat Medium"/>
            </a:endParaRPr>
          </a:p>
        </p:txBody>
      </p:sp>
      <p:sp>
        <p:nvSpPr>
          <p:cNvPr id="124" name="Google Shape;124;p18"/>
          <p:cNvSpPr/>
          <p:nvPr/>
        </p:nvSpPr>
        <p:spPr>
          <a:xfrm>
            <a:off x="0" y="482200"/>
            <a:ext cx="441900" cy="201000"/>
          </a:xfrm>
          <a:prstGeom prst="rect">
            <a:avLst/>
          </a:prstGeom>
          <a:solidFill>
            <a:srgbClr val="497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9875" y="4713250"/>
            <a:ext cx="9144000" cy="430200"/>
          </a:xfrm>
          <a:prstGeom prst="rect">
            <a:avLst/>
          </a:prstGeom>
          <a:solidFill>
            <a:srgbClr val="061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2">
            <a:extLst>
              <a:ext uri="{FF2B5EF4-FFF2-40B4-BE49-F238E27FC236}">
                <a16:creationId xmlns:a16="http://schemas.microsoft.com/office/drawing/2014/main" id="{1785C826-53F6-4007-A7FD-60AAF79F45EC}"/>
              </a:ext>
            </a:extLst>
          </p:cNvPr>
          <p:cNvGraphicFramePr>
            <a:graphicFrameLocks noGrp="1"/>
          </p:cNvGraphicFramePr>
          <p:nvPr>
            <p:extLst>
              <p:ext uri="{D42A27DB-BD31-4B8C-83A1-F6EECF244321}">
                <p14:modId xmlns:p14="http://schemas.microsoft.com/office/powerpoint/2010/main" val="3210021904"/>
              </p:ext>
            </p:extLst>
          </p:nvPr>
        </p:nvGraphicFramePr>
        <p:xfrm>
          <a:off x="441900" y="1383092"/>
          <a:ext cx="8602774" cy="3173076"/>
        </p:xfrm>
        <a:graphic>
          <a:graphicData uri="http://schemas.openxmlformats.org/drawingml/2006/table">
            <a:tbl>
              <a:tblPr firstRow="1" bandRow="1">
                <a:tableStyleId>{69012ECD-51FC-41F1-AA8D-1B2483CD663E}</a:tableStyleId>
              </a:tblPr>
              <a:tblGrid>
                <a:gridCol w="2138453">
                  <a:extLst>
                    <a:ext uri="{9D8B030D-6E8A-4147-A177-3AD203B41FA5}">
                      <a16:colId xmlns:a16="http://schemas.microsoft.com/office/drawing/2014/main" val="885149412"/>
                    </a:ext>
                  </a:extLst>
                </a:gridCol>
                <a:gridCol w="6464321">
                  <a:extLst>
                    <a:ext uri="{9D8B030D-6E8A-4147-A177-3AD203B41FA5}">
                      <a16:colId xmlns:a16="http://schemas.microsoft.com/office/drawing/2014/main" val="3041369340"/>
                    </a:ext>
                  </a:extLst>
                </a:gridCol>
              </a:tblGrid>
              <a:tr h="295692">
                <a:tc>
                  <a:txBody>
                    <a:bodyPr/>
                    <a:lstStyle/>
                    <a:p>
                      <a:r>
                        <a:rPr lang="en-US" sz="1200" dirty="0">
                          <a:solidFill>
                            <a:schemeClr val="bg1"/>
                          </a:solidFill>
                        </a:rPr>
                        <a:t>Platform</a:t>
                      </a:r>
                    </a:p>
                  </a:txBody>
                  <a:tcPr>
                    <a:solidFill>
                      <a:srgbClr val="083A8A"/>
                    </a:solidFill>
                  </a:tcPr>
                </a:tc>
                <a:tc>
                  <a:txBody>
                    <a:bodyPr/>
                    <a:lstStyle/>
                    <a:p>
                      <a:r>
                        <a:rPr lang="en-US" sz="1200" dirty="0">
                          <a:solidFill>
                            <a:schemeClr val="bg1"/>
                          </a:solidFill>
                        </a:rPr>
                        <a:t>Content Type</a:t>
                      </a:r>
                    </a:p>
                  </a:txBody>
                  <a:tcPr>
                    <a:solidFill>
                      <a:srgbClr val="083A8A"/>
                    </a:solidFill>
                  </a:tcPr>
                </a:tc>
                <a:extLst>
                  <a:ext uri="{0D108BD9-81ED-4DB2-BD59-A6C34878D82A}">
                    <a16:rowId xmlns:a16="http://schemas.microsoft.com/office/drawing/2014/main" val="3723054605"/>
                  </a:ext>
                </a:extLst>
              </a:tr>
              <a:tr h="295692">
                <a:tc>
                  <a:txBody>
                    <a:bodyPr/>
                    <a:lstStyle/>
                    <a:p>
                      <a:r>
                        <a:rPr lang="en-US" sz="1200" dirty="0">
                          <a:solidFill>
                            <a:srgbClr val="083A8A"/>
                          </a:solidFill>
                        </a:rPr>
                        <a:t>Website</a:t>
                      </a:r>
                    </a:p>
                  </a:txBody>
                  <a:tcPr/>
                </a:tc>
                <a:tc>
                  <a:txBody>
                    <a:bodyPr/>
                    <a:lstStyle/>
                    <a:p>
                      <a:r>
                        <a:rPr lang="en-US" sz="1200" dirty="0">
                          <a:solidFill>
                            <a:srgbClr val="083A8A"/>
                          </a:solidFill>
                        </a:rPr>
                        <a:t>All written content lives here. This is the information hub – the heart of the </a:t>
                      </a:r>
                      <a:r>
                        <a:rPr lang="en-US" sz="1200" dirty="0" err="1">
                          <a:solidFill>
                            <a:srgbClr val="083A8A"/>
                          </a:solidFill>
                        </a:rPr>
                        <a:t>Mahle</a:t>
                      </a:r>
                      <a:r>
                        <a:rPr lang="en-US" sz="1200" dirty="0">
                          <a:solidFill>
                            <a:srgbClr val="083A8A"/>
                          </a:solidFill>
                        </a:rPr>
                        <a:t> Auto's online presence. Include blogs and website copy</a:t>
                      </a:r>
                    </a:p>
                  </a:txBody>
                  <a:tcPr/>
                </a:tc>
                <a:extLst>
                  <a:ext uri="{0D108BD9-81ED-4DB2-BD59-A6C34878D82A}">
                    <a16:rowId xmlns:a16="http://schemas.microsoft.com/office/drawing/2014/main" val="2253095738"/>
                  </a:ext>
                </a:extLst>
              </a:tr>
              <a:tr h="295692">
                <a:tc>
                  <a:txBody>
                    <a:bodyPr/>
                    <a:lstStyle/>
                    <a:p>
                      <a:r>
                        <a:rPr lang="en-US" sz="1200" dirty="0">
                          <a:solidFill>
                            <a:srgbClr val="083A8A"/>
                          </a:solidFill>
                        </a:rPr>
                        <a:t>Google My Business Service</a:t>
                      </a:r>
                    </a:p>
                  </a:txBody>
                  <a:tcPr/>
                </a:tc>
                <a:tc>
                  <a:txBody>
                    <a:bodyPr/>
                    <a:lstStyle/>
                    <a:p>
                      <a:r>
                        <a:rPr lang="en-US" sz="1200" dirty="0">
                          <a:solidFill>
                            <a:srgbClr val="083A8A"/>
                          </a:solidFill>
                        </a:rPr>
                        <a:t>Related information (e.g. contact details, opening hours, services, reviews).</a:t>
                      </a:r>
                    </a:p>
                  </a:txBody>
                  <a:tcPr/>
                </a:tc>
                <a:extLst>
                  <a:ext uri="{0D108BD9-81ED-4DB2-BD59-A6C34878D82A}">
                    <a16:rowId xmlns:a16="http://schemas.microsoft.com/office/drawing/2014/main" val="4069721390"/>
                  </a:ext>
                </a:extLst>
              </a:tr>
              <a:tr h="295692">
                <a:tc>
                  <a:txBody>
                    <a:bodyPr/>
                    <a:lstStyle/>
                    <a:p>
                      <a:r>
                        <a:rPr lang="en-US" sz="1200" dirty="0">
                          <a:solidFill>
                            <a:srgbClr val="083A8A"/>
                          </a:solidFill>
                        </a:rPr>
                        <a:t>Facebook</a:t>
                      </a:r>
                    </a:p>
                  </a:txBody>
                  <a:tcPr/>
                </a:tc>
                <a:tc>
                  <a:txBody>
                    <a:bodyPr/>
                    <a:lstStyle/>
                    <a:p>
                      <a:r>
                        <a:rPr lang="en-US" sz="1200" dirty="0">
                          <a:solidFill>
                            <a:srgbClr val="083A8A"/>
                          </a:solidFill>
                        </a:rPr>
                        <a:t>Videos and curated content primarily targeting residents. Links (URLs) back to the website to drive website visitation.</a:t>
                      </a:r>
                    </a:p>
                  </a:txBody>
                  <a:tcPr/>
                </a:tc>
                <a:extLst>
                  <a:ext uri="{0D108BD9-81ED-4DB2-BD59-A6C34878D82A}">
                    <a16:rowId xmlns:a16="http://schemas.microsoft.com/office/drawing/2014/main" val="3142758722"/>
                  </a:ext>
                </a:extLst>
              </a:tr>
              <a:tr h="295692">
                <a:tc>
                  <a:txBody>
                    <a:bodyPr/>
                    <a:lstStyle/>
                    <a:p>
                      <a:r>
                        <a:rPr lang="en-US" sz="1200" dirty="0">
                          <a:solidFill>
                            <a:srgbClr val="083A8A"/>
                          </a:solidFill>
                        </a:rPr>
                        <a:t>Instagram</a:t>
                      </a:r>
                    </a:p>
                  </a:txBody>
                  <a:tcPr/>
                </a:tc>
                <a:tc>
                  <a:txBody>
                    <a:bodyPr/>
                    <a:lstStyle/>
                    <a:p>
                      <a:r>
                        <a:rPr lang="en-US" sz="1200" dirty="0">
                          <a:solidFill>
                            <a:srgbClr val="083A8A"/>
                          </a:solidFill>
                        </a:rPr>
                        <a:t>Aesthetically appealing, high resolution photos and videos. More</a:t>
                      </a:r>
                    </a:p>
                    <a:p>
                      <a:r>
                        <a:rPr lang="en-US" sz="1200" dirty="0">
                          <a:solidFill>
                            <a:srgbClr val="083A8A"/>
                          </a:solidFill>
                        </a:rPr>
                        <a:t>organic (spur of the moment) content is suitable for Stories and Reels.</a:t>
                      </a:r>
                    </a:p>
                  </a:txBody>
                  <a:tcPr/>
                </a:tc>
                <a:extLst>
                  <a:ext uri="{0D108BD9-81ED-4DB2-BD59-A6C34878D82A}">
                    <a16:rowId xmlns:a16="http://schemas.microsoft.com/office/drawing/2014/main" val="874972542"/>
                  </a:ext>
                </a:extLst>
              </a:tr>
              <a:tr h="295692">
                <a:tc>
                  <a:txBody>
                    <a:bodyPr/>
                    <a:lstStyle/>
                    <a:p>
                      <a:r>
                        <a:rPr lang="en-US" sz="1200">
                          <a:solidFill>
                            <a:srgbClr val="083A8A"/>
                          </a:solidFill>
                        </a:rPr>
                        <a:t>LinkedIn</a:t>
                      </a:r>
                      <a:endParaRPr lang="en-US" sz="1200" dirty="0">
                        <a:solidFill>
                          <a:srgbClr val="083A8A"/>
                        </a:solidFill>
                      </a:endParaRPr>
                    </a:p>
                  </a:txBody>
                  <a:tcPr/>
                </a:tc>
                <a:tc>
                  <a:txBody>
                    <a:bodyPr/>
                    <a:lstStyle/>
                    <a:p>
                      <a:r>
                        <a:rPr lang="en-US" sz="1200" dirty="0">
                          <a:solidFill>
                            <a:srgbClr val="083A8A"/>
                          </a:solidFill>
                        </a:rPr>
                        <a:t>Business to business (B2B) information. Professional and topical</a:t>
                      </a:r>
                    </a:p>
                    <a:p>
                      <a:r>
                        <a:rPr lang="en-US" sz="1200" dirty="0">
                          <a:solidFill>
                            <a:srgbClr val="083A8A"/>
                          </a:solidFill>
                        </a:rPr>
                        <a:t>content. Images and video valuable.</a:t>
                      </a:r>
                    </a:p>
                  </a:txBody>
                  <a:tcPr/>
                </a:tc>
                <a:extLst>
                  <a:ext uri="{0D108BD9-81ED-4DB2-BD59-A6C34878D82A}">
                    <a16:rowId xmlns:a16="http://schemas.microsoft.com/office/drawing/2014/main" val="3530569495"/>
                  </a:ext>
                </a:extLst>
              </a:tr>
              <a:tr h="295692">
                <a:tc>
                  <a:txBody>
                    <a:bodyPr/>
                    <a:lstStyle/>
                    <a:p>
                      <a:r>
                        <a:rPr lang="en-US" sz="1200" dirty="0">
                          <a:solidFill>
                            <a:srgbClr val="083A8A"/>
                          </a:solidFill>
                        </a:rPr>
                        <a:t>Twitter</a:t>
                      </a:r>
                    </a:p>
                  </a:txBody>
                  <a:tcPr/>
                </a:tc>
                <a:tc>
                  <a:txBody>
                    <a:bodyPr/>
                    <a:lstStyle/>
                    <a:p>
                      <a:r>
                        <a:rPr lang="en-US" sz="1200" dirty="0">
                          <a:solidFill>
                            <a:srgbClr val="083A8A"/>
                          </a:solidFill>
                        </a:rPr>
                        <a:t>Topical news, trending issues, unique insights and thought leadership</a:t>
                      </a:r>
                    </a:p>
                    <a:p>
                      <a:r>
                        <a:rPr lang="en-US" sz="1200" dirty="0">
                          <a:solidFill>
                            <a:srgbClr val="083A8A"/>
                          </a:solidFill>
                        </a:rPr>
                        <a:t>content.</a:t>
                      </a:r>
                    </a:p>
                  </a:txBody>
                  <a:tcPr/>
                </a:tc>
                <a:extLst>
                  <a:ext uri="{0D108BD9-81ED-4DB2-BD59-A6C34878D82A}">
                    <a16:rowId xmlns:a16="http://schemas.microsoft.com/office/drawing/2014/main" val="3551917322"/>
                  </a:ext>
                </a:extLst>
              </a:tr>
              <a:tr h="295692">
                <a:tc>
                  <a:txBody>
                    <a:bodyPr/>
                    <a:lstStyle/>
                    <a:p>
                      <a:r>
                        <a:rPr lang="en-US" sz="1200" dirty="0">
                          <a:solidFill>
                            <a:srgbClr val="083A8A"/>
                          </a:solidFill>
                        </a:rPr>
                        <a:t>YouTube</a:t>
                      </a:r>
                    </a:p>
                  </a:txBody>
                  <a:tcPr/>
                </a:tc>
                <a:tc>
                  <a:txBody>
                    <a:bodyPr/>
                    <a:lstStyle/>
                    <a:p>
                      <a:r>
                        <a:rPr lang="en-US" sz="1200" dirty="0">
                          <a:solidFill>
                            <a:srgbClr val="083A8A"/>
                          </a:solidFill>
                        </a:rPr>
                        <a:t>All video content lives here. Live and pre-recorded. </a:t>
                      </a:r>
                    </a:p>
                  </a:txBody>
                  <a:tcPr/>
                </a:tc>
                <a:extLst>
                  <a:ext uri="{0D108BD9-81ED-4DB2-BD59-A6C34878D82A}">
                    <a16:rowId xmlns:a16="http://schemas.microsoft.com/office/drawing/2014/main" val="941066975"/>
                  </a:ext>
                </a:extLst>
              </a:tr>
            </a:tbl>
          </a:graphicData>
        </a:graphic>
      </p:graphicFrame>
      <p:sp>
        <p:nvSpPr>
          <p:cNvPr id="4" name="TextBox 3">
            <a:extLst>
              <a:ext uri="{FF2B5EF4-FFF2-40B4-BE49-F238E27FC236}">
                <a16:creationId xmlns:a16="http://schemas.microsoft.com/office/drawing/2014/main" id="{F8296800-73C1-4259-962F-E12DA4E07D8F}"/>
              </a:ext>
            </a:extLst>
          </p:cNvPr>
          <p:cNvSpPr txBox="1"/>
          <p:nvPr/>
        </p:nvSpPr>
        <p:spPr>
          <a:xfrm>
            <a:off x="531352" y="521318"/>
            <a:ext cx="8602773" cy="861774"/>
          </a:xfrm>
          <a:prstGeom prst="rect">
            <a:avLst/>
          </a:prstGeom>
          <a:noFill/>
        </p:spPr>
        <p:txBody>
          <a:bodyPr wrap="square" rtlCol="0">
            <a:spAutoFit/>
          </a:bodyPr>
          <a:lstStyle/>
          <a:p>
            <a:endParaRPr lang="en-US" dirty="0"/>
          </a:p>
          <a:p>
            <a:r>
              <a:rPr lang="en-US" sz="1200" dirty="0">
                <a:solidFill>
                  <a:srgbClr val="083A8A"/>
                </a:solidFill>
              </a:rPr>
              <a:t>The way in which people seek, consume and engage with information online varies depending on the platform being used. The following guidelines have been developed to ensure </a:t>
            </a:r>
            <a:r>
              <a:rPr lang="en-US" sz="1200" dirty="0" err="1">
                <a:solidFill>
                  <a:srgbClr val="083A8A"/>
                </a:solidFill>
              </a:rPr>
              <a:t>Mahle</a:t>
            </a:r>
            <a:r>
              <a:rPr lang="en-US" sz="1200" dirty="0">
                <a:solidFill>
                  <a:srgbClr val="083A8A"/>
                </a:solidFill>
              </a:rPr>
              <a:t> Auto provides relevant and useful information on all digital platforms. </a:t>
            </a:r>
          </a:p>
        </p:txBody>
      </p:sp>
    </p:spTree>
    <p:extLst>
      <p:ext uri="{BB962C8B-B14F-4D97-AF65-F5344CB8AC3E}">
        <p14:creationId xmlns:p14="http://schemas.microsoft.com/office/powerpoint/2010/main" val="1798415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18"/>
          <p:cNvPicPr preferRelativeResize="0"/>
          <p:nvPr/>
        </p:nvPicPr>
        <p:blipFill rotWithShape="1">
          <a:blip r:embed="rId3">
            <a:alphaModFix/>
          </a:blip>
          <a:srcRect r="35995" b="28719"/>
          <a:stretch/>
        </p:blipFill>
        <p:spPr>
          <a:xfrm>
            <a:off x="6481475" y="1128405"/>
            <a:ext cx="2662525" cy="4058125"/>
          </a:xfrm>
          <a:prstGeom prst="rect">
            <a:avLst/>
          </a:prstGeom>
          <a:noFill/>
          <a:ln>
            <a:noFill/>
          </a:ln>
        </p:spPr>
      </p:pic>
      <p:sp>
        <p:nvSpPr>
          <p:cNvPr id="122" name="Google Shape;122;p18"/>
          <p:cNvSpPr txBox="1"/>
          <p:nvPr/>
        </p:nvSpPr>
        <p:spPr>
          <a:xfrm>
            <a:off x="457722" y="56664"/>
            <a:ext cx="8237012" cy="1514230"/>
          </a:xfrm>
          <a:prstGeom prst="rect">
            <a:avLst/>
          </a:prstGeom>
          <a:noFill/>
          <a:ln>
            <a:noFill/>
          </a:ln>
        </p:spPr>
        <p:txBody>
          <a:bodyPr spcFirstLastPara="1" wrap="square" lIns="91425" tIns="91425" rIns="91425" bIns="91425" anchor="t" anchorCtr="0">
            <a:spAutoFit/>
          </a:bodyPr>
          <a:lstStyle/>
          <a:p>
            <a:pPr>
              <a:lnSpc>
                <a:spcPct val="90000"/>
              </a:lnSpc>
              <a:buSzPts val="4800"/>
            </a:pPr>
            <a:r>
              <a:rPr lang="en-GB" sz="3200" b="1" dirty="0">
                <a:solidFill>
                  <a:srgbClr val="061872"/>
                </a:solidFill>
                <a:latin typeface="Montserrat Medium"/>
                <a:ea typeface="Montserrat Medium"/>
                <a:cs typeface="Montserrat Medium"/>
                <a:sym typeface="Montserrat Medium"/>
              </a:rPr>
              <a:t>The Strategy – </a:t>
            </a:r>
            <a:r>
              <a:rPr lang="en-US" sz="2000" b="1" dirty="0">
                <a:solidFill>
                  <a:srgbClr val="44546A"/>
                </a:solidFill>
                <a:latin typeface="Montserrat SemiBold"/>
                <a:ea typeface="Montserrat SemiBold"/>
                <a:cs typeface="Montserrat SemiBold"/>
                <a:sym typeface="Montserrat SemiBold"/>
              </a:rPr>
              <a:t>Digital Marketing – Content strategy</a:t>
            </a:r>
          </a:p>
          <a:p>
            <a:pPr marL="0" marR="0" lvl="0" indent="0" algn="l" rtl="0">
              <a:lnSpc>
                <a:spcPct val="90000"/>
              </a:lnSpc>
              <a:spcBef>
                <a:spcPts val="0"/>
              </a:spcBef>
              <a:spcAft>
                <a:spcPts val="0"/>
              </a:spcAft>
              <a:buClr>
                <a:srgbClr val="000000"/>
              </a:buClr>
              <a:buSzPts val="4800"/>
              <a:buFont typeface="Arial"/>
              <a:buNone/>
            </a:pPr>
            <a:endParaRPr lang="en-GB" sz="3200" dirty="0">
              <a:solidFill>
                <a:srgbClr val="061872"/>
              </a:solidFill>
              <a:latin typeface="Montserrat Medium"/>
              <a:ea typeface="Montserrat Medium"/>
              <a:cs typeface="Montserrat Medium"/>
              <a:sym typeface="Montserrat Medium"/>
            </a:endParaRPr>
          </a:p>
          <a:p>
            <a:pPr marL="0" marR="0" lvl="0" indent="0" algn="l" rtl="0">
              <a:lnSpc>
                <a:spcPct val="90000"/>
              </a:lnSpc>
              <a:spcBef>
                <a:spcPts val="0"/>
              </a:spcBef>
              <a:spcAft>
                <a:spcPts val="0"/>
              </a:spcAft>
              <a:buClr>
                <a:srgbClr val="000000"/>
              </a:buClr>
              <a:buSzPts val="4800"/>
              <a:buFont typeface="Arial"/>
              <a:buNone/>
            </a:pPr>
            <a:endParaRPr sz="3200" i="0" u="none" strike="noStrike" cap="none" dirty="0">
              <a:solidFill>
                <a:srgbClr val="061872"/>
              </a:solidFill>
              <a:latin typeface="Montserrat Medium"/>
              <a:ea typeface="Montserrat Medium"/>
              <a:cs typeface="Montserrat Medium"/>
              <a:sym typeface="Montserrat Medium"/>
            </a:endParaRPr>
          </a:p>
        </p:txBody>
      </p:sp>
      <p:sp>
        <p:nvSpPr>
          <p:cNvPr id="123" name="Google Shape;123;p18"/>
          <p:cNvSpPr txBox="1"/>
          <p:nvPr/>
        </p:nvSpPr>
        <p:spPr>
          <a:xfrm>
            <a:off x="449266" y="608906"/>
            <a:ext cx="8694734" cy="2219808"/>
          </a:xfrm>
          <a:prstGeom prst="rect">
            <a:avLst/>
          </a:prstGeom>
          <a:noFill/>
          <a:ln>
            <a:noFill/>
          </a:ln>
        </p:spPr>
        <p:txBody>
          <a:bodyPr spcFirstLastPara="1" wrap="square" lIns="91425" tIns="91425" rIns="91425" bIns="91425" anchor="t" anchorCtr="0">
            <a:spAutoFit/>
          </a:bodyPr>
          <a:lstStyle/>
          <a:p>
            <a:pPr lvl="0">
              <a:lnSpc>
                <a:spcPct val="115000"/>
              </a:lnSpc>
              <a:buSzPts val="1100"/>
            </a:pPr>
            <a:r>
              <a:rPr lang="en-US" b="1" dirty="0">
                <a:solidFill>
                  <a:srgbClr val="083A8A"/>
                </a:solidFill>
                <a:latin typeface="Montserrat SemiBold"/>
                <a:ea typeface="Montserrat SemiBold"/>
                <a:cs typeface="Montserrat SemiBold"/>
                <a:sym typeface="Montserrat SemiBold"/>
              </a:rPr>
              <a:t>Frequency and length of content</a:t>
            </a:r>
          </a:p>
          <a:p>
            <a:pPr lvl="0">
              <a:lnSpc>
                <a:spcPct val="115000"/>
              </a:lnSpc>
              <a:buSzPts val="1100"/>
            </a:pPr>
            <a:endParaRPr lang="en-US" sz="900" dirty="0">
              <a:solidFill>
                <a:srgbClr val="44546A"/>
              </a:solidFill>
              <a:latin typeface="Montserrat SemiBold"/>
              <a:ea typeface="Montserrat SemiBold"/>
              <a:cs typeface="Montserrat SemiBold"/>
              <a:sym typeface="Montserrat SemiBold"/>
            </a:endParaRPr>
          </a:p>
          <a:p>
            <a:pPr lvl="0">
              <a:lnSpc>
                <a:spcPct val="115000"/>
              </a:lnSpc>
              <a:buSzPts val="1100"/>
            </a:pPr>
            <a:r>
              <a:rPr lang="en-US" sz="1200" dirty="0">
                <a:solidFill>
                  <a:srgbClr val="083A8A"/>
                </a:solidFill>
                <a:latin typeface="Montserrat SemiBold"/>
                <a:ea typeface="Montserrat SemiBold"/>
                <a:cs typeface="Montserrat SemiBold"/>
                <a:sym typeface="Montserrat SemiBold"/>
              </a:rPr>
              <a:t>There is no standard for the frequency at which MAHLE Auto should upload content as it will differ depending on the platform. The frequency at which content is published will be based on the analytics, which will be reviewed regularly to determine when stakeholders are online.</a:t>
            </a:r>
          </a:p>
          <a:p>
            <a:pPr lvl="0">
              <a:lnSpc>
                <a:spcPct val="115000"/>
              </a:lnSpc>
              <a:buSzPts val="1100"/>
            </a:pPr>
            <a:endParaRPr lang="en-US" sz="800" dirty="0">
              <a:solidFill>
                <a:srgbClr val="083A8A"/>
              </a:solidFill>
              <a:latin typeface="Montserrat SemiBold"/>
              <a:ea typeface="Montserrat SemiBold"/>
              <a:cs typeface="Montserrat SemiBold"/>
              <a:sym typeface="Montserrat SemiBold"/>
            </a:endParaRPr>
          </a:p>
          <a:p>
            <a:pPr lvl="0">
              <a:lnSpc>
                <a:spcPct val="115000"/>
              </a:lnSpc>
              <a:buSzPts val="1100"/>
            </a:pPr>
            <a:r>
              <a:rPr lang="en-US" sz="1200" dirty="0">
                <a:solidFill>
                  <a:srgbClr val="083A8A"/>
                </a:solidFill>
                <a:latin typeface="Montserrat SemiBold"/>
                <a:ea typeface="Montserrat SemiBold"/>
                <a:cs typeface="Montserrat SemiBold"/>
                <a:sym typeface="Montserrat SemiBold"/>
              </a:rPr>
              <a:t>There is also no golden rule when it comes to the length of digital marketing content, but research shows that shorter content tends to get better interaction. For social media, generally 100 characters or less increases the chance of engagement. </a:t>
            </a:r>
          </a:p>
          <a:p>
            <a:pPr lvl="0">
              <a:lnSpc>
                <a:spcPct val="115000"/>
              </a:lnSpc>
              <a:buSzPts val="1100"/>
            </a:pPr>
            <a:endParaRPr lang="en-US" sz="1200" dirty="0">
              <a:solidFill>
                <a:srgbClr val="44546A"/>
              </a:solidFill>
              <a:latin typeface="Montserrat SemiBold"/>
              <a:ea typeface="Montserrat SemiBold"/>
              <a:cs typeface="Montserrat SemiBold"/>
              <a:sym typeface="Montserrat SemiBold"/>
            </a:endParaRPr>
          </a:p>
        </p:txBody>
      </p:sp>
      <p:sp>
        <p:nvSpPr>
          <p:cNvPr id="124" name="Google Shape;124;p18"/>
          <p:cNvSpPr/>
          <p:nvPr/>
        </p:nvSpPr>
        <p:spPr>
          <a:xfrm>
            <a:off x="0" y="482200"/>
            <a:ext cx="441900" cy="201000"/>
          </a:xfrm>
          <a:prstGeom prst="rect">
            <a:avLst/>
          </a:prstGeom>
          <a:solidFill>
            <a:srgbClr val="497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9875" y="4713250"/>
            <a:ext cx="9144000" cy="430200"/>
          </a:xfrm>
          <a:prstGeom prst="rect">
            <a:avLst/>
          </a:prstGeom>
          <a:solidFill>
            <a:srgbClr val="061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2">
            <a:extLst>
              <a:ext uri="{FF2B5EF4-FFF2-40B4-BE49-F238E27FC236}">
                <a16:creationId xmlns:a16="http://schemas.microsoft.com/office/drawing/2014/main" id="{4975FAE1-C5A0-470F-BB20-159E48B9458D}"/>
              </a:ext>
            </a:extLst>
          </p:cNvPr>
          <p:cNvGraphicFramePr>
            <a:graphicFrameLocks noGrp="1"/>
          </p:cNvGraphicFramePr>
          <p:nvPr>
            <p:extLst>
              <p:ext uri="{D42A27DB-BD31-4B8C-83A1-F6EECF244321}">
                <p14:modId xmlns:p14="http://schemas.microsoft.com/office/powerpoint/2010/main" val="3681245092"/>
              </p:ext>
            </p:extLst>
          </p:nvPr>
        </p:nvGraphicFramePr>
        <p:xfrm>
          <a:off x="564382" y="2614354"/>
          <a:ext cx="7995486" cy="1920240"/>
        </p:xfrm>
        <a:graphic>
          <a:graphicData uri="http://schemas.openxmlformats.org/drawingml/2006/table">
            <a:tbl>
              <a:tblPr firstRow="1" bandRow="1">
                <a:tableStyleId>{3C2FFA5D-87B4-456A-9821-1D502468CF0F}</a:tableStyleId>
              </a:tblPr>
              <a:tblGrid>
                <a:gridCol w="3997743">
                  <a:extLst>
                    <a:ext uri="{9D8B030D-6E8A-4147-A177-3AD203B41FA5}">
                      <a16:colId xmlns:a16="http://schemas.microsoft.com/office/drawing/2014/main" val="1053923526"/>
                    </a:ext>
                  </a:extLst>
                </a:gridCol>
                <a:gridCol w="3997743">
                  <a:extLst>
                    <a:ext uri="{9D8B030D-6E8A-4147-A177-3AD203B41FA5}">
                      <a16:colId xmlns:a16="http://schemas.microsoft.com/office/drawing/2014/main" val="2872749399"/>
                    </a:ext>
                  </a:extLst>
                </a:gridCol>
              </a:tblGrid>
              <a:tr h="156124">
                <a:tc>
                  <a:txBody>
                    <a:bodyPr/>
                    <a:lstStyle/>
                    <a:p>
                      <a:r>
                        <a:rPr lang="en-US" sz="1200" dirty="0"/>
                        <a:t>Platform</a:t>
                      </a:r>
                    </a:p>
                  </a:txBody>
                  <a:tcPr>
                    <a:solidFill>
                      <a:srgbClr val="083A8A"/>
                    </a:solidFill>
                  </a:tcPr>
                </a:tc>
                <a:tc>
                  <a:txBody>
                    <a:bodyPr/>
                    <a:lstStyle/>
                    <a:p>
                      <a:r>
                        <a:rPr lang="en-US" sz="1200" dirty="0"/>
                        <a:t> Ideal Post Length (Characters)</a:t>
                      </a:r>
                    </a:p>
                  </a:txBody>
                  <a:tcPr>
                    <a:solidFill>
                      <a:srgbClr val="083A8A"/>
                    </a:solidFill>
                  </a:tcPr>
                </a:tc>
                <a:extLst>
                  <a:ext uri="{0D108BD9-81ED-4DB2-BD59-A6C34878D82A}">
                    <a16:rowId xmlns:a16="http://schemas.microsoft.com/office/drawing/2014/main" val="807563683"/>
                  </a:ext>
                </a:extLst>
              </a:tr>
              <a:tr h="156124">
                <a:tc>
                  <a:txBody>
                    <a:bodyPr/>
                    <a:lstStyle/>
                    <a:p>
                      <a:r>
                        <a:rPr lang="en-US" sz="1200" dirty="0"/>
                        <a:t>Website update/blog </a:t>
                      </a:r>
                    </a:p>
                  </a:txBody>
                  <a:tcPr/>
                </a:tc>
                <a:tc>
                  <a:txBody>
                    <a:bodyPr/>
                    <a:lstStyle/>
                    <a:p>
                      <a:r>
                        <a:rPr lang="en-US" sz="1200" dirty="0"/>
                        <a:t>500-1500</a:t>
                      </a:r>
                    </a:p>
                  </a:txBody>
                  <a:tcPr/>
                </a:tc>
                <a:extLst>
                  <a:ext uri="{0D108BD9-81ED-4DB2-BD59-A6C34878D82A}">
                    <a16:rowId xmlns:a16="http://schemas.microsoft.com/office/drawing/2014/main" val="1616592365"/>
                  </a:ext>
                </a:extLst>
              </a:tr>
              <a:tr h="156124">
                <a:tc>
                  <a:txBody>
                    <a:bodyPr/>
                    <a:lstStyle/>
                    <a:p>
                      <a:r>
                        <a:rPr lang="en-US" sz="1200"/>
                        <a:t>Facebook post </a:t>
                      </a:r>
                      <a:endParaRPr lang="en-US" sz="1200" dirty="0"/>
                    </a:p>
                  </a:txBody>
                  <a:tcPr/>
                </a:tc>
                <a:tc>
                  <a:txBody>
                    <a:bodyPr/>
                    <a:lstStyle/>
                    <a:p>
                      <a:r>
                        <a:rPr lang="en-US" sz="1200" dirty="0"/>
                        <a:t>40 - 80</a:t>
                      </a:r>
                    </a:p>
                  </a:txBody>
                  <a:tcPr/>
                </a:tc>
                <a:extLst>
                  <a:ext uri="{0D108BD9-81ED-4DB2-BD59-A6C34878D82A}">
                    <a16:rowId xmlns:a16="http://schemas.microsoft.com/office/drawing/2014/main" val="3859173411"/>
                  </a:ext>
                </a:extLst>
              </a:tr>
              <a:tr h="156124">
                <a:tc>
                  <a:txBody>
                    <a:bodyPr/>
                    <a:lstStyle/>
                    <a:p>
                      <a:r>
                        <a:rPr lang="en-US" sz="1200" dirty="0"/>
                        <a:t>Instagram caption</a:t>
                      </a:r>
                    </a:p>
                  </a:txBody>
                  <a:tcPr/>
                </a:tc>
                <a:tc>
                  <a:txBody>
                    <a:bodyPr/>
                    <a:lstStyle/>
                    <a:p>
                      <a:r>
                        <a:rPr lang="en-US" sz="1200" dirty="0"/>
                        <a:t>100 - 150</a:t>
                      </a:r>
                    </a:p>
                  </a:txBody>
                  <a:tcPr/>
                </a:tc>
                <a:extLst>
                  <a:ext uri="{0D108BD9-81ED-4DB2-BD59-A6C34878D82A}">
                    <a16:rowId xmlns:a16="http://schemas.microsoft.com/office/drawing/2014/main" val="3621315756"/>
                  </a:ext>
                </a:extLst>
              </a:tr>
              <a:tr h="156124">
                <a:tc>
                  <a:txBody>
                    <a:bodyPr/>
                    <a:lstStyle/>
                    <a:p>
                      <a:r>
                        <a:rPr lang="en-US" sz="1200" dirty="0"/>
                        <a:t>LinkedIn update</a:t>
                      </a:r>
                    </a:p>
                  </a:txBody>
                  <a:tcPr/>
                </a:tc>
                <a:tc>
                  <a:txBody>
                    <a:bodyPr/>
                    <a:lstStyle/>
                    <a:p>
                      <a:r>
                        <a:rPr lang="en-US" sz="1200" dirty="0"/>
                        <a:t>50 – 100</a:t>
                      </a:r>
                    </a:p>
                  </a:txBody>
                  <a:tcPr/>
                </a:tc>
                <a:extLst>
                  <a:ext uri="{0D108BD9-81ED-4DB2-BD59-A6C34878D82A}">
                    <a16:rowId xmlns:a16="http://schemas.microsoft.com/office/drawing/2014/main" val="2534104723"/>
                  </a:ext>
                </a:extLst>
              </a:tr>
              <a:tr h="156124">
                <a:tc>
                  <a:txBody>
                    <a:bodyPr/>
                    <a:lstStyle/>
                    <a:p>
                      <a:r>
                        <a:rPr lang="en-US" sz="1200" dirty="0"/>
                        <a:t>Twitter post</a:t>
                      </a:r>
                    </a:p>
                  </a:txBody>
                  <a:tcPr/>
                </a:tc>
                <a:tc>
                  <a:txBody>
                    <a:bodyPr/>
                    <a:lstStyle/>
                    <a:p>
                      <a:r>
                        <a:rPr lang="en-US" sz="1200" dirty="0"/>
                        <a:t>71 – 100</a:t>
                      </a:r>
                    </a:p>
                  </a:txBody>
                  <a:tcPr/>
                </a:tc>
                <a:extLst>
                  <a:ext uri="{0D108BD9-81ED-4DB2-BD59-A6C34878D82A}">
                    <a16:rowId xmlns:a16="http://schemas.microsoft.com/office/drawing/2014/main" val="510410658"/>
                  </a:ext>
                </a:extLst>
              </a:tr>
              <a:tr h="156124">
                <a:tc>
                  <a:txBody>
                    <a:bodyPr/>
                    <a:lstStyle/>
                    <a:p>
                      <a:r>
                        <a:rPr lang="en-US" sz="1200" dirty="0"/>
                        <a:t>YouTube video</a:t>
                      </a:r>
                    </a:p>
                  </a:txBody>
                  <a:tcPr/>
                </a:tc>
                <a:tc>
                  <a:txBody>
                    <a:bodyPr/>
                    <a:lstStyle/>
                    <a:p>
                      <a:r>
                        <a:rPr lang="en-US" sz="1200" dirty="0"/>
                        <a:t>8 minutes</a:t>
                      </a:r>
                    </a:p>
                  </a:txBody>
                  <a:tcPr/>
                </a:tc>
                <a:extLst>
                  <a:ext uri="{0D108BD9-81ED-4DB2-BD59-A6C34878D82A}">
                    <a16:rowId xmlns:a16="http://schemas.microsoft.com/office/drawing/2014/main" val="2224418502"/>
                  </a:ext>
                </a:extLst>
              </a:tr>
            </a:tbl>
          </a:graphicData>
        </a:graphic>
      </p:graphicFrame>
    </p:spTree>
    <p:extLst>
      <p:ext uri="{BB962C8B-B14F-4D97-AF65-F5344CB8AC3E}">
        <p14:creationId xmlns:p14="http://schemas.microsoft.com/office/powerpoint/2010/main" val="1072835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18"/>
          <p:cNvPicPr preferRelativeResize="0"/>
          <p:nvPr/>
        </p:nvPicPr>
        <p:blipFill rotWithShape="1">
          <a:blip r:embed="rId3">
            <a:alphaModFix/>
          </a:blip>
          <a:srcRect r="35995" b="28719"/>
          <a:stretch/>
        </p:blipFill>
        <p:spPr>
          <a:xfrm>
            <a:off x="6481475" y="1128405"/>
            <a:ext cx="2662525" cy="4058125"/>
          </a:xfrm>
          <a:prstGeom prst="rect">
            <a:avLst/>
          </a:prstGeom>
          <a:noFill/>
          <a:ln>
            <a:noFill/>
          </a:ln>
        </p:spPr>
      </p:pic>
      <p:sp>
        <p:nvSpPr>
          <p:cNvPr id="122" name="Google Shape;122;p18"/>
          <p:cNvSpPr txBox="1"/>
          <p:nvPr/>
        </p:nvSpPr>
        <p:spPr>
          <a:xfrm>
            <a:off x="441900" y="18078"/>
            <a:ext cx="8282552" cy="1514230"/>
          </a:xfrm>
          <a:prstGeom prst="rect">
            <a:avLst/>
          </a:prstGeom>
          <a:noFill/>
          <a:ln>
            <a:noFill/>
          </a:ln>
        </p:spPr>
        <p:txBody>
          <a:bodyPr spcFirstLastPara="1" wrap="square" lIns="91425" tIns="91425" rIns="91425" bIns="91425" anchor="t" anchorCtr="0">
            <a:spAutoFit/>
          </a:bodyPr>
          <a:lstStyle/>
          <a:p>
            <a:pPr>
              <a:lnSpc>
                <a:spcPct val="90000"/>
              </a:lnSpc>
              <a:buSzPts val="4800"/>
            </a:pPr>
            <a:r>
              <a:rPr lang="en-GB" sz="3200" b="1" dirty="0">
                <a:solidFill>
                  <a:srgbClr val="061872"/>
                </a:solidFill>
                <a:latin typeface="Montserrat Medium"/>
                <a:ea typeface="Montserrat Medium"/>
                <a:cs typeface="Montserrat Medium"/>
                <a:sym typeface="Montserrat Medium"/>
              </a:rPr>
              <a:t>The Strategy </a:t>
            </a:r>
            <a:r>
              <a:rPr lang="en-GB" sz="3200" dirty="0">
                <a:solidFill>
                  <a:srgbClr val="061872"/>
                </a:solidFill>
                <a:latin typeface="Montserrat Medium"/>
                <a:ea typeface="Montserrat Medium"/>
                <a:cs typeface="Montserrat Medium"/>
                <a:sym typeface="Montserrat Medium"/>
              </a:rPr>
              <a:t>– </a:t>
            </a:r>
            <a:r>
              <a:rPr lang="en-US" sz="2000" b="1" dirty="0">
                <a:solidFill>
                  <a:srgbClr val="44546A"/>
                </a:solidFill>
                <a:latin typeface="Montserrat SemiBold"/>
                <a:ea typeface="Montserrat SemiBold"/>
                <a:cs typeface="Montserrat SemiBold"/>
                <a:sym typeface="Montserrat SemiBold"/>
              </a:rPr>
              <a:t>Digital Marketing- SEO</a:t>
            </a:r>
          </a:p>
          <a:p>
            <a:pPr marL="0" marR="0" lvl="0" indent="0" algn="l" rtl="0">
              <a:lnSpc>
                <a:spcPct val="90000"/>
              </a:lnSpc>
              <a:spcBef>
                <a:spcPts val="0"/>
              </a:spcBef>
              <a:spcAft>
                <a:spcPts val="0"/>
              </a:spcAft>
              <a:buClr>
                <a:srgbClr val="000000"/>
              </a:buClr>
              <a:buSzPts val="4800"/>
              <a:buFont typeface="Arial"/>
              <a:buNone/>
            </a:pPr>
            <a:endParaRPr lang="en-GB" sz="3200" dirty="0">
              <a:solidFill>
                <a:srgbClr val="061872"/>
              </a:solidFill>
              <a:latin typeface="Montserrat Medium"/>
              <a:ea typeface="Montserrat Medium"/>
              <a:cs typeface="Montserrat Medium"/>
              <a:sym typeface="Montserrat Medium"/>
            </a:endParaRPr>
          </a:p>
          <a:p>
            <a:pPr marL="0" marR="0" lvl="0" indent="0" algn="l" rtl="0">
              <a:lnSpc>
                <a:spcPct val="90000"/>
              </a:lnSpc>
              <a:spcBef>
                <a:spcPts val="0"/>
              </a:spcBef>
              <a:spcAft>
                <a:spcPts val="0"/>
              </a:spcAft>
              <a:buClr>
                <a:srgbClr val="000000"/>
              </a:buClr>
              <a:buSzPts val="4800"/>
              <a:buFont typeface="Arial"/>
              <a:buNone/>
            </a:pPr>
            <a:endParaRPr sz="3200" i="0" u="none" strike="noStrike" cap="none" dirty="0">
              <a:solidFill>
                <a:srgbClr val="061872"/>
              </a:solidFill>
              <a:latin typeface="Montserrat Medium"/>
              <a:ea typeface="Montserrat Medium"/>
              <a:cs typeface="Montserrat Medium"/>
              <a:sym typeface="Montserrat Medium"/>
            </a:endParaRPr>
          </a:p>
        </p:txBody>
      </p:sp>
      <p:sp>
        <p:nvSpPr>
          <p:cNvPr id="123" name="Google Shape;123;p18"/>
          <p:cNvSpPr txBox="1"/>
          <p:nvPr/>
        </p:nvSpPr>
        <p:spPr>
          <a:xfrm>
            <a:off x="204883" y="606002"/>
            <a:ext cx="8929242" cy="4007221"/>
          </a:xfrm>
          <a:prstGeom prst="rect">
            <a:avLst/>
          </a:prstGeom>
          <a:noFill/>
          <a:ln>
            <a:noFill/>
          </a:ln>
        </p:spPr>
        <p:txBody>
          <a:bodyPr spcFirstLastPara="1" wrap="square" lIns="91425" tIns="91425" rIns="91425" bIns="91425" anchor="t" anchorCtr="0">
            <a:spAutoFit/>
          </a:bodyPr>
          <a:lstStyle/>
          <a:p>
            <a:pPr lvl="0" algn="ctr">
              <a:lnSpc>
                <a:spcPct val="115000"/>
              </a:lnSpc>
              <a:buSzPts val="1100"/>
            </a:pPr>
            <a:r>
              <a:rPr lang="en-US" sz="1200" b="1" dirty="0">
                <a:solidFill>
                  <a:srgbClr val="44546A"/>
                </a:solidFill>
                <a:latin typeface="Montserrat SemiBold"/>
                <a:ea typeface="Montserrat SemiBold"/>
                <a:cs typeface="Montserrat SemiBold"/>
                <a:sym typeface="Montserrat SemiBold"/>
              </a:rPr>
              <a:t>On-Page SEO</a:t>
            </a:r>
            <a:endParaRPr lang="en-US" sz="1200" dirty="0">
              <a:solidFill>
                <a:srgbClr val="44546A"/>
              </a:solidFill>
              <a:latin typeface="Montserrat SemiBold"/>
              <a:ea typeface="Montserrat SemiBold"/>
              <a:cs typeface="Montserrat SemiBold"/>
              <a:sym typeface="Montserrat SemiBold"/>
            </a:endParaRPr>
          </a:p>
          <a:p>
            <a:pPr lvl="0">
              <a:lnSpc>
                <a:spcPct val="115000"/>
              </a:lnSpc>
              <a:buSzPts val="1100"/>
            </a:pPr>
            <a:r>
              <a:rPr lang="en-US" sz="1200" b="1" dirty="0">
                <a:solidFill>
                  <a:srgbClr val="44546A"/>
                </a:solidFill>
                <a:latin typeface="Montserrat SemiBold"/>
                <a:ea typeface="Montserrat SemiBold"/>
                <a:cs typeface="Montserrat SemiBold"/>
                <a:sym typeface="Montserrat SemiBold"/>
              </a:rPr>
              <a:t>New Page Creation</a:t>
            </a:r>
            <a:endParaRPr lang="en-US" sz="1200" dirty="0">
              <a:solidFill>
                <a:srgbClr val="44546A"/>
              </a:solidFill>
              <a:latin typeface="Montserrat SemiBold"/>
              <a:ea typeface="Montserrat SemiBold"/>
              <a:cs typeface="Montserrat SemiBold"/>
              <a:sym typeface="Montserrat SemiBold"/>
            </a:endParaRPr>
          </a:p>
          <a:p>
            <a:pPr marL="171450" lvl="0" indent="-171450">
              <a:lnSpc>
                <a:spcPct val="115000"/>
              </a:lnSpc>
              <a:buSzPts val="1100"/>
              <a:buFont typeface="Arial" panose="020B0604020202020204" pitchFamily="34" charset="0"/>
              <a:buChar char="•"/>
            </a:pPr>
            <a:r>
              <a:rPr lang="en-US" sz="1200" dirty="0">
                <a:solidFill>
                  <a:srgbClr val="44546A"/>
                </a:solidFill>
                <a:latin typeface="Montserrat SemiBold"/>
                <a:ea typeface="Montserrat SemiBold"/>
                <a:cs typeface="Montserrat SemiBold"/>
                <a:sym typeface="Montserrat SemiBold"/>
              </a:rPr>
              <a:t>Create or update pages according to persona, keyword, &amp; competitor research.</a:t>
            </a:r>
          </a:p>
          <a:p>
            <a:pPr marL="171450" lvl="0" indent="-171450">
              <a:lnSpc>
                <a:spcPct val="115000"/>
              </a:lnSpc>
              <a:buSzPts val="1100"/>
              <a:buFont typeface="Arial" panose="020B0604020202020204" pitchFamily="34" charset="0"/>
              <a:buChar char="•"/>
            </a:pPr>
            <a:r>
              <a:rPr lang="en-US" sz="1200" dirty="0">
                <a:solidFill>
                  <a:srgbClr val="44546A"/>
                </a:solidFill>
                <a:latin typeface="Montserrat SemiBold"/>
                <a:ea typeface="Montserrat SemiBold"/>
                <a:cs typeface="Montserrat SemiBold"/>
                <a:sym typeface="Montserrat SemiBold"/>
              </a:rPr>
              <a:t>Create or update geocentric, solution, industry, press, reviews/testimonials, referrals, privacy/terms, policies, thank you, &amp; other important pages.</a:t>
            </a:r>
          </a:p>
          <a:p>
            <a:pPr marL="171450" lvl="0" indent="-171450">
              <a:lnSpc>
                <a:spcPct val="115000"/>
              </a:lnSpc>
              <a:buSzPts val="1100"/>
              <a:buFont typeface="Arial" panose="020B0604020202020204" pitchFamily="34" charset="0"/>
              <a:buChar char="•"/>
            </a:pPr>
            <a:r>
              <a:rPr lang="en-US" sz="1200" dirty="0">
                <a:solidFill>
                  <a:srgbClr val="44546A"/>
                </a:solidFill>
                <a:latin typeface="Montserrat SemiBold"/>
                <a:ea typeface="Montserrat SemiBold"/>
                <a:cs typeface="Montserrat SemiBold"/>
                <a:sym typeface="Montserrat SemiBold"/>
              </a:rPr>
              <a:t>Implement structured data opportunities specific to your industry (reviews, URL breadcrumbs, knowledge graph, &amp; more).</a:t>
            </a:r>
          </a:p>
          <a:p>
            <a:pPr lvl="0">
              <a:lnSpc>
                <a:spcPct val="115000"/>
              </a:lnSpc>
              <a:buSzPts val="1100"/>
            </a:pPr>
            <a:r>
              <a:rPr lang="en-US" sz="1200" b="1" dirty="0">
                <a:solidFill>
                  <a:srgbClr val="44546A"/>
                </a:solidFill>
                <a:latin typeface="Montserrat SemiBold"/>
                <a:ea typeface="Montserrat SemiBold"/>
                <a:cs typeface="Montserrat SemiBold"/>
                <a:sym typeface="Montserrat SemiBold"/>
              </a:rPr>
              <a:t>On-Page SEO</a:t>
            </a:r>
            <a:endParaRPr lang="en-US" sz="1200" dirty="0">
              <a:solidFill>
                <a:srgbClr val="44546A"/>
              </a:solidFill>
              <a:latin typeface="Montserrat SemiBold"/>
              <a:ea typeface="Montserrat SemiBold"/>
              <a:cs typeface="Montserrat SemiBold"/>
              <a:sym typeface="Montserrat SemiBold"/>
            </a:endParaRPr>
          </a:p>
          <a:p>
            <a:pPr marL="171450" lvl="0" indent="-171450">
              <a:lnSpc>
                <a:spcPct val="115000"/>
              </a:lnSpc>
              <a:buSzPts val="1100"/>
              <a:buFont typeface="Arial" panose="020B0604020202020204" pitchFamily="34" charset="0"/>
              <a:buChar char="•"/>
            </a:pPr>
            <a:r>
              <a:rPr lang="en-US" sz="1200" dirty="0">
                <a:solidFill>
                  <a:srgbClr val="44546A"/>
                </a:solidFill>
                <a:latin typeface="Montserrat SemiBold"/>
                <a:ea typeface="Montserrat SemiBold"/>
                <a:cs typeface="Montserrat SemiBold"/>
                <a:sym typeface="Montserrat SemiBold"/>
              </a:rPr>
              <a:t>Revise all titles, meta descriptions, &amp; headers.</a:t>
            </a:r>
          </a:p>
          <a:p>
            <a:pPr marL="171450" lvl="0" indent="-171450">
              <a:lnSpc>
                <a:spcPct val="115000"/>
              </a:lnSpc>
              <a:buSzPts val="1100"/>
              <a:buFont typeface="Arial" panose="020B0604020202020204" pitchFamily="34" charset="0"/>
              <a:buChar char="•"/>
            </a:pPr>
            <a:r>
              <a:rPr lang="en-US" sz="1200" dirty="0">
                <a:solidFill>
                  <a:srgbClr val="44546A"/>
                </a:solidFill>
                <a:latin typeface="Montserrat SemiBold"/>
                <a:ea typeface="Montserrat SemiBold"/>
                <a:cs typeface="Montserrat SemiBold"/>
                <a:sym typeface="Montserrat SemiBold"/>
              </a:rPr>
              <a:t>Add, improve, &amp; optimize images while defining keyword-rich image filenames &amp; alt attributes.</a:t>
            </a:r>
          </a:p>
          <a:p>
            <a:pPr marL="171450" lvl="0" indent="-171450">
              <a:lnSpc>
                <a:spcPct val="115000"/>
              </a:lnSpc>
              <a:buSzPts val="1100"/>
              <a:buFont typeface="Arial" panose="020B0604020202020204" pitchFamily="34" charset="0"/>
              <a:buChar char="•"/>
            </a:pPr>
            <a:r>
              <a:rPr lang="en-US" sz="1200" dirty="0">
                <a:solidFill>
                  <a:srgbClr val="44546A"/>
                </a:solidFill>
                <a:latin typeface="Montserrat SemiBold"/>
                <a:ea typeface="Montserrat SemiBold"/>
                <a:cs typeface="Montserrat SemiBold"/>
                <a:sym typeface="Montserrat SemiBold"/>
              </a:rPr>
              <a:t>Improve anchor text for internal &amp; outbound linking.</a:t>
            </a:r>
          </a:p>
          <a:p>
            <a:pPr marL="171450" lvl="0" indent="-171450">
              <a:lnSpc>
                <a:spcPct val="115000"/>
              </a:lnSpc>
              <a:buSzPts val="1100"/>
              <a:buFont typeface="Arial" panose="020B0604020202020204" pitchFamily="34" charset="0"/>
              <a:buChar char="•"/>
            </a:pPr>
            <a:r>
              <a:rPr lang="en-US" sz="1200" dirty="0">
                <a:solidFill>
                  <a:srgbClr val="44546A"/>
                </a:solidFill>
                <a:latin typeface="Montserrat SemiBold"/>
                <a:ea typeface="Montserrat SemiBold"/>
                <a:cs typeface="Montserrat SemiBold"/>
                <a:sym typeface="Montserrat SemiBold"/>
              </a:rPr>
              <a:t>Improve content through keyword research &amp; best practices.</a:t>
            </a:r>
          </a:p>
          <a:p>
            <a:pPr marL="171450" lvl="0" indent="-171450">
              <a:lnSpc>
                <a:spcPct val="115000"/>
              </a:lnSpc>
              <a:buSzPts val="1100"/>
              <a:buFont typeface="Arial" panose="020B0604020202020204" pitchFamily="34" charset="0"/>
              <a:buChar char="•"/>
            </a:pPr>
            <a:r>
              <a:rPr lang="en-US" sz="1200" dirty="0">
                <a:solidFill>
                  <a:srgbClr val="44546A"/>
                </a:solidFill>
                <a:latin typeface="Montserrat SemiBold"/>
                <a:ea typeface="Montserrat SemiBold"/>
                <a:cs typeface="Montserrat SemiBold"/>
                <a:sym typeface="Montserrat SemiBold"/>
              </a:rPr>
              <a:t>Improve readability &amp; content segmentation.</a:t>
            </a:r>
          </a:p>
          <a:p>
            <a:pPr lvl="0">
              <a:lnSpc>
                <a:spcPct val="115000"/>
              </a:lnSpc>
              <a:buSzPts val="1100"/>
            </a:pPr>
            <a:r>
              <a:rPr lang="en-US" sz="1200" b="1" dirty="0">
                <a:solidFill>
                  <a:srgbClr val="44546A"/>
                </a:solidFill>
                <a:latin typeface="Montserrat SemiBold"/>
                <a:ea typeface="Montserrat SemiBold"/>
                <a:cs typeface="Montserrat SemiBold"/>
                <a:sym typeface="Montserrat SemiBold"/>
              </a:rPr>
              <a:t>Conversion Rate Optimization (CRO)</a:t>
            </a:r>
          </a:p>
          <a:p>
            <a:pPr marL="171450" lvl="0" indent="-171450">
              <a:lnSpc>
                <a:spcPct val="115000"/>
              </a:lnSpc>
              <a:buSzPts val="1100"/>
              <a:buFont typeface="Arial" panose="020B0604020202020204" pitchFamily="34" charset="0"/>
              <a:buChar char="•"/>
            </a:pPr>
            <a:r>
              <a:rPr lang="en-US" sz="1200" dirty="0">
                <a:solidFill>
                  <a:srgbClr val="44546A"/>
                </a:solidFill>
                <a:latin typeface="Montserrat SemiBold"/>
                <a:ea typeface="Montserrat SemiBold"/>
                <a:cs typeface="Montserrat SemiBold"/>
                <a:sym typeface="Montserrat SemiBold"/>
              </a:rPr>
              <a:t>Evaluate forms, CTAs, smart content, &amp; other possibilities including live chatbots &amp; pop-up offers.</a:t>
            </a:r>
          </a:p>
          <a:p>
            <a:pPr marL="171450" lvl="0" indent="-171450">
              <a:lnSpc>
                <a:spcPct val="115000"/>
              </a:lnSpc>
              <a:buSzPts val="1100"/>
              <a:buFont typeface="Arial" panose="020B0604020202020204" pitchFamily="34" charset="0"/>
              <a:buChar char="•"/>
            </a:pPr>
            <a:r>
              <a:rPr lang="en-US" sz="1200" dirty="0">
                <a:solidFill>
                  <a:srgbClr val="44546A"/>
                </a:solidFill>
                <a:latin typeface="Montserrat SemiBold"/>
                <a:ea typeface="Montserrat SemiBold"/>
                <a:cs typeface="Montserrat SemiBold"/>
                <a:sym typeface="Montserrat SemiBold"/>
              </a:rPr>
              <a:t>Add trust symbols available near forms, footer, &amp; conversion areas.</a:t>
            </a:r>
          </a:p>
          <a:p>
            <a:pPr marL="171450" lvl="0" indent="-171450">
              <a:lnSpc>
                <a:spcPct val="115000"/>
              </a:lnSpc>
              <a:buSzPts val="1100"/>
              <a:buFont typeface="Arial" panose="020B0604020202020204" pitchFamily="34" charset="0"/>
              <a:buChar char="•"/>
            </a:pPr>
            <a:r>
              <a:rPr lang="en-US" sz="1200" dirty="0">
                <a:solidFill>
                  <a:srgbClr val="44546A"/>
                </a:solidFill>
                <a:latin typeface="Montserrat SemiBold"/>
                <a:ea typeface="Montserrat SemiBold"/>
                <a:cs typeface="Montserrat SemiBold"/>
                <a:sym typeface="Montserrat SemiBold"/>
              </a:rPr>
              <a:t>Assist with A/B &amp; multivariate </a:t>
            </a:r>
            <a:r>
              <a:rPr lang="en-US" sz="1200" dirty="0" err="1">
                <a:solidFill>
                  <a:srgbClr val="44546A"/>
                </a:solidFill>
                <a:latin typeface="Montserrat SemiBold"/>
                <a:ea typeface="Montserrat SemiBold"/>
                <a:cs typeface="Montserrat SemiBold"/>
                <a:sym typeface="Montserrat SemiBold"/>
              </a:rPr>
              <a:t>testing.Create</a:t>
            </a:r>
            <a:r>
              <a:rPr lang="en-US" sz="1200" dirty="0">
                <a:solidFill>
                  <a:srgbClr val="44546A"/>
                </a:solidFill>
                <a:latin typeface="Montserrat SemiBold"/>
                <a:ea typeface="Montserrat SemiBold"/>
                <a:cs typeface="Montserrat SemiBold"/>
                <a:sym typeface="Montserrat SemiBold"/>
              </a:rPr>
              <a:t> an update schedule to maintain freshness.</a:t>
            </a:r>
          </a:p>
          <a:p>
            <a:pPr marL="171450" lvl="0" indent="-171450">
              <a:lnSpc>
                <a:spcPct val="115000"/>
              </a:lnSpc>
              <a:buSzPts val="1100"/>
              <a:buFont typeface="Arial" panose="020B0604020202020204" pitchFamily="34" charset="0"/>
              <a:buChar char="•"/>
            </a:pPr>
            <a:r>
              <a:rPr lang="en-US" sz="1200" dirty="0">
                <a:solidFill>
                  <a:srgbClr val="44546A"/>
                </a:solidFill>
                <a:latin typeface="Montserrat SemiBold"/>
                <a:ea typeface="Montserrat SemiBold"/>
                <a:cs typeface="Montserrat SemiBold"/>
                <a:sym typeface="Montserrat SemiBold"/>
              </a:rPr>
              <a:t>Add user engagement features, like progress indicators, to increase dwell time.</a:t>
            </a:r>
          </a:p>
        </p:txBody>
      </p:sp>
      <p:sp>
        <p:nvSpPr>
          <p:cNvPr id="124" name="Google Shape;124;p18"/>
          <p:cNvSpPr/>
          <p:nvPr/>
        </p:nvSpPr>
        <p:spPr>
          <a:xfrm>
            <a:off x="0" y="482200"/>
            <a:ext cx="441900" cy="201000"/>
          </a:xfrm>
          <a:prstGeom prst="rect">
            <a:avLst/>
          </a:prstGeom>
          <a:solidFill>
            <a:srgbClr val="497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9875" y="4713250"/>
            <a:ext cx="9144000" cy="430200"/>
          </a:xfrm>
          <a:prstGeom prst="rect">
            <a:avLst/>
          </a:prstGeom>
          <a:solidFill>
            <a:srgbClr val="061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100308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12302</TotalTime>
  <Words>1449</Words>
  <Application>Microsoft Office PowerPoint</Application>
  <PresentationFormat>On-screen Show (16:9)</PresentationFormat>
  <Paragraphs>189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Montserrat SemiBold</vt:lpstr>
      <vt:lpstr>Montserrat Medium</vt:lpstr>
      <vt:lpstr>Wingdings</vt:lpstr>
      <vt:lpstr>Montserrat</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Smatfin fin</cp:lastModifiedBy>
  <cp:revision>45</cp:revision>
  <dcterms:modified xsi:type="dcterms:W3CDTF">2024-07-03T16:18:45Z</dcterms:modified>
</cp:coreProperties>
</file>