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222396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40061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986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1175663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03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344756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2028928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294627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63932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CF4BF-43B7-48E9-854E-18B36B0C8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407745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DCF4BF-43B7-48E9-854E-18B36B0C8122}"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257291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DCF4BF-43B7-48E9-854E-18B36B0C8122}" type="datetimeFigureOut">
              <a:rPr lang="en-US" smtClean="0"/>
              <a:t>22-Apr-21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413451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DCF4BF-43B7-48E9-854E-18B36B0C8122}" type="datetimeFigureOut">
              <a:rPr lang="en-US" smtClean="0"/>
              <a:t>22-Apr-21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11855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CF4BF-43B7-48E9-854E-18B36B0C8122}" type="datetimeFigureOut">
              <a:rPr lang="en-US" smtClean="0"/>
              <a:t>22-Apr-21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326790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DCF4BF-43B7-48E9-854E-18B36B0C8122}"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0EBEC-B431-4995-9E0F-D34A952EF633}" type="slidenum">
              <a:rPr lang="en-US" smtClean="0"/>
              <a:t>‹#›</a:t>
            </a:fld>
            <a:endParaRPr lang="en-US"/>
          </a:p>
        </p:txBody>
      </p:sp>
    </p:spTree>
    <p:extLst>
      <p:ext uri="{BB962C8B-B14F-4D97-AF65-F5344CB8AC3E}">
        <p14:creationId xmlns:p14="http://schemas.microsoft.com/office/powerpoint/2010/main" val="331656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0EBEC-B431-4995-9E0F-D34A952EF633}" type="slidenum">
              <a:rPr lang="en-US" smtClean="0"/>
              <a:t>‹#›</a:t>
            </a:fld>
            <a:endParaRPr lang="en-US"/>
          </a:p>
        </p:txBody>
      </p:sp>
      <p:sp>
        <p:nvSpPr>
          <p:cNvPr id="5" name="Date Placeholder 4"/>
          <p:cNvSpPr>
            <a:spLocks noGrp="1"/>
          </p:cNvSpPr>
          <p:nvPr>
            <p:ph type="dt" sz="half" idx="10"/>
          </p:nvPr>
        </p:nvSpPr>
        <p:spPr/>
        <p:txBody>
          <a:bodyPr/>
          <a:lstStyle/>
          <a:p>
            <a:fld id="{14DCF4BF-43B7-48E9-854E-18B36B0C8122}" type="datetimeFigureOut">
              <a:rPr lang="en-US" smtClean="0"/>
              <a:t>22-Apr-21</a:t>
            </a:fld>
            <a:endParaRPr lang="en-US"/>
          </a:p>
        </p:txBody>
      </p:sp>
    </p:spTree>
    <p:extLst>
      <p:ext uri="{BB962C8B-B14F-4D97-AF65-F5344CB8AC3E}">
        <p14:creationId xmlns:p14="http://schemas.microsoft.com/office/powerpoint/2010/main" val="2879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DCF4BF-43B7-48E9-854E-18B36B0C8122}" type="datetimeFigureOut">
              <a:rPr lang="en-US" smtClean="0"/>
              <a:t>22-Apr-21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0EBEC-B431-4995-9E0F-D34A952EF633}" type="slidenum">
              <a:rPr lang="en-US" smtClean="0"/>
              <a:t>‹#›</a:t>
            </a:fld>
            <a:endParaRPr lang="en-US"/>
          </a:p>
        </p:txBody>
      </p:sp>
    </p:spTree>
    <p:extLst>
      <p:ext uri="{BB962C8B-B14F-4D97-AF65-F5344CB8AC3E}">
        <p14:creationId xmlns:p14="http://schemas.microsoft.com/office/powerpoint/2010/main" val="316519937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FFE5-6D49-4CC0-8444-1481B826F343}"/>
              </a:ext>
            </a:extLst>
          </p:cNvPr>
          <p:cNvSpPr>
            <a:spLocks noGrp="1"/>
          </p:cNvSpPr>
          <p:nvPr>
            <p:ph type="ctrTitle"/>
          </p:nvPr>
        </p:nvSpPr>
        <p:spPr>
          <a:xfrm>
            <a:off x="190903" y="1730326"/>
            <a:ext cx="9789710" cy="1961611"/>
          </a:xfrm>
        </p:spPr>
        <p:txBody>
          <a:bodyPr/>
          <a:lstStyle/>
          <a:p>
            <a:r>
              <a:rPr lang="en-US" b="1" dirty="0">
                <a:latin typeface="Andalus" panose="02020603050405020304" pitchFamily="18" charset="-78"/>
                <a:cs typeface="Andalus" panose="02020603050405020304" pitchFamily="18" charset="-78"/>
              </a:rPr>
              <a:t>Internet of Things In HealthCare</a:t>
            </a:r>
          </a:p>
        </p:txBody>
      </p:sp>
      <p:sp>
        <p:nvSpPr>
          <p:cNvPr id="3" name="Subtitle 2">
            <a:extLst>
              <a:ext uri="{FF2B5EF4-FFF2-40B4-BE49-F238E27FC236}">
                <a16:creationId xmlns:a16="http://schemas.microsoft.com/office/drawing/2014/main" id="{C63D81E5-0A15-4693-BA18-44CD0EE30E3E}"/>
              </a:ext>
            </a:extLst>
          </p:cNvPr>
          <p:cNvSpPr>
            <a:spLocks noGrp="1"/>
          </p:cNvSpPr>
          <p:nvPr>
            <p:ph type="subTitle" idx="1"/>
          </p:nvPr>
        </p:nvSpPr>
        <p:spPr>
          <a:xfrm>
            <a:off x="391886" y="5389325"/>
            <a:ext cx="3715880" cy="1468675"/>
          </a:xfrm>
        </p:spPr>
        <p:txBody>
          <a:bodyPr/>
          <a:lstStyle/>
          <a:p>
            <a:pPr algn="l"/>
            <a:r>
              <a:rPr lang="en-US" dirty="0">
                <a:latin typeface="Andalus" panose="02020603050405020304" pitchFamily="18" charset="-78"/>
                <a:cs typeface="Andalus" panose="02020603050405020304" pitchFamily="18" charset="-78"/>
              </a:rPr>
              <a:t>NAME: Shimaz Shihab</a:t>
            </a:r>
          </a:p>
          <a:p>
            <a:pPr algn="l"/>
            <a:r>
              <a:rPr lang="en-US" dirty="0">
                <a:latin typeface="Andalus" panose="02020603050405020304" pitchFamily="18" charset="-78"/>
                <a:cs typeface="Andalus" panose="02020603050405020304" pitchFamily="18" charset="-78"/>
              </a:rPr>
              <a:t>ID: S1802025</a:t>
            </a:r>
            <a:r>
              <a:rPr lang="en-US" b="0" i="0" dirty="0">
                <a:solidFill>
                  <a:srgbClr val="4C4C4C"/>
                </a:solidFill>
                <a:effectLst/>
                <a:latin typeface="Andalus" panose="02020603050405020304" pitchFamily="18" charset="-78"/>
                <a:cs typeface="Andalus" panose="02020603050405020304" pitchFamily="18" charset="-78"/>
              </a:rPr>
              <a:t> </a:t>
            </a:r>
            <a:endParaRPr lang="en-US" dirty="0">
              <a:latin typeface="Andalus" panose="02020603050405020304" pitchFamily="18" charset="-78"/>
              <a:cs typeface="Andalus" panose="02020603050405020304" pitchFamily="18" charset="-78"/>
            </a:endParaRPr>
          </a:p>
          <a:p>
            <a:pPr algn="l"/>
            <a:r>
              <a:rPr lang="en-US" dirty="0">
                <a:latin typeface="Andalus" panose="02020603050405020304" pitchFamily="18" charset="-78"/>
                <a:cs typeface="Andalus" panose="02020603050405020304" pitchFamily="18" charset="-78"/>
              </a:rPr>
              <a:t>UFCFVK-15-2 _JAN 2021</a:t>
            </a:r>
          </a:p>
        </p:txBody>
      </p:sp>
    </p:spTree>
    <p:extLst>
      <p:ext uri="{BB962C8B-B14F-4D97-AF65-F5344CB8AC3E}">
        <p14:creationId xmlns:p14="http://schemas.microsoft.com/office/powerpoint/2010/main" val="4020198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DE02-E567-4A25-B44D-55827A6389E0}"/>
              </a:ext>
            </a:extLst>
          </p:cNvPr>
          <p:cNvSpPr>
            <a:spLocks noGrp="1"/>
          </p:cNvSpPr>
          <p:nvPr>
            <p:ph type="title"/>
          </p:nvPr>
        </p:nvSpPr>
        <p:spPr/>
        <p:txBody>
          <a:bodyPr/>
          <a:lstStyle/>
          <a:p>
            <a:r>
              <a:rPr lang="en-US" dirty="0">
                <a:latin typeface="Hind"/>
              </a:rPr>
              <a:t>Content</a:t>
            </a:r>
            <a:br>
              <a:rPr lang="en-US" dirty="0"/>
            </a:br>
            <a:endParaRPr lang="en-US" dirty="0"/>
          </a:p>
        </p:txBody>
      </p:sp>
      <p:sp>
        <p:nvSpPr>
          <p:cNvPr id="3" name="Content Placeholder 2">
            <a:extLst>
              <a:ext uri="{FF2B5EF4-FFF2-40B4-BE49-F238E27FC236}">
                <a16:creationId xmlns:a16="http://schemas.microsoft.com/office/drawing/2014/main" id="{E2EB5EE2-90AC-4F1A-9A67-C9C739F38156}"/>
              </a:ext>
            </a:extLst>
          </p:cNvPr>
          <p:cNvSpPr>
            <a:spLocks noGrp="1"/>
          </p:cNvSpPr>
          <p:nvPr>
            <p:ph idx="1"/>
          </p:nvPr>
        </p:nvSpPr>
        <p:spPr/>
        <p:txBody>
          <a:bodyPr>
            <a:normAutofit/>
          </a:bodyPr>
          <a:lstStyle/>
          <a:p>
            <a:r>
              <a:rPr lang="en-US" sz="2800" dirty="0">
                <a:latin typeface="Hind"/>
              </a:rPr>
              <a:t>What is IOT?</a:t>
            </a:r>
          </a:p>
          <a:p>
            <a:r>
              <a:rPr lang="en-US" sz="2800" dirty="0">
                <a:latin typeface="Hind"/>
              </a:rPr>
              <a:t>IOT in HealthCare</a:t>
            </a:r>
          </a:p>
          <a:p>
            <a:r>
              <a:rPr lang="en-US" sz="2800" dirty="0">
                <a:latin typeface="Hind"/>
              </a:rPr>
              <a:t>What is IOT big deal for HealthCare?</a:t>
            </a:r>
          </a:p>
          <a:p>
            <a:r>
              <a:rPr lang="en-US" sz="2800" dirty="0">
                <a:latin typeface="Hind"/>
              </a:rPr>
              <a:t>Some of the IOT devices</a:t>
            </a:r>
          </a:p>
          <a:p>
            <a:r>
              <a:rPr lang="en-US" sz="2800" i="0" u="none" strike="noStrike" baseline="0" dirty="0">
                <a:solidFill>
                  <a:srgbClr val="000000"/>
                </a:solidFill>
                <a:latin typeface="Hind"/>
              </a:rPr>
              <a:t>The main health benefits of IoT include</a:t>
            </a:r>
            <a:br>
              <a:rPr lang="en-US" sz="2800" dirty="0">
                <a:latin typeface="Hind"/>
              </a:rPr>
            </a:br>
            <a:endParaRPr lang="en-US" sz="2800" dirty="0">
              <a:latin typeface="Hind"/>
            </a:endParaRPr>
          </a:p>
        </p:txBody>
      </p:sp>
    </p:spTree>
    <p:extLst>
      <p:ext uri="{BB962C8B-B14F-4D97-AF65-F5344CB8AC3E}">
        <p14:creationId xmlns:p14="http://schemas.microsoft.com/office/powerpoint/2010/main" val="329419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80A3-DC51-4373-A148-73F030927EDB}"/>
              </a:ext>
            </a:extLst>
          </p:cNvPr>
          <p:cNvSpPr>
            <a:spLocks noGrp="1"/>
          </p:cNvSpPr>
          <p:nvPr>
            <p:ph type="title"/>
          </p:nvPr>
        </p:nvSpPr>
        <p:spPr>
          <a:xfrm>
            <a:off x="677334" y="609600"/>
            <a:ext cx="8596668" cy="721659"/>
          </a:xfrm>
        </p:spPr>
        <p:txBody>
          <a:bodyPr>
            <a:noAutofit/>
          </a:bodyPr>
          <a:lstStyle/>
          <a:p>
            <a:r>
              <a:rPr lang="en-US" dirty="0">
                <a:latin typeface="Hind"/>
              </a:rPr>
              <a:t>What is IOT?</a:t>
            </a:r>
            <a:br>
              <a:rPr lang="en-US" dirty="0">
                <a:latin typeface="Hind"/>
              </a:rPr>
            </a:br>
            <a:endParaRPr lang="en-US" dirty="0">
              <a:latin typeface="Hind"/>
            </a:endParaRPr>
          </a:p>
        </p:txBody>
      </p:sp>
      <p:sp>
        <p:nvSpPr>
          <p:cNvPr id="3" name="Content Placeholder 2">
            <a:extLst>
              <a:ext uri="{FF2B5EF4-FFF2-40B4-BE49-F238E27FC236}">
                <a16:creationId xmlns:a16="http://schemas.microsoft.com/office/drawing/2014/main" id="{78093B14-253D-4690-97BF-DF0B9D6148E6}"/>
              </a:ext>
            </a:extLst>
          </p:cNvPr>
          <p:cNvSpPr>
            <a:spLocks noGrp="1"/>
          </p:cNvSpPr>
          <p:nvPr>
            <p:ph idx="1"/>
          </p:nvPr>
        </p:nvSpPr>
        <p:spPr>
          <a:xfrm>
            <a:off x="646111" y="1331259"/>
            <a:ext cx="10382960" cy="5238353"/>
          </a:xfrm>
        </p:spPr>
        <p:txBody>
          <a:bodyPr>
            <a:normAutofit/>
          </a:bodyPr>
          <a:lstStyle/>
          <a:p>
            <a:r>
              <a:rPr lang="en-US" sz="2800" b="0" i="0" dirty="0">
                <a:solidFill>
                  <a:srgbClr val="0C1C2C"/>
                </a:solidFill>
                <a:effectLst/>
                <a:latin typeface="Hind"/>
              </a:rPr>
              <a:t>The term Internet of Things generally refers to scenarios where network connectivity and computing capability extends to objects, sensors and everyday items not normally considered computers, allowing these devices to generate, exchange and consume data with minimal human intervention.</a:t>
            </a:r>
          </a:p>
          <a:p>
            <a:r>
              <a:rPr lang="en-US" sz="2800" dirty="0">
                <a:latin typeface="Hind"/>
              </a:rPr>
              <a:t>The use of IOT have increased by 31% year-over-year and now some research's show that over 30 </a:t>
            </a:r>
            <a:r>
              <a:rPr lang="en-US" sz="2800" dirty="0" err="1">
                <a:latin typeface="Hind"/>
              </a:rPr>
              <a:t>Billione</a:t>
            </a:r>
            <a:r>
              <a:rPr lang="en-US" sz="2800" dirty="0">
                <a:latin typeface="Hind"/>
              </a:rPr>
              <a:t> Devices are used in IoT.</a:t>
            </a:r>
          </a:p>
          <a:p>
            <a:r>
              <a:rPr lang="en-US" sz="2800" dirty="0">
                <a:latin typeface="Hind"/>
              </a:rPr>
              <a:t>In 2020 the global market value of IoT is more that $7.1 trillion</a:t>
            </a:r>
            <a:r>
              <a:rPr lang="en-US" sz="2400" dirty="0"/>
              <a:t>.  </a:t>
            </a:r>
          </a:p>
        </p:txBody>
      </p:sp>
    </p:spTree>
    <p:extLst>
      <p:ext uri="{BB962C8B-B14F-4D97-AF65-F5344CB8AC3E}">
        <p14:creationId xmlns:p14="http://schemas.microsoft.com/office/powerpoint/2010/main" val="1422745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2DD5-DC58-4A2C-8438-5737E11135EC}"/>
              </a:ext>
            </a:extLst>
          </p:cNvPr>
          <p:cNvSpPr>
            <a:spLocks noGrp="1"/>
          </p:cNvSpPr>
          <p:nvPr>
            <p:ph type="title"/>
          </p:nvPr>
        </p:nvSpPr>
        <p:spPr>
          <a:xfrm>
            <a:off x="677334" y="103163"/>
            <a:ext cx="8596668" cy="656492"/>
          </a:xfrm>
        </p:spPr>
        <p:txBody>
          <a:bodyPr/>
          <a:lstStyle/>
          <a:p>
            <a:r>
              <a:rPr lang="en-US" dirty="0">
                <a:latin typeface="Hind"/>
              </a:rPr>
              <a:t>IOT in HealthCare</a:t>
            </a:r>
          </a:p>
        </p:txBody>
      </p:sp>
      <p:sp>
        <p:nvSpPr>
          <p:cNvPr id="3" name="Content Placeholder 2">
            <a:extLst>
              <a:ext uri="{FF2B5EF4-FFF2-40B4-BE49-F238E27FC236}">
                <a16:creationId xmlns:a16="http://schemas.microsoft.com/office/drawing/2014/main" id="{0CE81A48-E748-4C54-B84D-44548DA978DA}"/>
              </a:ext>
            </a:extLst>
          </p:cNvPr>
          <p:cNvSpPr>
            <a:spLocks noGrp="1"/>
          </p:cNvSpPr>
          <p:nvPr>
            <p:ph idx="1"/>
          </p:nvPr>
        </p:nvSpPr>
        <p:spPr>
          <a:xfrm>
            <a:off x="677334" y="760853"/>
            <a:ext cx="8596668" cy="6097147"/>
          </a:xfrm>
        </p:spPr>
        <p:txBody>
          <a:bodyPr>
            <a:noAutofit/>
          </a:bodyPr>
          <a:lstStyle/>
          <a:p>
            <a:r>
              <a:rPr lang="en-US" sz="2800" b="0" i="0" u="none" strike="noStrike" baseline="0" dirty="0">
                <a:solidFill>
                  <a:srgbClr val="000000"/>
                </a:solidFill>
                <a:latin typeface="Hind"/>
              </a:rPr>
              <a:t>In healthcare IOT devices are connected to a cloud network through thing view web services, where captured data can be processed and analyzed using Mat lab analytics. </a:t>
            </a:r>
          </a:p>
          <a:p>
            <a:r>
              <a:rPr lang="en-US" sz="2800" b="0" i="0" u="none" strike="noStrike" baseline="0" dirty="0">
                <a:solidFill>
                  <a:srgbClr val="000000"/>
                </a:solidFill>
                <a:latin typeface="Hind"/>
              </a:rPr>
              <a:t>Around 2015 and 2020, the healthcare IOT market will expand by 37.6 percent. </a:t>
            </a:r>
            <a:endParaRPr lang="en-US" sz="2800" dirty="0">
              <a:solidFill>
                <a:srgbClr val="000000"/>
              </a:solidFill>
              <a:latin typeface="Hind"/>
            </a:endParaRPr>
          </a:p>
          <a:p>
            <a:r>
              <a:rPr lang="en-US" sz="2800" b="0" i="0" u="none" strike="noStrike" baseline="0" dirty="0">
                <a:solidFill>
                  <a:srgbClr val="000000"/>
                </a:solidFill>
                <a:latin typeface="Hind"/>
              </a:rPr>
              <a:t>Medical devices such as nebulizers, pumps, wheelchairs, weights, defibrillators, or testing equipment may be linked to sensors, allowing IOT to accurately identify the equipment </a:t>
            </a:r>
          </a:p>
          <a:p>
            <a:r>
              <a:rPr lang="en-US" sz="2800" b="0" i="0" u="none" strike="noStrike" baseline="0" dirty="0">
                <a:solidFill>
                  <a:srgbClr val="000000"/>
                </a:solidFill>
                <a:latin typeface="Hind"/>
              </a:rPr>
              <a:t>The patients can be tracked in real time. As long as the patient's knowledge is stored in the cloud, medical personnel can view it. </a:t>
            </a:r>
            <a:endParaRPr lang="en-US" sz="2800" dirty="0">
              <a:latin typeface="Hind"/>
            </a:endParaRPr>
          </a:p>
        </p:txBody>
      </p:sp>
    </p:spTree>
    <p:extLst>
      <p:ext uri="{BB962C8B-B14F-4D97-AF65-F5344CB8AC3E}">
        <p14:creationId xmlns:p14="http://schemas.microsoft.com/office/powerpoint/2010/main" val="2878769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1468-53BF-4A25-98F0-2BE02E0C6E99}"/>
              </a:ext>
            </a:extLst>
          </p:cNvPr>
          <p:cNvSpPr>
            <a:spLocks noGrp="1"/>
          </p:cNvSpPr>
          <p:nvPr>
            <p:ph type="title"/>
          </p:nvPr>
        </p:nvSpPr>
        <p:spPr/>
        <p:txBody>
          <a:bodyPr/>
          <a:lstStyle/>
          <a:p>
            <a:r>
              <a:rPr lang="en-US" dirty="0">
                <a:latin typeface="Hind"/>
              </a:rPr>
              <a:t>What is IOT big deal for HealthCare?</a:t>
            </a:r>
            <a:br>
              <a:rPr lang="en-US" dirty="0">
                <a:latin typeface="Hind"/>
              </a:rPr>
            </a:br>
            <a:endParaRPr lang="en-US" dirty="0">
              <a:latin typeface="Hind"/>
            </a:endParaRPr>
          </a:p>
        </p:txBody>
      </p:sp>
      <p:sp>
        <p:nvSpPr>
          <p:cNvPr id="3" name="Content Placeholder 2">
            <a:extLst>
              <a:ext uri="{FF2B5EF4-FFF2-40B4-BE49-F238E27FC236}">
                <a16:creationId xmlns:a16="http://schemas.microsoft.com/office/drawing/2014/main" id="{498570E9-C816-4D7D-A6F1-61FB7A2D8D68}"/>
              </a:ext>
            </a:extLst>
          </p:cNvPr>
          <p:cNvSpPr>
            <a:spLocks noGrp="1"/>
          </p:cNvSpPr>
          <p:nvPr>
            <p:ph idx="1"/>
          </p:nvPr>
        </p:nvSpPr>
        <p:spPr/>
        <p:txBody>
          <a:bodyPr>
            <a:normAutofit fontScale="92500"/>
          </a:bodyPr>
          <a:lstStyle/>
          <a:p>
            <a:r>
              <a:rPr lang="en-US" sz="3000" dirty="0">
                <a:solidFill>
                  <a:srgbClr val="000000"/>
                </a:solidFill>
                <a:latin typeface="Hind"/>
              </a:rPr>
              <a:t>G</a:t>
            </a:r>
            <a:r>
              <a:rPr lang="en-US" sz="3000" b="0" i="0" u="none" strike="noStrike" baseline="0" dirty="0">
                <a:solidFill>
                  <a:srgbClr val="000000"/>
                </a:solidFill>
                <a:latin typeface="Hind"/>
              </a:rPr>
              <a:t>lobal </a:t>
            </a:r>
            <a:r>
              <a:rPr lang="en-US" sz="3000" dirty="0">
                <a:solidFill>
                  <a:srgbClr val="000000"/>
                </a:solidFill>
                <a:latin typeface="Hind"/>
              </a:rPr>
              <a:t>P</a:t>
            </a:r>
            <a:r>
              <a:rPr lang="en-US" sz="3000" b="0" i="0" u="none" strike="noStrike" baseline="0" dirty="0">
                <a:solidFill>
                  <a:srgbClr val="000000"/>
                </a:solidFill>
                <a:latin typeface="Hind"/>
              </a:rPr>
              <a:t>opulation Increasing</a:t>
            </a:r>
          </a:p>
          <a:p>
            <a:r>
              <a:rPr lang="en-US" sz="3000" dirty="0">
                <a:solidFill>
                  <a:srgbClr val="000000"/>
                </a:solidFill>
                <a:latin typeface="Hind"/>
              </a:rPr>
              <a:t>Old age</a:t>
            </a:r>
            <a:endParaRPr lang="en-US" sz="3000" b="0" i="0" u="none" strike="noStrike" baseline="0" dirty="0">
              <a:solidFill>
                <a:srgbClr val="000000"/>
              </a:solidFill>
              <a:latin typeface="Hind"/>
            </a:endParaRPr>
          </a:p>
          <a:p>
            <a:r>
              <a:rPr lang="en-US" sz="3000" b="0" i="0" u="none" strike="noStrike" baseline="0" dirty="0">
                <a:solidFill>
                  <a:srgbClr val="000000"/>
                </a:solidFill>
                <a:latin typeface="Hind"/>
              </a:rPr>
              <a:t>It has increase in the number of chronic diseases</a:t>
            </a:r>
          </a:p>
          <a:p>
            <a:r>
              <a:rPr lang="en-US" sz="3000" b="0" i="0" u="none" strike="noStrike" baseline="0" dirty="0">
                <a:solidFill>
                  <a:srgbClr val="000000"/>
                </a:solidFill>
                <a:latin typeface="Hind"/>
              </a:rPr>
              <a:t>X-ray machines to patient monitoring units and hospital meters that help improve operations and patient care.</a:t>
            </a:r>
            <a:endParaRPr lang="en-US" sz="3000" dirty="0">
              <a:solidFill>
                <a:srgbClr val="000000"/>
              </a:solidFill>
              <a:latin typeface="Hind"/>
            </a:endParaRPr>
          </a:p>
          <a:p>
            <a:r>
              <a:rPr lang="en-US" sz="3000" b="0" i="0" u="none" strike="noStrike" baseline="0" dirty="0">
                <a:solidFill>
                  <a:srgbClr val="000000"/>
                </a:solidFill>
                <a:latin typeface="Hind"/>
              </a:rPr>
              <a:t>IOT significantly contribute to making healthcare services more accessible, better, and less expensive </a:t>
            </a:r>
          </a:p>
          <a:p>
            <a:endParaRPr lang="en-US" dirty="0"/>
          </a:p>
        </p:txBody>
      </p:sp>
    </p:spTree>
    <p:extLst>
      <p:ext uri="{BB962C8B-B14F-4D97-AF65-F5344CB8AC3E}">
        <p14:creationId xmlns:p14="http://schemas.microsoft.com/office/powerpoint/2010/main" val="212075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08BD-C922-4906-8E7D-8937ECFCA377}"/>
              </a:ext>
            </a:extLst>
          </p:cNvPr>
          <p:cNvSpPr>
            <a:spLocks noGrp="1"/>
          </p:cNvSpPr>
          <p:nvPr>
            <p:ph type="title"/>
          </p:nvPr>
        </p:nvSpPr>
        <p:spPr/>
        <p:txBody>
          <a:bodyPr/>
          <a:lstStyle/>
          <a:p>
            <a:r>
              <a:rPr lang="en-US" dirty="0">
                <a:latin typeface="Hind"/>
              </a:rPr>
              <a:t>Some of the IOT devices</a:t>
            </a:r>
          </a:p>
        </p:txBody>
      </p:sp>
      <p:sp>
        <p:nvSpPr>
          <p:cNvPr id="3" name="Content Placeholder 2">
            <a:extLst>
              <a:ext uri="{FF2B5EF4-FFF2-40B4-BE49-F238E27FC236}">
                <a16:creationId xmlns:a16="http://schemas.microsoft.com/office/drawing/2014/main" id="{7C1AAB55-C5D1-48C8-9048-00916133D00C}"/>
              </a:ext>
            </a:extLst>
          </p:cNvPr>
          <p:cNvSpPr>
            <a:spLocks noGrp="1"/>
          </p:cNvSpPr>
          <p:nvPr>
            <p:ph idx="1"/>
          </p:nvPr>
        </p:nvSpPr>
        <p:spPr>
          <a:xfrm>
            <a:off x="677334" y="2160589"/>
            <a:ext cx="8596668" cy="4282414"/>
          </a:xfrm>
        </p:spPr>
        <p:txBody>
          <a:bodyPr>
            <a:noAutofit/>
          </a:bodyPr>
          <a:lstStyle/>
          <a:p>
            <a:r>
              <a:rPr lang="en-US" sz="2800" i="0" u="none" strike="noStrike" baseline="0" dirty="0">
                <a:solidFill>
                  <a:srgbClr val="000000"/>
                </a:solidFill>
                <a:latin typeface="Hind"/>
              </a:rPr>
              <a:t>Temperature sensor-DS18b20 </a:t>
            </a:r>
            <a:r>
              <a:rPr lang="en-US" sz="2800" i="0" u="none" strike="noStrike" baseline="0" dirty="0" err="1">
                <a:solidFill>
                  <a:srgbClr val="000000"/>
                </a:solidFill>
                <a:latin typeface="Hind"/>
              </a:rPr>
              <a:t>wi</a:t>
            </a:r>
            <a:endParaRPr lang="en-US" sz="2800" i="0" u="none" strike="noStrike" baseline="0" dirty="0">
              <a:solidFill>
                <a:srgbClr val="000000"/>
              </a:solidFill>
              <a:latin typeface="Hind"/>
            </a:endParaRPr>
          </a:p>
          <a:p>
            <a:pPr marL="0" indent="0">
              <a:buNone/>
            </a:pPr>
            <a:r>
              <a:rPr lang="en-US" sz="2800" dirty="0">
                <a:solidFill>
                  <a:srgbClr val="000000"/>
                </a:solidFill>
                <a:latin typeface="Hind"/>
              </a:rPr>
              <a:t>This sensor measures the temperature of the </a:t>
            </a:r>
            <a:r>
              <a:rPr lang="en-US" sz="2800" i="0" u="none" strike="noStrike" baseline="0" dirty="0">
                <a:solidFill>
                  <a:srgbClr val="000000"/>
                </a:solidFill>
                <a:latin typeface="Hind"/>
              </a:rPr>
              <a:t>patient. This is very helpful the patients who hav</a:t>
            </a:r>
            <a:r>
              <a:rPr lang="en-US" sz="2800" dirty="0">
                <a:solidFill>
                  <a:srgbClr val="000000"/>
                </a:solidFill>
                <a:latin typeface="Hind"/>
              </a:rPr>
              <a:t>e fever.</a:t>
            </a:r>
          </a:p>
          <a:p>
            <a:r>
              <a:rPr lang="en-US" sz="2800" i="0" u="none" strike="noStrike" baseline="0" dirty="0">
                <a:solidFill>
                  <a:srgbClr val="000000"/>
                </a:solidFill>
                <a:latin typeface="Hind"/>
              </a:rPr>
              <a:t>Heart rate monitor</a:t>
            </a:r>
          </a:p>
          <a:p>
            <a:pPr marL="0" indent="0">
              <a:buNone/>
            </a:pPr>
            <a:r>
              <a:rPr lang="en-US" sz="2800" dirty="0">
                <a:solidFill>
                  <a:srgbClr val="000000"/>
                </a:solidFill>
                <a:latin typeface="Hind"/>
              </a:rPr>
              <a:t>Monitors the heart rate let the doctor know if there is any change</a:t>
            </a:r>
          </a:p>
          <a:p>
            <a:r>
              <a:rPr lang="en-US" sz="2800" i="0" u="none" strike="noStrike" baseline="0" dirty="0">
                <a:solidFill>
                  <a:srgbClr val="000000"/>
                </a:solidFill>
                <a:latin typeface="Hind"/>
              </a:rPr>
              <a:t>Remote Medical Assistance</a:t>
            </a:r>
          </a:p>
          <a:p>
            <a:pPr marL="0" indent="0">
              <a:buNone/>
            </a:pPr>
            <a:r>
              <a:rPr lang="en-US" sz="2800" dirty="0">
                <a:solidFill>
                  <a:srgbClr val="000000"/>
                </a:solidFill>
                <a:latin typeface="Hind"/>
              </a:rPr>
              <a:t>M</a:t>
            </a:r>
            <a:r>
              <a:rPr lang="en-US" sz="2800" i="0" u="none" strike="noStrike" baseline="0" dirty="0">
                <a:solidFill>
                  <a:srgbClr val="000000"/>
                </a:solidFill>
                <a:latin typeface="Hind"/>
              </a:rPr>
              <a:t>onitor a patient's conditions at their home.</a:t>
            </a:r>
          </a:p>
        </p:txBody>
      </p:sp>
    </p:spTree>
    <p:extLst>
      <p:ext uri="{BB962C8B-B14F-4D97-AF65-F5344CB8AC3E}">
        <p14:creationId xmlns:p14="http://schemas.microsoft.com/office/powerpoint/2010/main" val="3796138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A9672-0F4F-4F71-AF02-38690A46FD63}"/>
              </a:ext>
            </a:extLst>
          </p:cNvPr>
          <p:cNvSpPr>
            <a:spLocks noGrp="1"/>
          </p:cNvSpPr>
          <p:nvPr>
            <p:ph idx="1"/>
          </p:nvPr>
        </p:nvSpPr>
        <p:spPr>
          <a:xfrm>
            <a:off x="677334" y="323557"/>
            <a:ext cx="8596668" cy="5717805"/>
          </a:xfrm>
        </p:spPr>
        <p:txBody>
          <a:bodyPr>
            <a:normAutofit fontScale="92500" lnSpcReduction="20000"/>
          </a:bodyPr>
          <a:lstStyle/>
          <a:p>
            <a:r>
              <a:rPr lang="en-US" sz="3000" i="0" u="none" strike="noStrike" baseline="0" dirty="0">
                <a:solidFill>
                  <a:srgbClr val="000000"/>
                </a:solidFill>
                <a:latin typeface="Hind"/>
              </a:rPr>
              <a:t>Hospital Operation</a:t>
            </a:r>
          </a:p>
          <a:p>
            <a:pPr marL="0" indent="0">
              <a:buNone/>
            </a:pPr>
            <a:r>
              <a:rPr lang="en-US" sz="3000" i="0" u="none" strike="noStrike" baseline="0" dirty="0">
                <a:solidFill>
                  <a:srgbClr val="000000"/>
                </a:solidFill>
                <a:latin typeface="Hind"/>
              </a:rPr>
              <a:t>Millions of dollars are lost each year as a result of lost or stolen equipment, By attaching sensors to equipment, hospital staff can track any piece of equipment in real time </a:t>
            </a:r>
          </a:p>
          <a:p>
            <a:r>
              <a:rPr lang="en-US" sz="3000" i="0" u="none" strike="noStrike" baseline="0" dirty="0">
                <a:solidFill>
                  <a:srgbClr val="000000"/>
                </a:solidFill>
                <a:latin typeface="Hind"/>
              </a:rPr>
              <a:t>Smart Glucose Monitoring</a:t>
            </a:r>
          </a:p>
          <a:p>
            <a:pPr marL="0" indent="0">
              <a:buNone/>
            </a:pPr>
            <a:r>
              <a:rPr lang="en-US" sz="3000" i="0" u="none" strike="noStrike" baseline="0" dirty="0">
                <a:solidFill>
                  <a:srgbClr val="000000"/>
                </a:solidFill>
                <a:latin typeface="Hind"/>
              </a:rPr>
              <a:t> assists diabetics in monitoring their blood glucose levels </a:t>
            </a:r>
            <a:endParaRPr lang="en-US" sz="3000" dirty="0">
              <a:latin typeface="Hind"/>
            </a:endParaRPr>
          </a:p>
          <a:p>
            <a:pPr marL="0" indent="0">
              <a:buNone/>
            </a:pPr>
            <a:endParaRPr lang="en-US" sz="3000" dirty="0">
              <a:solidFill>
                <a:srgbClr val="000000"/>
              </a:solidFill>
              <a:latin typeface="Hind"/>
            </a:endParaRPr>
          </a:p>
          <a:p>
            <a:r>
              <a:rPr lang="en-US" sz="3000" i="0" u="none" strike="noStrike" baseline="0" dirty="0">
                <a:solidFill>
                  <a:srgbClr val="000000"/>
                </a:solidFill>
                <a:latin typeface="Hind"/>
              </a:rPr>
              <a:t>Research </a:t>
            </a:r>
          </a:p>
          <a:p>
            <a:pPr marL="0" indent="0">
              <a:buNone/>
            </a:pPr>
            <a:r>
              <a:rPr lang="en-US" sz="3000" i="0" u="none" strike="noStrike" baseline="0" dirty="0">
                <a:solidFill>
                  <a:srgbClr val="000000"/>
                </a:solidFill>
                <a:latin typeface="Hind"/>
              </a:rPr>
              <a:t>IoT opens up a sea of valuable data and information through analysis, real-time field data, and testing, delivering far superior, more practical, reliable data. This, in turn, yields better solutions and discovery of previously unknown issues </a:t>
            </a:r>
          </a:p>
          <a:p>
            <a:pPr marL="0" indent="0">
              <a:buNone/>
            </a:pPr>
            <a:endParaRPr lang="en-US" dirty="0"/>
          </a:p>
        </p:txBody>
      </p:sp>
    </p:spTree>
    <p:extLst>
      <p:ext uri="{BB962C8B-B14F-4D97-AF65-F5344CB8AC3E}">
        <p14:creationId xmlns:p14="http://schemas.microsoft.com/office/powerpoint/2010/main" val="1962847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6E0F-C9AB-4081-BA8F-4832B62B024C}"/>
              </a:ext>
            </a:extLst>
          </p:cNvPr>
          <p:cNvSpPr>
            <a:spLocks noGrp="1"/>
          </p:cNvSpPr>
          <p:nvPr>
            <p:ph type="title"/>
          </p:nvPr>
        </p:nvSpPr>
        <p:spPr/>
        <p:txBody>
          <a:bodyPr/>
          <a:lstStyle/>
          <a:p>
            <a:r>
              <a:rPr lang="en-US" dirty="0">
                <a:latin typeface="Hind"/>
              </a:rPr>
              <a:t>The Main Benefits of IOT Include </a:t>
            </a:r>
            <a:br>
              <a:rPr lang="en-US" dirty="0">
                <a:latin typeface="Hind"/>
              </a:rPr>
            </a:br>
            <a:endParaRPr lang="en-US" dirty="0">
              <a:latin typeface="Hind"/>
            </a:endParaRPr>
          </a:p>
        </p:txBody>
      </p:sp>
      <p:sp>
        <p:nvSpPr>
          <p:cNvPr id="3" name="Content Placeholder 2">
            <a:extLst>
              <a:ext uri="{FF2B5EF4-FFF2-40B4-BE49-F238E27FC236}">
                <a16:creationId xmlns:a16="http://schemas.microsoft.com/office/drawing/2014/main" id="{3D899A3D-1018-4336-BBB4-1112323170AA}"/>
              </a:ext>
            </a:extLst>
          </p:cNvPr>
          <p:cNvSpPr>
            <a:spLocks noGrp="1"/>
          </p:cNvSpPr>
          <p:nvPr>
            <p:ph idx="1"/>
          </p:nvPr>
        </p:nvSpPr>
        <p:spPr/>
        <p:txBody>
          <a:bodyPr/>
          <a:lstStyle/>
          <a:p>
            <a:r>
              <a:rPr lang="en-US" sz="2800" b="0" i="0" u="none" strike="noStrike" baseline="0" dirty="0">
                <a:solidFill>
                  <a:srgbClr val="000000"/>
                </a:solidFill>
                <a:latin typeface="Hind"/>
              </a:rPr>
              <a:t>Improved treatment </a:t>
            </a:r>
          </a:p>
          <a:p>
            <a:r>
              <a:rPr lang="en-US" sz="2800" b="0" i="0" u="none" strike="noStrike" baseline="0" dirty="0">
                <a:solidFill>
                  <a:srgbClr val="000000"/>
                </a:solidFill>
                <a:latin typeface="Hind"/>
              </a:rPr>
              <a:t>Cost reductions </a:t>
            </a:r>
          </a:p>
          <a:p>
            <a:r>
              <a:rPr lang="en-US" sz="2800" b="0" i="0" u="none" strike="noStrike" baseline="0" dirty="0">
                <a:solidFill>
                  <a:srgbClr val="000000"/>
                </a:solidFill>
                <a:latin typeface="Hind"/>
              </a:rPr>
              <a:t>Quicker Fault Diagnosis </a:t>
            </a:r>
          </a:p>
          <a:p>
            <a:r>
              <a:rPr lang="en-US" sz="2800" b="0" i="0" u="none" strike="noStrike" baseline="0" dirty="0">
                <a:solidFill>
                  <a:srgbClr val="000000"/>
                </a:solidFill>
                <a:latin typeface="Hind"/>
              </a:rPr>
              <a:t>Proactive treatment </a:t>
            </a:r>
          </a:p>
          <a:p>
            <a:r>
              <a:rPr lang="en-US" sz="2800" b="0" i="0" u="none" strike="noStrike" baseline="0" dirty="0">
                <a:solidFill>
                  <a:srgbClr val="000000"/>
                </a:solidFill>
                <a:latin typeface="Hind"/>
              </a:rPr>
              <a:t>Management of drugs and equipment </a:t>
            </a:r>
          </a:p>
          <a:p>
            <a:r>
              <a:rPr lang="en-US" sz="2800" b="0" i="0" u="none" strike="noStrike" baseline="0" dirty="0">
                <a:solidFill>
                  <a:srgbClr val="000000"/>
                </a:solidFill>
                <a:latin typeface="Hind"/>
              </a:rPr>
              <a:t>Reduction of errors </a:t>
            </a:r>
          </a:p>
          <a:p>
            <a:pPr marL="0" indent="0" algn="l">
              <a:buNone/>
            </a:pPr>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91101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B44-DAF1-48BE-A21E-4213693C4B63}"/>
              </a:ext>
            </a:extLst>
          </p:cNvPr>
          <p:cNvSpPr>
            <a:spLocks noGrp="1"/>
          </p:cNvSpPr>
          <p:nvPr>
            <p:ph type="title"/>
          </p:nvPr>
        </p:nvSpPr>
        <p:spPr>
          <a:xfrm>
            <a:off x="1057162" y="2846363"/>
            <a:ext cx="6103294" cy="3301218"/>
          </a:xfrm>
        </p:spPr>
        <p:txBody>
          <a:bodyPr>
            <a:normAutofit/>
          </a:bodyPr>
          <a:lstStyle/>
          <a:p>
            <a:r>
              <a:rPr lang="en-US" sz="8800" dirty="0">
                <a:latin typeface="Hind"/>
              </a:rPr>
              <a:t>Thank You</a:t>
            </a:r>
          </a:p>
        </p:txBody>
      </p:sp>
      <p:pic>
        <p:nvPicPr>
          <p:cNvPr id="1026" name="Picture 2" descr="Free Yellow Smiley Face, Download Free Yellow Smiley Face png images, Free  ClipArts on Clipart Library">
            <a:extLst>
              <a:ext uri="{FF2B5EF4-FFF2-40B4-BE49-F238E27FC236}">
                <a16:creationId xmlns:a16="http://schemas.microsoft.com/office/drawing/2014/main" id="{E1E73985-31C5-49D7-B60F-000D6375F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478" y="245591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541607"/>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TotalTime>
  <Words>465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Hind</vt:lpstr>
      <vt:lpstr>Andalus</vt:lpstr>
      <vt:lpstr>Arial</vt:lpstr>
      <vt:lpstr>Trebuchet MS</vt:lpstr>
      <vt:lpstr>Wingdings 3</vt:lpstr>
      <vt:lpstr>Facet</vt:lpstr>
      <vt:lpstr>Internet of Things In HealthCare</vt:lpstr>
      <vt:lpstr>Content </vt:lpstr>
      <vt:lpstr>What is IOT? </vt:lpstr>
      <vt:lpstr>IOT in HealthCare</vt:lpstr>
      <vt:lpstr>What is IOT big deal for HealthCare? </vt:lpstr>
      <vt:lpstr>Some of the IOT devices</vt:lpstr>
      <vt:lpstr>PowerPoint Presentation</vt:lpstr>
      <vt:lpstr>The Main Benefits of IOT Include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HealthCare</dc:title>
  <dc:creator>Half</dc:creator>
  <cp:lastModifiedBy>Half</cp:lastModifiedBy>
  <cp:revision>15</cp:revision>
  <dcterms:created xsi:type="dcterms:W3CDTF">2021-04-22T10:14:50Z</dcterms:created>
  <dcterms:modified xsi:type="dcterms:W3CDTF">2021-04-22T13:00:04Z</dcterms:modified>
</cp:coreProperties>
</file>