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8" r:id="rId4"/>
    <p:sldId id="262" r:id="rId5"/>
    <p:sldId id="264" r:id="rId6"/>
    <p:sldId id="265" r:id="rId7"/>
    <p:sldId id="266" r:id="rId8"/>
    <p:sldId id="259" r:id="rId9"/>
    <p:sldId id="260" r:id="rId10"/>
    <p:sldId id="261" r:id="rId11"/>
    <p:sldId id="25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A6156-AE1A-4BDB-98A2-7E6532D2E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56E6BB-37C4-4B47-89FE-F6CFB6212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AB440-2C22-4B6F-8827-C2B4AF30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F9D-3866-4566-BB08-D61EFAD0A264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7FE0C-A57A-4E4C-8D35-D6512D46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EC87D4-9E81-49D2-9375-6373A711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4F42-642E-4C7A-A2D3-011814B21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94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72C11-F540-4768-A082-919A625A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0F4216-1873-44EA-991B-55D73B5E0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63F8F-AB48-4B4D-A562-BF087A0E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F9D-3866-4566-BB08-D61EFAD0A264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A0DB2-1B37-4F22-81CE-2761A0B7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FB5FAC-D359-44F7-974B-F441D8BE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4F42-642E-4C7A-A2D3-011814B21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96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81AA55-5FB7-46C3-8353-C0020B512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6BC993-F4C4-4BA7-957A-DCF27D4C6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0B4E0-4FE8-4E82-AD1B-BFB8AD27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F9D-3866-4566-BB08-D61EFAD0A264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48736-F75F-4DAB-A2BB-FECDCFD7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41FE6-825F-42A1-B3E4-0E5401A1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4F42-642E-4C7A-A2D3-011814B21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49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9A443-B11D-4563-886A-472676E1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A24DC2-0FD3-4F3A-965F-B1F44EA30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095ED-1F5D-4DBF-B675-8CBBE5B6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F9D-3866-4566-BB08-D61EFAD0A264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EDAD1-3A8F-41F4-8984-98B9626D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EA8C9-ADD4-408C-BFFC-73280CE2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4F42-642E-4C7A-A2D3-011814B21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39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07456-3559-474E-A624-25753BF8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6A9D68-DEF9-40E5-AC14-E3581A7E8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D006B-CE56-4A4B-A354-8949E825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F9D-3866-4566-BB08-D61EFAD0A264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020D6-28CF-4F3B-B469-A791C55C0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5188F-C435-4A13-820F-F6FAA14A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4F42-642E-4C7A-A2D3-011814B21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93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88198-852F-44BC-BE99-9E506254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6970D-86BB-4063-997A-7DA5F3E00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906412-3D28-4572-921F-D5B57F4D3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8A8CE2-BF9E-4F53-9046-75F8F85F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F9D-3866-4566-BB08-D61EFAD0A264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4AC73D-0F27-44F2-B0A9-EEE31DDA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D7E2D8-A127-44D7-921D-CDAEE36E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4F42-642E-4C7A-A2D3-011814B21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8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CDE4F-15CA-45F8-A1EC-BEC73BE2F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1F3E43-19C6-41A5-8BCB-C328F3B3D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A9FF3C-C332-4B7D-94C4-2B0AF296A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ABBD8D-5465-45BD-BC35-F6E28534A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0AAD64-23C6-4E42-94E4-A36FAEF92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D4527-B3AC-4D98-862F-08313DD9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F9D-3866-4566-BB08-D61EFAD0A264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59B517-7707-4A77-8D45-3B21A49D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F89867-3059-48C6-95CF-650D6C1E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4F42-642E-4C7A-A2D3-011814B21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8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4C765-F397-4073-A1DA-33847877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5CA4B2-4ADE-463E-BC5C-18F3536A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F9D-3866-4566-BB08-D61EFAD0A264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17A461-AD6F-47D2-9C60-0EC8B88B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DA093D-61CB-4C27-9429-D0F53D76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4F42-642E-4C7A-A2D3-011814B21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44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1AA9CC-88CF-47DC-8716-DF5D99E0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F9D-3866-4566-BB08-D61EFAD0A264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56273E-8652-4E18-BC2D-1BC3179DF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51263-E16E-44E9-A8F8-396E0AA1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4F42-642E-4C7A-A2D3-011814B21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48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8858F-0C9F-4A63-92AF-C2A3A7F2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0A253-956F-4209-A517-CCFF9873D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9CED62-E6D3-40EE-908B-36B2556A0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D2E9AC-3AAC-4386-B489-ED12C61F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F9D-3866-4566-BB08-D61EFAD0A264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59BD45-2AA7-4240-92D9-712C612A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4F1AA4-94E2-4FE9-9A11-0D98C3C0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4F42-642E-4C7A-A2D3-011814B21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6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AE012-7F65-4880-A20E-AB27CDE5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BF8D6F-2A74-4E30-AC6B-D36255EC8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C1C5EE-B1C9-45D2-B1B9-91D0C86AB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DEE188-5AC3-4EAA-AD0C-0E3BF90E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F9D-3866-4566-BB08-D61EFAD0A264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310CAE-AA24-453F-904F-C3CD80AA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95570B-D5D9-4F5C-A484-E4894A70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4F42-642E-4C7A-A2D3-011814B21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88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1D79B5-53DE-4C41-95B8-8B6F6059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5A1BD-C40F-466B-BF5B-E138E9989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50A07-8152-4E74-82EA-25253B545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ADF9D-3866-4566-BB08-D61EFAD0A264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14493A-0693-4B3F-8808-A55708FF5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F3246E-80E9-47BE-8EDD-7BAFC0FED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64F42-642E-4C7A-A2D3-011814B21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66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24388B4-95EC-40A1-B7F2-23D6128F2E1A}"/>
              </a:ext>
            </a:extLst>
          </p:cNvPr>
          <p:cNvSpPr/>
          <p:nvPr/>
        </p:nvSpPr>
        <p:spPr>
          <a:xfrm>
            <a:off x="4093028" y="879567"/>
            <a:ext cx="4005943" cy="31089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/>
              <a:t>GMT</a:t>
            </a:r>
            <a:r>
              <a:rPr lang="ko-KR" altLang="en-US" sz="3200"/>
              <a:t>를 이용한</a:t>
            </a:r>
            <a:r>
              <a:rPr lang="en-US" altLang="ko-KR" sz="3200"/>
              <a:t> </a:t>
            </a:r>
          </a:p>
          <a:p>
            <a:pPr algn="ctr"/>
            <a:r>
              <a:rPr lang="ko-KR" altLang="en-US" sz="3200"/>
              <a:t>데이터 수집</a:t>
            </a:r>
            <a:endParaRPr lang="ko-KR" altLang="en-US" sz="3200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50FEADF8-7BE6-470A-BB78-3ED266B25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55323"/>
              </p:ext>
            </p:extLst>
          </p:nvPr>
        </p:nvGraphicFramePr>
        <p:xfrm>
          <a:off x="4095929" y="4495072"/>
          <a:ext cx="4003042" cy="141804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434014">
                  <a:extLst>
                    <a:ext uri="{9D8B030D-6E8A-4147-A177-3AD203B41FA5}">
                      <a16:colId xmlns:a16="http://schemas.microsoft.com/office/drawing/2014/main" val="2374590991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47945831"/>
                    </a:ext>
                  </a:extLst>
                </a:gridCol>
              </a:tblGrid>
              <a:tr h="472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2022-06-14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605218"/>
                  </a:ext>
                </a:extLst>
              </a:tr>
              <a:tr h="472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소속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텔코웨어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라이프케어솔루션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1171940"/>
                  </a:ext>
                </a:extLst>
              </a:tr>
              <a:tr h="472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심준호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998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15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33A743-91CD-4B9B-BAC6-275389838FCB}"/>
              </a:ext>
            </a:extLst>
          </p:cNvPr>
          <p:cNvSpPr/>
          <p:nvPr/>
        </p:nvSpPr>
        <p:spPr>
          <a:xfrm>
            <a:off x="207754" y="255601"/>
            <a:ext cx="2483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/>
              <a:t>GTM </a:t>
            </a:r>
            <a:r>
              <a:rPr lang="ko-KR" altLang="en-US" sz="2800"/>
              <a:t>작동방식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1BC1F-BA67-45B1-BA37-6A1AC375E62D}"/>
              </a:ext>
            </a:extLst>
          </p:cNvPr>
          <p:cNvSpPr txBox="1"/>
          <p:nvPr/>
        </p:nvSpPr>
        <p:spPr>
          <a:xfrm>
            <a:off x="2671010" y="2168513"/>
            <a:ext cx="6849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1.GTM</a:t>
            </a:r>
            <a:r>
              <a:rPr lang="ko-KR" altLang="en-US"/>
              <a:t> 사이트에서 계정 생성</a:t>
            </a:r>
            <a:endParaRPr lang="en-US" altLang="ko-KR"/>
          </a:p>
          <a:p>
            <a:r>
              <a:rPr lang="en-US" altLang="ko-KR"/>
              <a:t>2.</a:t>
            </a:r>
            <a:r>
              <a:rPr lang="ko-KR" altLang="en-US"/>
              <a:t>분석하려는 웹 사이트 주소를 입력</a:t>
            </a:r>
            <a:endParaRPr lang="en-US" altLang="ko-KR"/>
          </a:p>
          <a:p>
            <a:r>
              <a:rPr lang="en-US" altLang="ko-KR"/>
              <a:t>3.</a:t>
            </a:r>
            <a:r>
              <a:rPr lang="ko-KR" altLang="en-US"/>
              <a:t>태그 관리자 설치를 위해 생성된 코드를 넣어 준다</a:t>
            </a:r>
            <a:r>
              <a:rPr lang="en-US" altLang="ko-KR"/>
              <a:t>.</a:t>
            </a:r>
          </a:p>
          <a:p>
            <a:r>
              <a:rPr lang="en-US" altLang="ko-KR"/>
              <a:t>4….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798C28-9590-4599-B4C1-6FC2E39640D3}"/>
              </a:ext>
            </a:extLst>
          </p:cNvPr>
          <p:cNvSpPr txBox="1"/>
          <p:nvPr/>
        </p:nvSpPr>
        <p:spPr>
          <a:xfrm>
            <a:off x="2691126" y="4158369"/>
            <a:ext cx="6849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태그</a:t>
            </a:r>
            <a:r>
              <a:rPr lang="en-US" altLang="ko-KR"/>
              <a:t> : </a:t>
            </a:r>
            <a:r>
              <a:rPr lang="ko-KR" altLang="en-US"/>
              <a:t>페이지에서 실행되는 코드 스니펫</a:t>
            </a:r>
            <a:r>
              <a:rPr lang="en-US" altLang="ko-KR"/>
              <a:t>.</a:t>
            </a:r>
            <a:r>
              <a:rPr lang="ko-KR" altLang="en-US"/>
              <a:t>대부분 사이트에서 외부로 정보를 전송하는 데 사용 </a:t>
            </a:r>
            <a:endParaRPr lang="en-US" altLang="ko-KR"/>
          </a:p>
          <a:p>
            <a:r>
              <a:rPr lang="ko-KR" altLang="en-US"/>
              <a:t>트리거</a:t>
            </a:r>
            <a:r>
              <a:rPr lang="en-US" altLang="ko-KR"/>
              <a:t> : </a:t>
            </a:r>
            <a:r>
              <a:rPr lang="ko-KR" altLang="en-US"/>
              <a:t>언제</a:t>
            </a:r>
            <a:r>
              <a:rPr lang="en-US" altLang="ko-KR"/>
              <a:t>, </a:t>
            </a:r>
            <a:r>
              <a:rPr lang="ko-KR" altLang="en-US"/>
              <a:t>어디서 태그 발동</a:t>
            </a:r>
            <a:endParaRPr lang="en-US" altLang="ko-KR"/>
          </a:p>
          <a:p>
            <a:r>
              <a:rPr lang="ko-KR" altLang="en-US"/>
              <a:t>변수 </a:t>
            </a:r>
            <a:r>
              <a:rPr lang="en-US" altLang="ko-KR"/>
              <a:t>: </a:t>
            </a:r>
            <a:r>
              <a:rPr lang="ko-KR" altLang="en-US"/>
              <a:t>정보를 담아 두는 저장소</a:t>
            </a:r>
          </a:p>
        </p:txBody>
      </p:sp>
    </p:spTree>
    <p:extLst>
      <p:ext uri="{BB962C8B-B14F-4D97-AF65-F5344CB8AC3E}">
        <p14:creationId xmlns:p14="http://schemas.microsoft.com/office/powerpoint/2010/main" val="2143748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493F76D-A00E-4B2F-9CE3-76D3C0DBBFBB}"/>
              </a:ext>
            </a:extLst>
          </p:cNvPr>
          <p:cNvSpPr txBox="1">
            <a:spLocks/>
          </p:cNvSpPr>
          <p:nvPr/>
        </p:nvSpPr>
        <p:spPr>
          <a:xfrm>
            <a:off x="309033" y="160867"/>
            <a:ext cx="5168900" cy="1003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/>
              <a:t>GA(</a:t>
            </a:r>
            <a:r>
              <a:rPr lang="ko-KR" altLang="en-US" sz="4000"/>
              <a:t>구글 애널리틱스</a:t>
            </a:r>
            <a:r>
              <a:rPr lang="en-US" altLang="ko-KR" sz="40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74681-F00C-418C-B01D-E52441B077C9}"/>
              </a:ext>
            </a:extLst>
          </p:cNvPr>
          <p:cNvSpPr txBox="1"/>
          <p:nvPr/>
        </p:nvSpPr>
        <p:spPr>
          <a:xfrm>
            <a:off x="7687734" y="2628781"/>
            <a:ext cx="37475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무료 웹 로그 분석 툴</a:t>
            </a:r>
            <a:endParaRPr lang="en-US" altLang="ko-KR" sz="2800"/>
          </a:p>
          <a:p>
            <a:endParaRPr lang="ko-KR" altLang="en-US"/>
          </a:p>
        </p:txBody>
      </p:sp>
      <p:pic>
        <p:nvPicPr>
          <p:cNvPr id="1026" name="Picture 2" descr="KDT 데이터 분석가 과정 4, 9주차 (구글 애널리틱스)">
            <a:extLst>
              <a:ext uri="{FF2B5EF4-FFF2-40B4-BE49-F238E27FC236}">
                <a16:creationId xmlns:a16="http://schemas.microsoft.com/office/drawing/2014/main" id="{92D4F9A0-6958-43CA-A065-0D11A2522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362" y="-321977"/>
            <a:ext cx="3708638" cy="197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61633FC-9D31-4805-AB4D-F5D35B0EA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90" y="1164697"/>
            <a:ext cx="5960258" cy="31326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056DCC4-9BF2-42C9-92F1-C7A3E4110A9E}"/>
              </a:ext>
            </a:extLst>
          </p:cNvPr>
          <p:cNvSpPr/>
          <p:nvPr/>
        </p:nvSpPr>
        <p:spPr>
          <a:xfrm>
            <a:off x="7687734" y="3142609"/>
            <a:ext cx="39031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1.</a:t>
            </a:r>
            <a:r>
              <a:rPr lang="ko-KR" altLang="en-US"/>
              <a:t>가격 </a:t>
            </a:r>
            <a:r>
              <a:rPr lang="en-US" altLang="ko-KR"/>
              <a:t>- </a:t>
            </a:r>
            <a:r>
              <a:rPr lang="ko-KR" altLang="en-US"/>
              <a:t>무료</a:t>
            </a:r>
          </a:p>
          <a:p>
            <a:r>
              <a:rPr lang="en-US" altLang="ko-KR"/>
              <a:t>2.</a:t>
            </a:r>
            <a:r>
              <a:rPr lang="ko-KR" altLang="en-US"/>
              <a:t>시각적인 데이터</a:t>
            </a:r>
            <a:endParaRPr lang="en-US" altLang="ko-KR"/>
          </a:p>
          <a:p>
            <a:r>
              <a:rPr lang="en-US" altLang="ko-KR"/>
              <a:t>3.</a:t>
            </a:r>
            <a:r>
              <a:rPr lang="ko-KR" altLang="en-US"/>
              <a:t>실시간 데이터 수집 </a:t>
            </a:r>
            <a:endParaRPr lang="en-US" altLang="ko-KR"/>
          </a:p>
          <a:p>
            <a:r>
              <a:rPr lang="en-US" altLang="ko-KR"/>
              <a:t>4.</a:t>
            </a:r>
            <a:r>
              <a:rPr lang="ko-KR" altLang="en-US"/>
              <a:t>시장에 대한</a:t>
            </a:r>
          </a:p>
          <a:p>
            <a:r>
              <a:rPr lang="en-US" altLang="ko-KR"/>
              <a:t>5.</a:t>
            </a:r>
            <a:r>
              <a:rPr lang="ko-KR" altLang="en-US"/>
              <a:t>웹 사이트 및 페이지 분석</a:t>
            </a:r>
          </a:p>
        </p:txBody>
      </p:sp>
    </p:spTree>
    <p:extLst>
      <p:ext uri="{BB962C8B-B14F-4D97-AF65-F5344CB8AC3E}">
        <p14:creationId xmlns:p14="http://schemas.microsoft.com/office/powerpoint/2010/main" val="209804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1C745-1CDC-4AF7-B4C4-0F4965B2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38126"/>
            <a:ext cx="1456267" cy="1325563"/>
          </a:xfrm>
        </p:spPr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FD900-FB3C-4B15-A494-BDF96F78D3F7}"/>
              </a:ext>
            </a:extLst>
          </p:cNvPr>
          <p:cNvSpPr txBox="1"/>
          <p:nvPr/>
        </p:nvSpPr>
        <p:spPr>
          <a:xfrm>
            <a:off x="508000" y="1563689"/>
            <a:ext cx="629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/>
              <a:t>GTM(</a:t>
            </a:r>
            <a:r>
              <a:rPr lang="ko-KR" altLang="en-US" sz="2800"/>
              <a:t>구글 태그 매니저</a:t>
            </a:r>
            <a:r>
              <a:rPr lang="en-US" altLang="ko-KR" sz="2800"/>
              <a:t>)</a:t>
            </a:r>
          </a:p>
          <a:p>
            <a:endParaRPr lang="en-US" altLang="ko-KR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/>
              <a:t>GTM</a:t>
            </a:r>
            <a:r>
              <a:rPr lang="ko-KR" altLang="en-US" sz="2800"/>
              <a:t>으로 이벤트 설정</a:t>
            </a:r>
            <a:endParaRPr lang="en-US" altLang="ko-KR" sz="2800"/>
          </a:p>
          <a:p>
            <a:endParaRPr lang="en-US" altLang="ko-KR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/>
              <a:t>GA</a:t>
            </a:r>
            <a:r>
              <a:rPr lang="ko-KR" altLang="en-US" sz="2800"/>
              <a:t>와 </a:t>
            </a:r>
            <a:r>
              <a:rPr lang="en-US" altLang="ko-KR" sz="2800"/>
              <a:t>GTM</a:t>
            </a:r>
            <a:r>
              <a:rPr lang="ko-KR" altLang="en-US" sz="2800"/>
              <a:t>을 이용해서 데이터 수집 </a:t>
            </a:r>
          </a:p>
        </p:txBody>
      </p:sp>
    </p:spTree>
    <p:extLst>
      <p:ext uri="{BB962C8B-B14F-4D97-AF65-F5344CB8AC3E}">
        <p14:creationId xmlns:p14="http://schemas.microsoft.com/office/powerpoint/2010/main" val="389913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A633C6D-1C75-4E04-A6A7-5490D7566D37}"/>
              </a:ext>
            </a:extLst>
          </p:cNvPr>
          <p:cNvSpPr txBox="1">
            <a:spLocks/>
          </p:cNvSpPr>
          <p:nvPr/>
        </p:nvSpPr>
        <p:spPr>
          <a:xfrm>
            <a:off x="407006" y="126240"/>
            <a:ext cx="5502125" cy="1003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GTM(</a:t>
            </a:r>
            <a:r>
              <a:rPr lang="ko-KR" altLang="en-US"/>
              <a:t>구글 태그 매니저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en-US" altLang="ko-KR"/>
          </a:p>
        </p:txBody>
      </p:sp>
      <p:pic>
        <p:nvPicPr>
          <p:cNvPr id="2050" name="Picture 2" descr="구글 태그 매니저(GTM)의 정의와 구성요소 - Nohze">
            <a:extLst>
              <a:ext uri="{FF2B5EF4-FFF2-40B4-BE49-F238E27FC236}">
                <a16:creationId xmlns:a16="http://schemas.microsoft.com/office/drawing/2014/main" id="{62BF689D-104F-4668-99F9-13729EC03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886" y="126240"/>
            <a:ext cx="1794784" cy="94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8578AA3-3592-47BE-A69F-113571A77729}"/>
              </a:ext>
            </a:extLst>
          </p:cNvPr>
          <p:cNvGrpSpPr/>
          <p:nvPr/>
        </p:nvGrpSpPr>
        <p:grpSpPr>
          <a:xfrm>
            <a:off x="1177167" y="1778001"/>
            <a:ext cx="9499300" cy="4927598"/>
            <a:chOff x="1312937" y="1547912"/>
            <a:chExt cx="8552506" cy="418550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1FBBAFB-9943-44B7-B9A2-2C359062C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2937" y="1547912"/>
              <a:ext cx="8552506" cy="387773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6E6FA25-3E33-43D1-812E-9F67B58F3301}"/>
                </a:ext>
              </a:extLst>
            </p:cNvPr>
            <p:cNvSpPr txBox="1"/>
            <p:nvPr/>
          </p:nvSpPr>
          <p:spPr>
            <a:xfrm>
              <a:off x="3993902" y="5425644"/>
              <a:ext cx="3155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컨테이너를 생성 후 </a:t>
              </a:r>
              <a:r>
                <a:rPr lang="en-US" altLang="ko-KR" sz="1400"/>
                <a:t>GTM</a:t>
              </a:r>
              <a:r>
                <a:rPr lang="ko-KR" altLang="en-US" sz="1400"/>
                <a:t>의 작업공간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5E806D6-539D-4BDD-AD06-74386DC65DB6}"/>
              </a:ext>
            </a:extLst>
          </p:cNvPr>
          <p:cNvSpPr txBox="1"/>
          <p:nvPr/>
        </p:nvSpPr>
        <p:spPr>
          <a:xfrm>
            <a:off x="407006" y="960793"/>
            <a:ext cx="322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원하는 태그를 추적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데이터를 </a:t>
            </a:r>
            <a:r>
              <a:rPr lang="en-US" altLang="ko-KR"/>
              <a:t>GA</a:t>
            </a:r>
            <a:r>
              <a:rPr lang="ko-KR" altLang="en-US"/>
              <a:t>로 보냄</a:t>
            </a:r>
            <a:endParaRPr lang="en-US" altLang="ko-KR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AE73CD-CB9C-4409-9038-21574331CAD0}"/>
              </a:ext>
            </a:extLst>
          </p:cNvPr>
          <p:cNvSpPr/>
          <p:nvPr/>
        </p:nvSpPr>
        <p:spPr>
          <a:xfrm>
            <a:off x="1185483" y="3174998"/>
            <a:ext cx="660100" cy="592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97E9B-8EBE-44B9-BFA2-788DFF648D37}"/>
              </a:ext>
            </a:extLst>
          </p:cNvPr>
          <p:cNvSpPr txBox="1"/>
          <p:nvPr/>
        </p:nvSpPr>
        <p:spPr>
          <a:xfrm>
            <a:off x="7340599" y="2729592"/>
            <a:ext cx="3462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태그</a:t>
            </a:r>
            <a:r>
              <a:rPr lang="en-US" altLang="ko-KR" sz="1600"/>
              <a:t>: GA</a:t>
            </a:r>
            <a:r>
              <a:rPr lang="ko-KR" altLang="en-US" sz="1600"/>
              <a:t>과 같은 툴에 데이터를 추적하여 전송하는 명령 코드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B8E9B9-A2DF-4267-88D7-FDE3DF61C6B7}"/>
              </a:ext>
            </a:extLst>
          </p:cNvPr>
          <p:cNvSpPr txBox="1"/>
          <p:nvPr/>
        </p:nvSpPr>
        <p:spPr>
          <a:xfrm>
            <a:off x="7340598" y="3875961"/>
            <a:ext cx="3462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트리거</a:t>
            </a:r>
            <a:r>
              <a:rPr lang="en-US" altLang="ko-KR" sz="1600"/>
              <a:t>: </a:t>
            </a:r>
            <a:r>
              <a:rPr lang="ko-KR" altLang="en-US" sz="1600"/>
              <a:t>이벤트 값을 설정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1CF38D-5D36-4A6D-9748-F59693B15122}"/>
              </a:ext>
            </a:extLst>
          </p:cNvPr>
          <p:cNvSpPr txBox="1"/>
          <p:nvPr/>
        </p:nvSpPr>
        <p:spPr>
          <a:xfrm>
            <a:off x="7340598" y="4745331"/>
            <a:ext cx="3335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변수</a:t>
            </a:r>
            <a:r>
              <a:rPr lang="en-US" altLang="ko-KR" sz="1600"/>
              <a:t>: </a:t>
            </a:r>
            <a:r>
              <a:rPr lang="ko-KR" altLang="en-US" sz="1600"/>
              <a:t>코드가 실행될 때 값을 지정</a:t>
            </a:r>
            <a:r>
              <a:rPr lang="en-US" altLang="ko-KR" sz="1600"/>
              <a:t>, </a:t>
            </a:r>
            <a:r>
              <a:rPr lang="ko-KR" altLang="en-US" sz="1600"/>
              <a:t>변하는 값을 추적할 때 사용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7BA2BB3-BD56-42FE-9966-C71EC547894B}"/>
              </a:ext>
            </a:extLst>
          </p:cNvPr>
          <p:cNvSpPr/>
          <p:nvPr/>
        </p:nvSpPr>
        <p:spPr>
          <a:xfrm>
            <a:off x="7659422" y="5825067"/>
            <a:ext cx="2686845" cy="3623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트리거 </a:t>
            </a:r>
            <a:r>
              <a:rPr lang="en-US" altLang="ko-KR">
                <a:solidFill>
                  <a:schemeClr val="bg1"/>
                </a:solidFill>
              </a:rPr>
              <a:t>-&gt; </a:t>
            </a:r>
            <a:r>
              <a:rPr lang="ko-KR" altLang="en-US">
                <a:solidFill>
                  <a:schemeClr val="bg1"/>
                </a:solidFill>
              </a:rPr>
              <a:t>태그 </a:t>
            </a:r>
            <a:r>
              <a:rPr lang="en-US" altLang="ko-KR">
                <a:solidFill>
                  <a:schemeClr val="bg1"/>
                </a:solidFill>
              </a:rPr>
              <a:t>-&gt; </a:t>
            </a:r>
            <a:r>
              <a:rPr lang="ko-KR" altLang="en-US">
                <a:solidFill>
                  <a:schemeClr val="bg1"/>
                </a:solidFill>
              </a:rPr>
              <a:t>변수</a:t>
            </a:r>
          </a:p>
        </p:txBody>
      </p:sp>
    </p:spTree>
    <p:extLst>
      <p:ext uri="{BB962C8B-B14F-4D97-AF65-F5344CB8AC3E}">
        <p14:creationId xmlns:p14="http://schemas.microsoft.com/office/powerpoint/2010/main" val="273912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F66A3A8-CC7F-4427-A1C4-439832E7412C}"/>
              </a:ext>
            </a:extLst>
          </p:cNvPr>
          <p:cNvSpPr txBox="1">
            <a:spLocks/>
          </p:cNvSpPr>
          <p:nvPr/>
        </p:nvSpPr>
        <p:spPr>
          <a:xfrm>
            <a:off x="407006" y="126240"/>
            <a:ext cx="4689927" cy="1003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GTM </a:t>
            </a:r>
            <a:r>
              <a:rPr lang="ko-KR" altLang="en-US"/>
              <a:t>데이터 추적 </a:t>
            </a:r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ED56F6-AB27-4FCC-960A-95B9B929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96" y="1659468"/>
            <a:ext cx="10207408" cy="35390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4D3388-42DA-4FA2-A909-F5B5B4AC4FDE}"/>
              </a:ext>
            </a:extLst>
          </p:cNvPr>
          <p:cNvSpPr txBox="1"/>
          <p:nvPr/>
        </p:nvSpPr>
        <p:spPr>
          <a:xfrm>
            <a:off x="957036" y="1290136"/>
            <a:ext cx="267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</a:t>
            </a:r>
            <a:r>
              <a:rPr lang="ko-KR" altLang="en-US"/>
              <a:t>계정</a:t>
            </a:r>
            <a:r>
              <a:rPr lang="en-US" altLang="ko-KR"/>
              <a:t>, </a:t>
            </a:r>
            <a:r>
              <a:rPr lang="ko-KR" altLang="en-US"/>
              <a:t>컨테이너 만들기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A6C239-A4EE-488F-817C-C8584AC8A29B}"/>
              </a:ext>
            </a:extLst>
          </p:cNvPr>
          <p:cNvSpPr/>
          <p:nvPr/>
        </p:nvSpPr>
        <p:spPr>
          <a:xfrm>
            <a:off x="9677400" y="1837267"/>
            <a:ext cx="1032933" cy="35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BF44C1-FB4E-4336-8B39-046E4FE53812}"/>
              </a:ext>
            </a:extLst>
          </p:cNvPr>
          <p:cNvSpPr txBox="1"/>
          <p:nvPr/>
        </p:nvSpPr>
        <p:spPr>
          <a:xfrm>
            <a:off x="3667460" y="1382469"/>
            <a:ext cx="3132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*컨테이너</a:t>
            </a:r>
            <a:r>
              <a:rPr lang="en-US" altLang="ko-KR" sz="1200"/>
              <a:t>: </a:t>
            </a:r>
            <a:r>
              <a:rPr lang="ko-KR" altLang="en-US" sz="1200"/>
              <a:t>태그를 관리하게 되는 작업환경</a:t>
            </a:r>
            <a:r>
              <a:rPr lang="en-US" altLang="ko-KR" sz="1200"/>
              <a:t> 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97154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F89B8FA-642A-479A-A181-1ACF9445D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819" y="677333"/>
            <a:ext cx="7660362" cy="550333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BBEB110-43BF-4331-83A8-D66DB9BD23B0}"/>
              </a:ext>
            </a:extLst>
          </p:cNvPr>
          <p:cNvSpPr/>
          <p:nvPr/>
        </p:nvSpPr>
        <p:spPr>
          <a:xfrm>
            <a:off x="2777067" y="3149599"/>
            <a:ext cx="1794933" cy="465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53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975498E-8162-4378-A769-255E6E915BF0}"/>
              </a:ext>
            </a:extLst>
          </p:cNvPr>
          <p:cNvSpPr txBox="1"/>
          <p:nvPr/>
        </p:nvSpPr>
        <p:spPr>
          <a:xfrm>
            <a:off x="957036" y="1290136"/>
            <a:ext cx="267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2.</a:t>
            </a:r>
            <a:r>
              <a:rPr lang="ko-KR" altLang="en-US"/>
              <a:t>이벤트 설정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42468E-F04F-4B01-8259-AD123E2AD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6" y="2062667"/>
            <a:ext cx="10080726" cy="360534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A0505C-E575-4D52-9583-752C6F9EF0C1}"/>
              </a:ext>
            </a:extLst>
          </p:cNvPr>
          <p:cNvSpPr/>
          <p:nvPr/>
        </p:nvSpPr>
        <p:spPr>
          <a:xfrm>
            <a:off x="9389533" y="2235200"/>
            <a:ext cx="1126067" cy="37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64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A0505C-E575-4D52-9583-752C6F9EF0C1}"/>
              </a:ext>
            </a:extLst>
          </p:cNvPr>
          <p:cNvSpPr/>
          <p:nvPr/>
        </p:nvSpPr>
        <p:spPr>
          <a:xfrm>
            <a:off x="9389533" y="2235200"/>
            <a:ext cx="1126067" cy="37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04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C0BDA6-8B69-4514-A589-F0157305917C}"/>
              </a:ext>
            </a:extLst>
          </p:cNvPr>
          <p:cNvSpPr/>
          <p:nvPr/>
        </p:nvSpPr>
        <p:spPr>
          <a:xfrm>
            <a:off x="207753" y="255600"/>
            <a:ext cx="26233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/>
              <a:t>GA </a:t>
            </a:r>
            <a:r>
              <a:rPr lang="ko-KR" altLang="en-US" sz="3200"/>
              <a:t>작동방식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DBFFD-745D-4201-B2BC-D3E5DF4B4974}"/>
              </a:ext>
            </a:extLst>
          </p:cNvPr>
          <p:cNvSpPr txBox="1"/>
          <p:nvPr/>
        </p:nvSpPr>
        <p:spPr>
          <a:xfrm>
            <a:off x="3259666" y="2057400"/>
            <a:ext cx="54271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1.GA </a:t>
            </a:r>
            <a:r>
              <a:rPr lang="ko-KR" altLang="en-US"/>
              <a:t>계정 생성</a:t>
            </a:r>
            <a:endParaRPr lang="en-US" altLang="ko-KR"/>
          </a:p>
          <a:p>
            <a:r>
              <a:rPr lang="en-US" altLang="ko-KR"/>
              <a:t>2.</a:t>
            </a:r>
            <a:r>
              <a:rPr lang="ko-KR" altLang="en-US"/>
              <a:t>웹 사이트 등록</a:t>
            </a:r>
            <a:endParaRPr lang="en-US" altLang="ko-KR"/>
          </a:p>
          <a:p>
            <a:r>
              <a:rPr lang="en-US" altLang="ko-KR"/>
              <a:t>3.</a:t>
            </a:r>
            <a:r>
              <a:rPr lang="ko-KR" altLang="en-US"/>
              <a:t>추적코드 삽입</a:t>
            </a:r>
            <a:endParaRPr lang="en-US" altLang="ko-KR"/>
          </a:p>
          <a:p>
            <a:r>
              <a:rPr lang="en-US" altLang="ko-KR"/>
              <a:t>4.</a:t>
            </a:r>
            <a:r>
              <a:rPr lang="ko-KR" altLang="en-US"/>
              <a:t>분석 가능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여기서 페이지 단위로는 분석이 가능하지만 특정 이벤트</a:t>
            </a:r>
            <a:r>
              <a:rPr lang="en-US" altLang="ko-KR"/>
              <a:t>(ex.</a:t>
            </a:r>
            <a:r>
              <a:rPr lang="ko-KR" altLang="en-US"/>
              <a:t>클릭</a:t>
            </a:r>
            <a:r>
              <a:rPr lang="en-US" altLang="ko-KR"/>
              <a:t>)</a:t>
            </a:r>
            <a:r>
              <a:rPr lang="ko-KR" altLang="en-US"/>
              <a:t>로는 분석이 불가함</a:t>
            </a:r>
            <a:r>
              <a:rPr lang="en-US" altLang="ko-KR"/>
              <a:t>. </a:t>
            </a:r>
          </a:p>
          <a:p>
            <a:r>
              <a:rPr lang="ko-KR" altLang="en-US"/>
              <a:t>그래서 </a:t>
            </a:r>
            <a:r>
              <a:rPr lang="en-US" altLang="ko-KR"/>
              <a:t>GTM(</a:t>
            </a:r>
            <a:r>
              <a:rPr lang="ko-KR" altLang="en-US"/>
              <a:t>구글 태그 매니저</a:t>
            </a:r>
            <a:r>
              <a:rPr lang="en-US" altLang="ko-KR"/>
              <a:t>)</a:t>
            </a:r>
            <a:r>
              <a:rPr lang="ko-KR" altLang="en-US"/>
              <a:t>를 사용해야 함</a:t>
            </a:r>
            <a:r>
              <a:rPr lang="en-US" altLang="ko-KR"/>
              <a:t>.</a:t>
            </a:r>
          </a:p>
          <a:p>
            <a:r>
              <a:rPr lang="en-US" altLang="ko-KR"/>
              <a:t>GTM</a:t>
            </a:r>
            <a:r>
              <a:rPr lang="ko-KR" altLang="en-US"/>
              <a:t>과 </a:t>
            </a:r>
            <a:r>
              <a:rPr lang="en-US" altLang="ko-KR"/>
              <a:t>GA </a:t>
            </a:r>
            <a:r>
              <a:rPr lang="ko-KR" altLang="en-US"/>
              <a:t>연동이 필요함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945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9C3D31-4DC4-460B-A3A3-62CFE6768C00}"/>
              </a:ext>
            </a:extLst>
          </p:cNvPr>
          <p:cNvSpPr txBox="1"/>
          <p:nvPr/>
        </p:nvSpPr>
        <p:spPr>
          <a:xfrm>
            <a:off x="177800" y="143933"/>
            <a:ext cx="3708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GTM</a:t>
            </a:r>
            <a:r>
              <a:rPr lang="ko-KR" altLang="en-US" sz="2800"/>
              <a:t>이란</a:t>
            </a:r>
            <a:r>
              <a:rPr lang="en-US" altLang="ko-KR" sz="2800"/>
              <a:t>?</a:t>
            </a:r>
          </a:p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12E09E-D6E8-49FF-8EA4-D8E2EBA8ECC8}"/>
              </a:ext>
            </a:extLst>
          </p:cNvPr>
          <p:cNvSpPr txBox="1"/>
          <p:nvPr/>
        </p:nvSpPr>
        <p:spPr>
          <a:xfrm>
            <a:off x="3721768" y="2993034"/>
            <a:ext cx="4748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사용자들의 특정 행동 데이터를 </a:t>
            </a:r>
            <a:r>
              <a:rPr lang="en-US" altLang="ko-KR"/>
              <a:t>GA</a:t>
            </a:r>
            <a:r>
              <a:rPr lang="ko-KR" altLang="en-US"/>
              <a:t>로 보내거나</a:t>
            </a:r>
            <a:r>
              <a:rPr lang="en-US" altLang="ko-KR"/>
              <a:t> </a:t>
            </a:r>
            <a:r>
              <a:rPr lang="ko-KR" altLang="en-US"/>
              <a:t>추적에 필요한 명령어 스크립트인 태그의 생성 및 설치를 관리하는 태그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416531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</TotalTime>
  <Words>269</Words>
  <Application>Microsoft Office PowerPoint</Application>
  <PresentationFormat>와이드스크린</PresentationFormat>
  <Paragraphs>54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 분석</dc:title>
  <dc:creator>user</dc:creator>
  <cp:lastModifiedBy>user</cp:lastModifiedBy>
  <cp:revision>25</cp:revision>
  <dcterms:created xsi:type="dcterms:W3CDTF">2022-06-09T02:32:20Z</dcterms:created>
  <dcterms:modified xsi:type="dcterms:W3CDTF">2022-06-14T07:55:15Z</dcterms:modified>
</cp:coreProperties>
</file>