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6" r:id="rId19"/>
    <p:sldId id="275" r:id="rId20"/>
    <p:sldId id="258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9" r:id="rId30"/>
    <p:sldId id="270" r:id="rId31"/>
    <p:sldId id="271" r:id="rId32"/>
    <p:sldId id="259" r:id="rId33"/>
    <p:sldId id="25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34F-D550-4B2F-AD54-F784BB412FBC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C4E-D0B5-489A-9262-A1CE7B993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31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34F-D550-4B2F-AD54-F784BB412FBC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C4E-D0B5-489A-9262-A1CE7B993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3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34F-D550-4B2F-AD54-F784BB412FBC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C4E-D0B5-489A-9262-A1CE7B993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5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34F-D550-4B2F-AD54-F784BB412FBC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C4E-D0B5-489A-9262-A1CE7B993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3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34F-D550-4B2F-AD54-F784BB412FBC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C4E-D0B5-489A-9262-A1CE7B993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77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34F-D550-4B2F-AD54-F784BB412FBC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C4E-D0B5-489A-9262-A1CE7B993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4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34F-D550-4B2F-AD54-F784BB412FBC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C4E-D0B5-489A-9262-A1CE7B993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55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34F-D550-4B2F-AD54-F784BB412FBC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C4E-D0B5-489A-9262-A1CE7B993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1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34F-D550-4B2F-AD54-F784BB412FBC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C4E-D0B5-489A-9262-A1CE7B993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5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34F-D550-4B2F-AD54-F784BB412FBC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C4E-D0B5-489A-9262-A1CE7B993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75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34F-D550-4B2F-AD54-F784BB412FBC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C4E-D0B5-489A-9262-A1CE7B993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034F-D550-4B2F-AD54-F784BB412FBC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F1C4E-D0B5-489A-9262-A1CE7B993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2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2" y="1052736"/>
            <a:ext cx="6489104" cy="40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84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981200"/>
            <a:ext cx="89344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06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14550"/>
            <a:ext cx="84963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8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057400"/>
            <a:ext cx="90011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05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128838"/>
            <a:ext cx="75438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8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047875"/>
            <a:ext cx="86106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37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066925"/>
            <a:ext cx="42100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81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009775"/>
            <a:ext cx="44005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71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2076450"/>
            <a:ext cx="41814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821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24100"/>
            <a:ext cx="4419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25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432048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Properties of a random sample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980728"/>
            <a:ext cx="8352928" cy="5688632"/>
          </a:xfrm>
        </p:spPr>
        <p:txBody>
          <a:bodyPr>
            <a:norm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A random sample is a set of observations or measurements drawn from a population according to a specific sampling method.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Each </a:t>
            </a:r>
            <a:r>
              <a:rPr lang="en-GB" sz="2000" dirty="0">
                <a:solidFill>
                  <a:schemeClr val="tx1"/>
                </a:solidFill>
              </a:rPr>
              <a:t>observation in the sample is a random variable, and the collection of these random variables forms a random </a:t>
            </a:r>
            <a:r>
              <a:rPr lang="en-GB" sz="2000" dirty="0" smtClean="0">
                <a:solidFill>
                  <a:schemeClr val="tx1"/>
                </a:solidFill>
              </a:rPr>
              <a:t>sample.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The </a:t>
            </a:r>
            <a:r>
              <a:rPr lang="en-GB" sz="2000" dirty="0">
                <a:solidFill>
                  <a:schemeClr val="tx1"/>
                </a:solidFill>
              </a:rPr>
              <a:t>distribution of a random sample depends on several factors, including the underlying distribution of the population, the size of the sample, and the sampling method used. </a:t>
            </a:r>
            <a:endParaRPr lang="en-GB" sz="20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Here </a:t>
            </a:r>
            <a:r>
              <a:rPr lang="en-GB" sz="2000" dirty="0">
                <a:solidFill>
                  <a:schemeClr val="tx1"/>
                </a:solidFill>
              </a:rPr>
              <a:t>are some common scenarios regarding random samples and their distributions</a:t>
            </a:r>
            <a:r>
              <a:rPr lang="en-GB" sz="20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just">
              <a:buFontTx/>
              <a:buChar char="-"/>
            </a:pPr>
            <a:r>
              <a:rPr lang="en-GB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</a:t>
            </a:r>
            <a:r>
              <a:rPr lang="en-GB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a Known Distribution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If the population distribution is known, and the sample is drawn randomly from this distribution, then the distribution of the sample will match the population distribution. </a:t>
            </a:r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For 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example, if the population follows a normal distribution, then a random sample drawn from this population will also follow a normal distribution.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4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7" y="980728"/>
            <a:ext cx="6449933" cy="401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82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38175"/>
            <a:ext cx="755332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2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Autofit/>
          </a:bodyPr>
          <a:lstStyle/>
          <a:p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119188"/>
            <a:ext cx="60198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62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67056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605"/>
            <a:ext cx="793136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666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990600"/>
            <a:ext cx="6781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10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66294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2104" y="2828837"/>
            <a:ext cx="6480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if we sampled </a:t>
            </a:r>
            <a:r>
              <a:rPr lang="en-GB" i="1" dirty="0"/>
              <a:t>n </a:t>
            </a:r>
            <a:r>
              <a:rPr lang="en-GB" dirty="0"/>
              <a:t>times from a normal distribution with</a:t>
            </a:r>
            <a:br>
              <a:rPr lang="en-GB" dirty="0"/>
            </a:br>
            <a:r>
              <a:rPr lang="en-GB" dirty="0"/>
              <a:t>mean µ and variance σ2 then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43" y="3501008"/>
            <a:ext cx="62674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12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Hoeffding's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Inequality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Hoeffding's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inequality provides an upper bound on the probability that the sample mean of independent and identically distributed (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i.i.d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.) random variables deviates from its expected value by more than a certain amount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It is particularly useful in the context of concentration inequalities and is widely used in machine learning and statistics.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7489920" cy="163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708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Bernstein's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Inequality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Bernstein's inequality is another concentration inequality that provides a bound on the tail probability of the sum of independent random variables.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relaxes the condition of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Hoeffding's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inequality by allowing for random variables with different variances.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7706816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502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Efron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-Stein inequality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GB" sz="2000" dirty="0" smtClean="0">
                <a:latin typeface="Times New Roman" pitchFamily="18" charset="0"/>
                <a:cs typeface="Times New Roman" pitchFamily="18" charset="0"/>
              </a:rPr>
            </a:b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19256" cy="5976664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One of the main messages of this book is that, in a certain sense, sums of independent random variables have an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extremal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place in the world of general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functions of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independent random variables.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deriving a bound for the variance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general function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of independent random variables (this problem, of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course, only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makes sense when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is square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integrable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), we can gain some insight by considering first the very special case when the variables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are real-valued</a:t>
            </a:r>
            <a:br>
              <a:rPr lang="en-GB" sz="2000" dirty="0">
                <a:latin typeface="Times New Roman" pitchFamily="18" charset="0"/>
                <a:cs typeface="Times New Roman" pitchFamily="18" charset="0"/>
              </a:rPr>
            </a:b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1 +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· ··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. In this case we can use the exact formula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GB" sz="2000" dirty="0" smtClean="0">
                <a:latin typeface="Times New Roman" pitchFamily="18" charset="0"/>
                <a:cs typeface="Times New Roman" pitchFamily="18" charset="0"/>
              </a:rPr>
            </a:b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8"/>
            <a:ext cx="36861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8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Of course, the proof of this formula uses independence only through the pairwise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orthogonally of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variables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Xi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Xi)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it is a natural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idea to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bound the variance of a general function by expressing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Z)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as a sum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of martingale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differences for the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Doob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filtration and use the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orthogonally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these differences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precisely, if we denote by </a:t>
            </a:r>
            <a:r>
              <a:rPr lang="en-GB" sz="2000" b="1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conditional expectation operator, conditioned on 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,…,Xi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), and use the convention </a:t>
            </a:r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0 = </a:t>
            </a:r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then we</a:t>
            </a:r>
            <a:br>
              <a:rPr lang="en-GB" sz="2000" dirty="0">
                <a:latin typeface="Times New Roman" pitchFamily="18" charset="0"/>
                <a:cs typeface="Times New Roman" pitchFamily="18" charset="0"/>
              </a:rPr>
            </a:b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may define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GB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/>
              <a:t/>
            </a:r>
            <a:br>
              <a:rPr lang="en-GB" sz="2000" dirty="0" smtClean="0"/>
            </a:b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48" y="3581772"/>
            <a:ext cx="71342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074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857250"/>
            <a:ext cx="84867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86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50" y="1412776"/>
            <a:ext cx="6203930" cy="339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242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14375"/>
            <a:ext cx="83820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997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2863"/>
            <a:ext cx="8286750" cy="677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329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432048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Exponential families of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980728"/>
            <a:ext cx="8352928" cy="5688632"/>
          </a:xfrm>
        </p:spPr>
        <p:txBody>
          <a:bodyPr>
            <a:norm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Exponential families of distributions are a fundamental concept in probability theory and statistics. </a:t>
            </a:r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a class of probability distributions that have certain mathematical properties, making them particularly useful in statistical inference and </a:t>
            </a:r>
            <a:r>
              <a:rPr lang="en-GB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probability distribution </a:t>
            </a:r>
            <a:r>
              <a:rPr lang="en-GB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GB" sz="20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is said to belong to an exponential family if it can be expressed in the form:</a:t>
            </a:r>
          </a:p>
          <a:p>
            <a:pPr algn="just"/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01008"/>
            <a:ext cx="430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407707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Where:</a:t>
            </a:r>
          </a:p>
          <a:p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is the random variable.</a:t>
            </a:r>
          </a:p>
          <a:p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1​,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2​,...,</a:t>
            </a: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θk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​) is a vector of parameters.</a:t>
            </a:r>
          </a:p>
          <a:p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 is a known function.</a:t>
            </a:r>
          </a:p>
          <a:p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​(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 are known functions called sufficient statistics.</a:t>
            </a:r>
          </a:p>
          <a:p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 is the log-partition function, also known as the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cumulant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function, which ensures that the distribution integrates to 1 over its support.</a:t>
            </a:r>
          </a:p>
        </p:txBody>
      </p:sp>
    </p:spTree>
    <p:extLst>
      <p:ext uri="{BB962C8B-B14F-4D97-AF65-F5344CB8AC3E}">
        <p14:creationId xmlns:p14="http://schemas.microsoft.com/office/powerpoint/2010/main" val="1606429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normal distribution, also known as the Gaussian distribution, can be represented within the framework of exponential families.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probability density function (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 of the normal distribution is given by: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6675"/>
            <a:ext cx="8429625" cy="67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21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96" y="1772816"/>
            <a:ext cx="669026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20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71" y="1124745"/>
            <a:ext cx="5818969" cy="366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26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043113"/>
            <a:ext cx="89249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1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981200"/>
            <a:ext cx="86963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58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2047875"/>
            <a:ext cx="89439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89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981200"/>
            <a:ext cx="86772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05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617</Words>
  <Application>Microsoft Office PowerPoint</Application>
  <PresentationFormat>On-screen Show (4:3)</PresentationFormat>
  <Paragraphs>37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a random sample</vt:lpstr>
      <vt:lpstr>PowerPoint Presentation</vt:lpstr>
      <vt:lpstr>Cont…</vt:lpstr>
      <vt:lpstr>Cont…</vt:lpstr>
      <vt:lpstr>PowerPoint Presentation</vt:lpstr>
      <vt:lpstr>Cont…</vt:lpstr>
      <vt:lpstr>Hoeffding's Inequality</vt:lpstr>
      <vt:lpstr>Bernstein's Inequality</vt:lpstr>
      <vt:lpstr> The Efron-Stein inequality  </vt:lpstr>
      <vt:lpstr>Cont…</vt:lpstr>
      <vt:lpstr>PowerPoint Presentation</vt:lpstr>
      <vt:lpstr>PowerPoint Presentation</vt:lpstr>
      <vt:lpstr>PowerPoint Presentation</vt:lpstr>
      <vt:lpstr>Exponential families of distributions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30</cp:revision>
  <dcterms:created xsi:type="dcterms:W3CDTF">2024-02-29T17:26:58Z</dcterms:created>
  <dcterms:modified xsi:type="dcterms:W3CDTF">2024-03-08T19:50:30Z</dcterms:modified>
</cp:coreProperties>
</file>