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p:scale>
          <a:sx n="95" d="100"/>
          <a:sy n="95" d="100"/>
        </p:scale>
        <p:origin x="-163" y="-1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3572042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7/30/2024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7/30/2024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7/30/2024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7200" dirty="0">
                <a:latin typeface="Times New Roman" panose="02020603050405020304" charset="0"/>
                <a:cs typeface="Times New Roman" panose="02020603050405020304" charset="0"/>
              </a:rPr>
              <a:t>Pyspark</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0000"/>
          </a:bodyPr>
          <a:lstStyle/>
          <a:p>
            <a:r>
              <a:rPr lang="en-US"/>
              <a:t>Python API: Provides a Python API for interacting with Spark, enabling Python developers to leverage Spark’s distributed computing capabilities.</a:t>
            </a:r>
          </a:p>
          <a:p>
            <a:r>
              <a:rPr lang="en-US"/>
              <a:t>Distributed Computing: PySpark utilizes Spark’s distributed computing framework to process large-scale data across a cluster of machines, enabling parallel execution of tasks.</a:t>
            </a:r>
          </a:p>
          <a:p>
            <a:r>
              <a:rPr lang="en-US"/>
              <a:t>Fault Tolerance: Automatically handles fault tolerance by maintaining resilient distributed datasets (RDDs), which allows it to recover from failures gracefully.</a:t>
            </a:r>
          </a:p>
          <a:p>
            <a:r>
              <a:rPr lang="en-US"/>
              <a:t>Lazy Evaluation: PySpark employs lazy evaluation, meaning transformations on data are not executed immediately but rather stored as a directed acyclic graph (DAG) of computations until an action is triggered.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Integration with Python Ecosystem: Seamlessly integrates with the Python ecosystem, allowing users to leverage popular Python libraries such as pandas, NumPy, and scikit-learn for data manipulation and machine learning tasks.</a:t>
            </a:r>
          </a:p>
          <a:p>
            <a:r>
              <a:rPr lang="en-US"/>
              <a:t>Interactive Data Analysis: PySpark is well-suited for interactive data analysis and exploration, thanks to its integration with Jupyter Notebooks and interactive Python shells.</a:t>
            </a:r>
          </a:p>
          <a:p>
            <a:r>
              <a:rPr lang="en-US"/>
              <a:t>Machine Learning: PySpark includes MLlib, Spark’s scalable machine learning library, which provides a wide range of machine learning algorithms for classification, regression, clustering, and more.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Streaming Processing: Supports streaming processing through Spark Streaming, enabling real-time data processing and analysis on continuous data streams.</a:t>
            </a:r>
          </a:p>
          <a:p>
            <a:r>
              <a:rPr lang="en-US"/>
              <a:t>SQL Support: Allows users to perform SQL queries on distributed datasets using Spark SQL, providing a familiar interface for working with structured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PySpark Advantages</a:t>
            </a:r>
            <a:r>
              <a:rPr lang="en-US"/>
              <a:t/>
            </a:r>
            <a:br>
              <a:rPr lang="en-US"/>
            </a:br>
            <a:endParaRPr lang="en-US"/>
          </a:p>
        </p:txBody>
      </p:sp>
      <p:sp>
        <p:nvSpPr>
          <p:cNvPr id="3" name="Content Placeholder 2"/>
          <p:cNvSpPr>
            <a:spLocks noGrp="1"/>
          </p:cNvSpPr>
          <p:nvPr>
            <p:ph idx="1"/>
          </p:nvPr>
        </p:nvSpPr>
        <p:spPr>
          <a:xfrm>
            <a:off x="577215" y="1302385"/>
            <a:ext cx="10776585" cy="4874895"/>
          </a:xfrm>
        </p:spPr>
        <p:txBody>
          <a:bodyPr>
            <a:normAutofit lnSpcReduction="10000"/>
          </a:bodyPr>
          <a:lstStyle/>
          <a:p>
            <a:r>
              <a:rPr lang="en-US"/>
              <a:t>The most important advantages of using PySpark include:</a:t>
            </a:r>
          </a:p>
          <a:p>
            <a:pPr lvl="1"/>
            <a:r>
              <a:rPr lang="en-US" sz="2800"/>
              <a:t>Scalability: PySpark harnesses the power of distributed computing, enabling processing of large-scale datasets across clusters of machines, thus accommodating growing data needs.</a:t>
            </a:r>
          </a:p>
          <a:p>
            <a:pPr lvl="1"/>
            <a:r>
              <a:rPr lang="en-US" sz="2800"/>
              <a:t>Performance: By leveraging in-memory computing and parallel processing, PySpark achieves high performance, enabling faster data processing and analysis compared to traditional single-node processing.</a:t>
            </a:r>
          </a:p>
          <a:p>
            <a:pPr lvl="1"/>
            <a:r>
              <a:rPr lang="en-US" sz="2800"/>
              <a:t>Ease of Use: Provides a user-friendly Python API, making it accessible to Python developers familiar with the language syntax and ecosystem. It also integrates well with popular Python libraries for data analysis and machine learning.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t>Fault Tolerance: Automatically handles fault tolerance through resilient distributed datasets (RDDs), ensuring data reliability and recovery from failures without manual intervention.</a:t>
            </a:r>
          </a:p>
          <a:p>
            <a:r>
              <a:rPr lang="en-US"/>
              <a:t>Unified Platform: Offers a unified platform for various data processing tasks, including batch processing, interactive data analysis, streaming processing, and machine learning, simplifying development and deployment workflows.</a:t>
            </a:r>
          </a:p>
          <a:p>
            <a:r>
              <a:rPr lang="en-US"/>
              <a:t>Real-time Processing: With Streaming and Structured Streaming, PySpark enables real-time processing of data streams, facilitating timely insights and responses to changing data.</a:t>
            </a: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sym typeface="+mn-ea"/>
              </a:rPr>
              <a:t>Machine Learning Capabilities: Includes MLlib, machine learning library, providing scalable implementations of popular machine learning algorithms, allowing for large-scale model training and deployment.</a:t>
            </a:r>
            <a:endParaRPr lang="en-US"/>
          </a:p>
          <a:p>
            <a:r>
              <a:rPr lang="en-US">
                <a:sym typeface="+mn-ea"/>
              </a:rPr>
              <a:t>Community and Ecosystem: PySpark benefits from a vibrant community and ecosystem, offering extensive documentation, tutorials, and third-party packages, as well as continuous development and support from the community.</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PySpark Architecture</a:t>
            </a:r>
            <a:r>
              <a:rPr lang="en-US"/>
              <a:t/>
            </a:r>
            <a:br>
              <a:rPr lang="en-US"/>
            </a:br>
            <a:endParaRPr lang="en-US"/>
          </a:p>
        </p:txBody>
      </p:sp>
      <p:sp>
        <p:nvSpPr>
          <p:cNvPr id="3" name="Content Placeholder 2"/>
          <p:cNvSpPr>
            <a:spLocks noGrp="1"/>
          </p:cNvSpPr>
          <p:nvPr>
            <p:ph idx="1"/>
          </p:nvPr>
        </p:nvSpPr>
        <p:spPr/>
        <p:txBody>
          <a:bodyPr>
            <a:normAutofit lnSpcReduction="10000"/>
          </a:bodyPr>
          <a:lstStyle/>
          <a:p>
            <a:r>
              <a:rPr lang="en-US"/>
              <a:t>PySpark architecture consists of a driver program that coordinates tasks and interacts with a cluster manager to allocate resources.</a:t>
            </a:r>
          </a:p>
          <a:p>
            <a:r>
              <a:rPr lang="en-US"/>
              <a:t> The driver communicates with worker nodes, where tasks are executed within an executor’s JVM. </a:t>
            </a:r>
          </a:p>
          <a:p>
            <a:r>
              <a:rPr lang="en-US"/>
              <a:t>SparkContext manages the execution environment, while the DataFrame API enables high-level abstraction for data manipulation. </a:t>
            </a:r>
          </a:p>
          <a:p>
            <a:r>
              <a:rPr lang="en-US"/>
              <a:t>SparkSession provides a unified entry point for Spark functionality. </a:t>
            </a:r>
          </a:p>
          <a:p>
            <a:r>
              <a:rPr lang="en-US"/>
              <a:t> the cluster manager oversees resource allocation and task scheduling across nodes, facilitating parallel computation for processing large-scale data efficiently.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8200" y="1478280"/>
            <a:ext cx="10369550" cy="49758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sym typeface="+mn-ea"/>
              </a:rPr>
              <a:t>Cluster Managers</a:t>
            </a:r>
            <a:r>
              <a:rPr lang="en-US"/>
              <a:t/>
            </a:r>
            <a:br>
              <a:rPr lang="en-US"/>
            </a:br>
            <a:endParaRPr lang="en-US"/>
          </a:p>
        </p:txBody>
      </p:sp>
      <p:sp>
        <p:nvSpPr>
          <p:cNvPr id="3" name="Content Placeholder 2"/>
          <p:cNvSpPr>
            <a:spLocks noGrp="1"/>
          </p:cNvSpPr>
          <p:nvPr>
            <p:ph idx="1"/>
          </p:nvPr>
        </p:nvSpPr>
        <p:spPr/>
        <p:txBody>
          <a:bodyPr>
            <a:normAutofit fontScale="90000"/>
          </a:bodyPr>
          <a:lstStyle/>
          <a:p>
            <a:r>
              <a:rPr lang="en-US"/>
              <a:t>Cluster managers in PySpark are responsible for resource allocation and task scheduling across nodes in a distributed computing environment.</a:t>
            </a:r>
          </a:p>
          <a:p>
            <a:r>
              <a:rPr lang="en-US"/>
              <a:t>Standalone: The standalone cluster manager is a simple, standalone solution bundled with Spark that manages resources for applications. It’s suitable for small to medium-sized clusters and doesn’t require additional software installation.</a:t>
            </a:r>
          </a:p>
          <a:p>
            <a:r>
              <a:rPr lang="en-US"/>
              <a:t>Mesos: Mesos is a distributed systems kernel that abstracts CPU, memory, storage, and other compute resources across a cluster. PySpark can leverage Mesos as a cluster manager, allowing efficient resource sharing among multiple frameworks like Spark, Hadoop, and others.</a:t>
            </a:r>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sym typeface="+mn-ea"/>
              </a:rPr>
              <a:t>Hadoop YARN (Yet Another Resource Negotiator): YARN is Hadoop’s resource management layer, responsible for managing and scheduling resources across a Hadoop cluster. PySpark can run on YARN, enabling seamless integration with existing Hadoop ecosystems and leveraging YARN’s resource management capabilities.</a:t>
            </a:r>
          </a:p>
          <a:p>
            <a:r>
              <a:rPr lang="en-US"/>
              <a:t>Kubernetes: Kubernetes is a container orchestration platform that automates deployment, scaling, and management of containerized applications. PySpark can run on Kubernetes, enabling dynamic resource allocation and efficient utilization of resources in containerized environments.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 </a:t>
            </a:r>
          </a:p>
        </p:txBody>
      </p:sp>
      <p:sp>
        <p:nvSpPr>
          <p:cNvPr id="3" name="Content Placeholder 2"/>
          <p:cNvSpPr>
            <a:spLocks noGrp="1"/>
          </p:cNvSpPr>
          <p:nvPr>
            <p:ph idx="1"/>
          </p:nvPr>
        </p:nvSpPr>
        <p:spPr/>
        <p:txBody>
          <a:bodyPr>
            <a:normAutofit lnSpcReduction="20000"/>
          </a:bodyPr>
          <a:lstStyle/>
          <a:p>
            <a:r>
              <a:rPr lang="en-US"/>
              <a:t>PySpark Introduction</a:t>
            </a:r>
          </a:p>
          <a:p>
            <a:r>
              <a:rPr lang="en-US"/>
              <a:t>PySpark Features &amp; Advantages</a:t>
            </a:r>
          </a:p>
          <a:p>
            <a:r>
              <a:rPr lang="en-US"/>
              <a:t>PySpark Architecture</a:t>
            </a:r>
          </a:p>
          <a:p>
            <a:r>
              <a:rPr lang="en-US"/>
              <a:t>Installation on Windows</a:t>
            </a:r>
          </a:p>
          <a:p>
            <a:r>
              <a:rPr lang="en-US"/>
              <a:t>Spyder IDE &amp; Jupyter Notebook</a:t>
            </a:r>
          </a:p>
          <a:p>
            <a:r>
              <a:rPr lang="en-US"/>
              <a:t>RDD</a:t>
            </a:r>
          </a:p>
          <a:p>
            <a:r>
              <a:rPr lang="en-US"/>
              <a:t>DataFrame</a:t>
            </a:r>
          </a:p>
          <a:p>
            <a:r>
              <a:rPr lang="en-US"/>
              <a:t>SQL</a:t>
            </a:r>
          </a:p>
          <a:p>
            <a:r>
              <a:rPr lang="en-US"/>
              <a:t>Streaming</a:t>
            </a:r>
          </a:p>
          <a:p>
            <a:r>
              <a:rPr lang="en-US"/>
              <a:t>MLlib</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local – “local” is a special value used for the master parameter when initializing a SparkContext or SparkSession. When you specify local as the master, it means that Spark will run in local mode, utilizing only a single JVM (Java Virtual Machine) on the local machine where your Python script is executed. </a:t>
            </a:r>
          </a:p>
          <a:p>
            <a:r>
              <a:rPr lang="en-US"/>
              <a:t>Each cluster manager type offers unique features and benefits, catering to different deployment scenarios and infrastructure requirements. The choice of cluster manager depends on factors such as scalability, resource isolation, integration with existing infrastructure, and ease of management.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PySpark Modules &amp; Packages</a:t>
            </a:r>
          </a:p>
        </p:txBody>
      </p:sp>
      <p:sp>
        <p:nvSpPr>
          <p:cNvPr id="3" name="Content Placeholder 2"/>
          <p:cNvSpPr>
            <a:spLocks noGrp="1"/>
          </p:cNvSpPr>
          <p:nvPr>
            <p:ph idx="1"/>
          </p:nvPr>
        </p:nvSpPr>
        <p:spPr/>
        <p:txBody>
          <a:bodyPr/>
          <a:lstStyle/>
          <a:p>
            <a:r>
              <a:rPr lang="en-US"/>
              <a:t> PySpark module enables Python developers to interact with Spark, leveraging its powerful distributed computing capabilities. It provides a Python API that exposes Spark’s functionality, allowing users to write Spark applications using Python programming language.</a:t>
            </a:r>
          </a:p>
          <a:p>
            <a:pPr lvl="1"/>
            <a:r>
              <a:rPr lang="en-US"/>
              <a:t>RDD (pyspark.RDD)</a:t>
            </a:r>
          </a:p>
          <a:p>
            <a:pPr lvl="1"/>
            <a:r>
              <a:rPr lang="en-US"/>
              <a:t>DataFrame and SQL (pyspark.sql)</a:t>
            </a:r>
          </a:p>
          <a:p>
            <a:pPr lvl="1"/>
            <a:r>
              <a:rPr lang="en-US"/>
              <a:t>Streaming (pyspark.streaming)</a:t>
            </a:r>
          </a:p>
          <a:p>
            <a:pPr lvl="1"/>
            <a:r>
              <a:rPr lang="en-US"/>
              <a:t>MLib (pyspark.ml, pyspark.mllib)</a:t>
            </a:r>
          </a:p>
          <a:p>
            <a:pPr lvl="1"/>
            <a:r>
              <a:rPr lang="en-US"/>
              <a:t>GraphFrames (GraphFrames)</a:t>
            </a:r>
          </a:p>
          <a:p>
            <a:pPr lvl="1"/>
            <a:r>
              <a:rPr lang="en-US"/>
              <a:t>Resource (pyspark.resource)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3"/>
          <a:stretch>
            <a:fillRect/>
          </a:stretch>
        </p:blipFill>
        <p:spPr>
          <a:xfrm>
            <a:off x="0" y="0"/>
            <a:ext cx="12191365" cy="685038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PySpark RDD – Resilient Distributed Dataset</a:t>
            </a:r>
          </a:p>
        </p:txBody>
      </p:sp>
      <p:sp>
        <p:nvSpPr>
          <p:cNvPr id="3" name="Content Placeholder 2"/>
          <p:cNvSpPr>
            <a:spLocks noGrp="1"/>
          </p:cNvSpPr>
          <p:nvPr>
            <p:ph idx="1"/>
          </p:nvPr>
        </p:nvSpPr>
        <p:spPr/>
        <p:txBody>
          <a:bodyPr/>
          <a:lstStyle/>
          <a:p>
            <a:r>
              <a:rPr lang="en-US"/>
              <a:t>PySpark RDD (Resilient Distributed Dataset) is a fundamental data structure that is fault-tolerant, immutable, and distributed collections of objects. </a:t>
            </a:r>
          </a:p>
          <a:p>
            <a:r>
              <a:rPr lang="en-US"/>
              <a:t>RDDs are immutable, meaning they cannot be changed once created. Any transformation on an RDD results in a new RDD.</a:t>
            </a:r>
          </a:p>
          <a:p>
            <a:r>
              <a:rPr lang="en-US"/>
              <a:t> Each dataset in RDD is divided into logical partitions, which can be computed on different nodes of the cluster.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RDD Creation </a:t>
            </a:r>
          </a:p>
          <a:p>
            <a:r>
              <a:rPr lang="en-US"/>
              <a:t>In order to create an RDD, first, you need to create a SparkSession which is an entry point to the PySpark application. SparkSession can be created using a builder() or newSession() methods of the SparkSession.</a:t>
            </a:r>
          </a:p>
          <a:p>
            <a:endParaRPr lang="en-US"/>
          </a:p>
          <a:p>
            <a:r>
              <a:rPr lang="en-US"/>
              <a:t>Spark session internally creates a sparkContext variable of SparkContext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20000"/>
          </a:bodyPr>
          <a:lstStyle/>
          <a:p>
            <a:r>
              <a:rPr lang="en-US"/>
              <a:t>create an RDD from a text file using textFile() function of the SparkContext.</a:t>
            </a:r>
          </a:p>
          <a:p>
            <a:pPr marL="457200" lvl="1" indent="0">
              <a:buNone/>
            </a:pPr>
            <a:r>
              <a:rPr lang="en-US"/>
              <a:t># Import SparkSession</a:t>
            </a:r>
          </a:p>
          <a:p>
            <a:pPr marL="457200" lvl="1" indent="0">
              <a:buNone/>
            </a:pPr>
            <a:r>
              <a:rPr lang="en-US"/>
              <a:t>from pyspark.sql import SparkSession</a:t>
            </a:r>
          </a:p>
          <a:p>
            <a:pPr marL="457200" lvl="1" indent="0">
              <a:buNone/>
            </a:pPr>
            <a:endParaRPr lang="en-US"/>
          </a:p>
          <a:p>
            <a:pPr marL="457200" lvl="1" indent="0">
              <a:buNone/>
            </a:pPr>
            <a:r>
              <a:rPr lang="en-US"/>
              <a:t># Create SparkSession </a:t>
            </a:r>
          </a:p>
          <a:p>
            <a:pPr marL="457200" lvl="1" indent="0">
              <a:buNone/>
            </a:pPr>
            <a:r>
              <a:rPr lang="en-US"/>
              <a:t>spark = SparkSession.builder \</a:t>
            </a:r>
          </a:p>
          <a:p>
            <a:pPr marL="457200" lvl="1" indent="0">
              <a:buNone/>
            </a:pPr>
            <a:r>
              <a:rPr lang="en-US"/>
              <a:t>      .master("local[1]") \</a:t>
            </a:r>
          </a:p>
          <a:p>
            <a:pPr marL="457200" lvl="1" indent="0">
              <a:buNone/>
            </a:pPr>
            <a:r>
              <a:rPr lang="en-US"/>
              <a:t>      .appName("SparkByExamples.com") \</a:t>
            </a:r>
          </a:p>
          <a:p>
            <a:pPr marL="457200" lvl="1" indent="0">
              <a:buNone/>
            </a:pPr>
            <a:r>
              <a:rPr lang="en-US"/>
              <a:t>      .getOrCreate() </a:t>
            </a:r>
          </a:p>
          <a:p>
            <a:pPr marL="457200" lvl="1" indent="0">
              <a:buNone/>
            </a:pPr>
            <a:endParaRPr lang="en-US"/>
          </a:p>
          <a:p>
            <a:pPr marL="457200" lvl="1" indent="0">
              <a:buNone/>
            </a:pPr>
            <a:r>
              <a:rPr lang="en-US"/>
              <a:t># Create RDD from external Data source</a:t>
            </a:r>
          </a:p>
          <a:p>
            <a:pPr marL="457200" lvl="1" indent="0">
              <a:buNone/>
            </a:pPr>
            <a:r>
              <a:rPr lang="en-US"/>
              <a:t>rdd2 = spark.sparkContext.textFile("/path/test.txt")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RDD Operations</a:t>
            </a:r>
          </a:p>
          <a:p>
            <a:r>
              <a:rPr lang="en-US"/>
              <a:t> two types of operations on RDD;</a:t>
            </a:r>
          </a:p>
          <a:p>
            <a:pPr lvl="1"/>
            <a:r>
              <a:rPr lang="en-US"/>
              <a:t>Transformations and</a:t>
            </a:r>
          </a:p>
          <a:p>
            <a:pPr lvl="1"/>
            <a:r>
              <a:rPr lang="en-US"/>
              <a:t>Actions.</a:t>
            </a:r>
          </a:p>
          <a:p>
            <a:endParaRPr lang="en-US"/>
          </a:p>
          <a:p>
            <a:r>
              <a:rPr lang="en-US"/>
              <a:t>RDD transformations in PySpark are lazy operations and they execute only when an action is called on RDD.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325" y="1058545"/>
            <a:ext cx="10531475" cy="5118735"/>
          </a:xfrm>
        </p:spPr>
        <p:txBody>
          <a:bodyPr>
            <a:normAutofit/>
          </a:bodyPr>
          <a:lstStyle/>
          <a:p>
            <a:r>
              <a:rPr lang="en-US"/>
              <a:t>Transformation operations are map, filter, flatMap, groupByKey, reduceByKey, join, union, sortByKey, distinct, sample, mapPartitions, and aggregateByKey. These functions transform RDDs by applying computations in a distributed manner across a cluster of machines and return a new RDD</a:t>
            </a:r>
          </a:p>
          <a:p>
            <a:endParaRPr lang="en-US"/>
          </a:p>
          <a:p>
            <a:r>
              <a:rPr lang="en-US"/>
              <a:t>RDD actions in PySpark trigger computations and return results to the Spark driver.</a:t>
            </a:r>
            <a:r>
              <a:rPr lang="en-US">
                <a:solidFill>
                  <a:srgbClr val="FF0000"/>
                </a:solidFill>
              </a:rPr>
              <a:t> Key actions include </a:t>
            </a:r>
            <a:r>
              <a:rPr lang="en-US"/>
              <a:t>collect, count, take, reduce, foreach, first, takeOrdered, takeSample, countByKey, saveAsTextFile, saveAsSequenceFile, saveAsObjectFile, foreachPartition, collectAsMap, aggregate, and fold.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 PySpark DataFrame is mostly similar to Pandas DataFrame, with the exception that DataFrames are distributed in the cluster (meaning the data in data frames are stored in different machines in a cluster), and any operations in PySpark execute in parallel on all machines, whereas Panda Dataframe stores and operates on a single machine.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PySpark faster than pandas?</a:t>
            </a:r>
          </a:p>
        </p:txBody>
      </p:sp>
      <p:sp>
        <p:nvSpPr>
          <p:cNvPr id="3" name="Content Placeholder 2"/>
          <p:cNvSpPr>
            <a:spLocks noGrp="1"/>
          </p:cNvSpPr>
          <p:nvPr>
            <p:ph idx="1"/>
          </p:nvPr>
        </p:nvSpPr>
        <p:spPr/>
        <p:txBody>
          <a:bodyPr/>
          <a:lstStyle/>
          <a:p>
            <a:r>
              <a:rPr lang="en-US"/>
              <a:t>PySpark is a distributed computing framework well-suited for processing large-scale datasets that exceed the memory capacity of a single machine. It can leverage parallel processing across a cluster of machines, enabling faster computations on massive datasets.</a:t>
            </a:r>
          </a:p>
          <a:p>
            <a:endParaRPr lang="en-US"/>
          </a:p>
          <a:p>
            <a:r>
              <a:rPr lang="en-US"/>
              <a:t>On the other hand, pandas, being a single-machine library, is optimized for smaller to medium-sized datasets that can fit into memory. It typically performs well for data manipulation and analysis tasks on small to medium datasets.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Introduction </a:t>
            </a:r>
          </a:p>
        </p:txBody>
      </p:sp>
      <p:sp>
        <p:nvSpPr>
          <p:cNvPr id="3" name="Content Placeholder 2"/>
          <p:cNvSpPr>
            <a:spLocks noGrp="1"/>
          </p:cNvSpPr>
          <p:nvPr>
            <p:ph idx="1"/>
          </p:nvPr>
        </p:nvSpPr>
        <p:spPr/>
        <p:txBody>
          <a:bodyPr/>
          <a:lstStyle/>
          <a:p>
            <a:r>
              <a:rPr lang="en-US"/>
              <a:t>PySpark is the Python API for Apache Spark. </a:t>
            </a:r>
          </a:p>
          <a:p>
            <a:r>
              <a:rPr lang="en-US"/>
              <a:t>PySpark enables developers to write Spark applications using Python, providing access to Spark’s rich set of features and capabilities through Python language. </a:t>
            </a:r>
          </a:p>
          <a:p>
            <a:pPr lvl="1"/>
            <a:r>
              <a:rPr lang="en-US"/>
              <a:t>With its rich set of features, robust performance, and extensive ecosystem, </a:t>
            </a:r>
          </a:p>
          <a:p>
            <a:r>
              <a:rPr lang="en-US"/>
              <a:t>PySpark has become a popular choice for data engineers, data scientists, and developers working with big data and distributed computing.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DataFrame</a:t>
            </a:r>
          </a:p>
        </p:txBody>
      </p:sp>
      <p:sp>
        <p:nvSpPr>
          <p:cNvPr id="3" name="Content Placeholder 2"/>
          <p:cNvSpPr>
            <a:spLocks noGrp="1"/>
          </p:cNvSpPr>
          <p:nvPr>
            <p:ph idx="1"/>
          </p:nvPr>
        </p:nvSpPr>
        <p:spPr/>
        <p:txBody>
          <a:bodyPr>
            <a:normAutofit fontScale="90000"/>
          </a:bodyPr>
          <a:lstStyle/>
          <a:p>
            <a:pPr marL="0" indent="0">
              <a:buNone/>
            </a:pPr>
            <a:r>
              <a:rPr lang="en-US"/>
              <a:t># Create DataFrame</a:t>
            </a:r>
          </a:p>
          <a:p>
            <a:pPr marL="0" indent="0">
              <a:buNone/>
            </a:pPr>
            <a:r>
              <a:rPr lang="en-US"/>
              <a:t>data = [('James','','Smith','1991-04-01','M',3000),</a:t>
            </a:r>
          </a:p>
          <a:p>
            <a:pPr marL="0" indent="0">
              <a:buNone/>
            </a:pPr>
            <a:r>
              <a:rPr lang="en-US"/>
              <a:t>  ('Michael','Rose','','2000-05-19','M',4000),</a:t>
            </a:r>
          </a:p>
          <a:p>
            <a:pPr marL="0" indent="0">
              <a:buNone/>
            </a:pPr>
            <a:r>
              <a:rPr lang="en-US"/>
              <a:t>  ('Robert','','Williams','1978-09-05','M',4000),</a:t>
            </a:r>
          </a:p>
          <a:p>
            <a:pPr marL="0" indent="0">
              <a:buNone/>
            </a:pPr>
            <a:r>
              <a:rPr lang="en-US"/>
              <a:t>  ('Maria','Anne','Jones','1967-12-01','F',4000),</a:t>
            </a:r>
          </a:p>
          <a:p>
            <a:pPr marL="0" indent="0">
              <a:buNone/>
            </a:pPr>
            <a:r>
              <a:rPr lang="en-US"/>
              <a:t>  ('Jen','Mary','Brown','1980-02-17','F',-1)</a:t>
            </a:r>
          </a:p>
          <a:p>
            <a:pPr marL="0" indent="0">
              <a:buNone/>
            </a:pPr>
            <a:r>
              <a:rPr lang="en-US"/>
              <a:t>]</a:t>
            </a:r>
          </a:p>
          <a:p>
            <a:pPr marL="0" indent="0">
              <a:buNone/>
            </a:pPr>
            <a:r>
              <a:rPr lang="en-US"/>
              <a:t>columns = ["firstname","middlename","lastname","dob","gender","salary"]</a:t>
            </a:r>
          </a:p>
          <a:p>
            <a:pPr marL="0" indent="0">
              <a:buNone/>
            </a:pPr>
            <a:r>
              <a:rPr lang="en-US"/>
              <a:t>df = spark.createDataFrame(data=data, schema = columns)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a:t>To display the DataFrame use df.show() which shows the 20 rows by default.DataFrame Operations</a:t>
            </a:r>
          </a:p>
          <a:p>
            <a:pPr lvl="1"/>
            <a:r>
              <a:rPr lang="en-US" sz="3600"/>
              <a:t>Rename column on DataFrame</a:t>
            </a:r>
          </a:p>
          <a:p>
            <a:pPr lvl="1"/>
            <a:r>
              <a:rPr lang="en-US" sz="3600"/>
              <a:t>Add column to DataFrame</a:t>
            </a:r>
          </a:p>
          <a:p>
            <a:pPr lvl="1"/>
            <a:r>
              <a:rPr lang="en-US" sz="3600"/>
              <a:t>Filter rows from DataFrame</a:t>
            </a:r>
          </a:p>
          <a:p>
            <a:pPr lvl="1"/>
            <a:r>
              <a:rPr lang="en-US" sz="3600"/>
              <a:t>Sort DataFrame Rows</a:t>
            </a:r>
          </a:p>
          <a:p>
            <a:pPr lvl="1"/>
            <a:r>
              <a:rPr lang="en-US" sz="3600"/>
              <a:t>Using xplode array and map columns to rows</a:t>
            </a:r>
          </a:p>
          <a:p>
            <a:pPr lvl="1"/>
            <a:r>
              <a:rPr lang="en-US" sz="3600"/>
              <a:t>Explode nested array into rows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9940" y="565785"/>
            <a:ext cx="10563860" cy="5611495"/>
          </a:xfrm>
        </p:spPr>
        <p:txBody>
          <a:bodyPr>
            <a:normAutofit/>
          </a:bodyPr>
          <a:lstStyle/>
          <a:p>
            <a:r>
              <a:rPr lang="en-US"/>
              <a:t>Apache Spark, by default, supports a rich set of APIs to read and write several file formats.</a:t>
            </a:r>
          </a:p>
          <a:p>
            <a:endParaRPr lang="en-US"/>
          </a:p>
          <a:p>
            <a:pPr lvl="1"/>
            <a:r>
              <a:rPr lang="en-US"/>
              <a:t>Text Files (.txt)</a:t>
            </a:r>
          </a:p>
          <a:p>
            <a:pPr lvl="1"/>
            <a:r>
              <a:rPr lang="en-US"/>
              <a:t>CSV Files (.csv)</a:t>
            </a:r>
          </a:p>
          <a:p>
            <a:pPr lvl="1"/>
            <a:r>
              <a:rPr lang="en-US"/>
              <a:t>TSV Files (.tsv)</a:t>
            </a:r>
          </a:p>
          <a:p>
            <a:pPr lvl="1"/>
            <a:r>
              <a:rPr lang="en-US"/>
              <a:t>Avro Files (.avro)</a:t>
            </a:r>
          </a:p>
          <a:p>
            <a:pPr lvl="1"/>
            <a:r>
              <a:rPr lang="en-US"/>
              <a:t>JSON Files (.json)</a:t>
            </a:r>
          </a:p>
          <a:p>
            <a:pPr lvl="1"/>
            <a:r>
              <a:rPr lang="en-US"/>
              <a:t>Parquet (.parquet)</a:t>
            </a:r>
          </a:p>
          <a:p>
            <a:pPr lvl="1"/>
            <a:r>
              <a:rPr lang="en-US"/>
              <a:t>ORC Files (.orc)</a:t>
            </a:r>
          </a:p>
          <a:p>
            <a:pPr lvl="1"/>
            <a:r>
              <a:rPr lang="en-US"/>
              <a:t>XML Files and many other formats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 Create DataFrame from CSV file</a:t>
            </a:r>
          </a:p>
          <a:p>
            <a:pPr marL="0" indent="0">
              <a:buNone/>
            </a:pPr>
            <a:r>
              <a:rPr lang="en-US"/>
              <a:t>df = spark.read.csv("/tmp/resources/zipcodes.csv")</a:t>
            </a:r>
          </a:p>
          <a:p>
            <a:pPr marL="0" indent="0">
              <a:buNone/>
            </a:pPr>
            <a:r>
              <a:rPr lang="en-US"/>
              <a:t>df.printSchema()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PySpark SQL</a:t>
            </a:r>
          </a:p>
        </p:txBody>
      </p:sp>
      <p:sp>
        <p:nvSpPr>
          <p:cNvPr id="3" name="Content Placeholder 2"/>
          <p:cNvSpPr>
            <a:spLocks noGrp="1"/>
          </p:cNvSpPr>
          <p:nvPr>
            <p:ph idx="1"/>
          </p:nvPr>
        </p:nvSpPr>
        <p:spPr/>
        <p:txBody>
          <a:bodyPr>
            <a:normAutofit/>
          </a:bodyPr>
          <a:lstStyle/>
          <a:p>
            <a:r>
              <a:rPr lang="en-US"/>
              <a:t>PySpark SQL is a module in Spark that provides a higher-level abstraction for working with structured data and can be used SQL queries.</a:t>
            </a:r>
          </a:p>
          <a:p>
            <a:endParaRPr lang="en-US"/>
          </a:p>
          <a:p>
            <a:r>
              <a:rPr lang="en-US"/>
              <a:t>SQL enables you to write SQL queries against structured data, leveraging standard SQL syntax and semantics. This familiarity with SQL allows users with SQL proficiency to transition to Spark for data processing tasks easily.</a:t>
            </a:r>
          </a:p>
          <a:p>
            <a:endParaRPr lang="en-US"/>
          </a:p>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20000"/>
          </a:bodyPr>
          <a:lstStyle/>
          <a:p>
            <a:r>
              <a:rPr lang="en-US">
                <a:sym typeface="+mn-ea"/>
              </a:rPr>
              <a:t>First, you should create a temporary table or view on DataFrame to use SQL queries. Once the table is created, you can be accessed throughout the SparkSession using sql().</a:t>
            </a:r>
            <a:endParaRPr lang="en-US"/>
          </a:p>
          <a:p>
            <a:endParaRPr lang="en-US"/>
          </a:p>
          <a:p>
            <a:r>
              <a:rPr lang="en-US">
                <a:sym typeface="+mn-ea"/>
              </a:rPr>
              <a:t>These tables and views are scoped to the SparkSession that created them. Once the SparkSession is terminated, either by closing the Spark application or ending the Spark session explicitly, the temporary views are removed from memory.</a:t>
            </a:r>
            <a:endParaRPr lang="en-US"/>
          </a:p>
          <a:p>
            <a:endParaRPr lang="en-US"/>
          </a:p>
          <a:p>
            <a:r>
              <a:rPr lang="en-US">
                <a:sym typeface="+mn-ea"/>
              </a:rPr>
              <a:t>To run SQL queries, use sql() method of the SparkSession object. Note that this function returns a DataFrame.</a:t>
            </a:r>
            <a:endParaRPr lang="en-US"/>
          </a:p>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 Create temporary table</a:t>
            </a:r>
          </a:p>
          <a:p>
            <a:pPr marL="0" indent="0">
              <a:buNone/>
            </a:pPr>
            <a:r>
              <a:rPr lang="en-US"/>
              <a:t>df.createOrReplaceTempView("PERSON_DATA")</a:t>
            </a:r>
          </a:p>
          <a:p>
            <a:pPr marL="0" indent="0">
              <a:buNone/>
            </a:pPr>
            <a:endParaRPr lang="en-US"/>
          </a:p>
          <a:p>
            <a:pPr marL="0" indent="0">
              <a:buNone/>
            </a:pPr>
            <a:r>
              <a:rPr lang="en-US"/>
              <a:t># Run SQL query</a:t>
            </a:r>
          </a:p>
          <a:p>
            <a:pPr marL="0" indent="0">
              <a:buNone/>
            </a:pPr>
            <a:r>
              <a:rPr lang="en-US"/>
              <a:t>df2 = spark.sql("SELECT * from PERSON_DATA")</a:t>
            </a:r>
          </a:p>
          <a:p>
            <a:pPr marL="0" indent="0">
              <a:buNone/>
            </a:pPr>
            <a:r>
              <a:rPr lang="en-US"/>
              <a:t>df2.printSchema()</a:t>
            </a:r>
          </a:p>
          <a:p>
            <a:pPr marL="0" indent="0">
              <a:buNone/>
            </a:pPr>
            <a:r>
              <a:rPr lang="en-US"/>
              <a:t>df2.show()</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 Using groupby</a:t>
            </a:r>
          </a:p>
          <a:p>
            <a:pPr marL="0" indent="0">
              <a:buNone/>
            </a:pPr>
            <a:r>
              <a:rPr lang="en-US"/>
              <a:t>groupDF = spark.sql("SELECT gender, count(*) from PERSON_DATA group by gender")</a:t>
            </a:r>
          </a:p>
          <a:p>
            <a:pPr marL="0" indent="0">
              <a:buNone/>
            </a:pPr>
            <a:r>
              <a:rPr lang="en-US"/>
              <a:t>groupDF.show()</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PySpark Streaming</a:t>
            </a:r>
          </a:p>
        </p:txBody>
      </p:sp>
      <p:sp>
        <p:nvSpPr>
          <p:cNvPr id="3" name="Content Placeholder 2"/>
          <p:cNvSpPr>
            <a:spLocks noGrp="1"/>
          </p:cNvSpPr>
          <p:nvPr>
            <p:ph idx="1"/>
          </p:nvPr>
        </p:nvSpPr>
        <p:spPr/>
        <p:txBody>
          <a:bodyPr/>
          <a:lstStyle/>
          <a:p>
            <a:r>
              <a:rPr lang="en-US"/>
              <a:t>Spark Streaming is a real-time data processing framework in Apache Spark that enables developers to process and analyze streaming data from various sources like file system folders, TCP sockets, S3, Flume, Kafka, Twitter, and Amazon Kinesis in near real-time.</a:t>
            </a:r>
          </a:p>
          <a:p>
            <a:r>
              <a:rPr lang="en-US"/>
              <a:t> It allows you to ingest continuous streams of data, such as log files, sensor data, social media feeds, and more, and perform real-time analytics on them.</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652145" y="1964690"/>
            <a:ext cx="10320020" cy="38601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Intro. ...</a:t>
            </a:r>
          </a:p>
        </p:txBody>
      </p:sp>
      <p:sp>
        <p:nvSpPr>
          <p:cNvPr id="3" name="Content Placeholder 2"/>
          <p:cNvSpPr>
            <a:spLocks noGrp="1"/>
          </p:cNvSpPr>
          <p:nvPr>
            <p:ph idx="1"/>
          </p:nvPr>
        </p:nvSpPr>
        <p:spPr/>
        <p:txBody>
          <a:bodyPr/>
          <a:lstStyle/>
          <a:p>
            <a:r>
              <a:rPr lang="en-US"/>
              <a:t>Apache Spark is an open-source unified analytics engine used for large-scale data processing, hereafter referred it as Spark.</a:t>
            </a:r>
          </a:p>
          <a:p>
            <a:r>
              <a:rPr lang="en-US"/>
              <a:t> Spark is designed to be fast, flexible, and easy to use, making it a popular choice for processing large-scale data sets. </a:t>
            </a:r>
          </a:p>
          <a:p>
            <a:r>
              <a:rPr lang="en-US"/>
              <a:t>Spark runs operations on billions and trillions of data on distributed clusters 100 times faster than traditional applications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Streaming from Kafka</a:t>
            </a:r>
          </a:p>
        </p:txBody>
      </p:sp>
      <p:sp>
        <p:nvSpPr>
          <p:cNvPr id="3" name="Content Placeholder 2"/>
          <p:cNvSpPr>
            <a:spLocks noGrp="1"/>
          </p:cNvSpPr>
          <p:nvPr>
            <p:ph idx="1"/>
          </p:nvPr>
        </p:nvSpPr>
        <p:spPr/>
        <p:txBody>
          <a:bodyPr/>
          <a:lstStyle/>
          <a:p>
            <a:r>
              <a:rPr lang="en-US"/>
              <a:t>Using Spark Streaming we can read from Kafka topic and write to Kafka topic in TEXT, CSV, AVRO and JSON formats</a:t>
            </a:r>
          </a:p>
        </p:txBody>
      </p:sp>
      <p:pic>
        <p:nvPicPr>
          <p:cNvPr id="4" name="Picture 3"/>
          <p:cNvPicPr>
            <a:picLocks noChangeAspect="1"/>
          </p:cNvPicPr>
          <p:nvPr/>
        </p:nvPicPr>
        <p:blipFill>
          <a:blip r:embed="rId2"/>
          <a:stretch>
            <a:fillRect/>
          </a:stretch>
        </p:blipFill>
        <p:spPr>
          <a:xfrm>
            <a:off x="1350010" y="2625090"/>
            <a:ext cx="8756650" cy="388239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a:t># Stream from Kafka</a:t>
            </a:r>
          </a:p>
          <a:p>
            <a:pPr marL="0" indent="0">
              <a:buNone/>
            </a:pPr>
            <a:r>
              <a:rPr lang="en-US"/>
              <a:t>df = spark.readStream</a:t>
            </a:r>
          </a:p>
          <a:p>
            <a:pPr marL="0" indent="0">
              <a:buNone/>
            </a:pPr>
            <a:r>
              <a:rPr lang="en-US"/>
              <a:t>        .format("kafka")</a:t>
            </a:r>
          </a:p>
          <a:p>
            <a:pPr marL="0" indent="0">
              <a:buNone/>
            </a:pPr>
            <a:r>
              <a:rPr lang="en-US"/>
              <a:t>        .option("kafka.bootstrap.servers", "192.168.1.100:9092")</a:t>
            </a:r>
          </a:p>
          <a:p>
            <a:pPr marL="0" indent="0">
              <a:buNone/>
            </a:pPr>
            <a:r>
              <a:rPr lang="en-US"/>
              <a:t>        .option("subscribe", "json_topic")</a:t>
            </a:r>
          </a:p>
          <a:p>
            <a:pPr marL="0" indent="0">
              <a:buNone/>
            </a:pPr>
            <a:r>
              <a:rPr lang="en-US"/>
              <a:t>        .option("startingOffsets", "earliest") // From starting</a:t>
            </a:r>
          </a:p>
          <a:p>
            <a:pPr marL="0" indent="0">
              <a:buNone/>
            </a:pPr>
            <a:r>
              <a:rPr lang="en-US"/>
              <a:t>        .load()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20000"/>
          </a:bodyPr>
          <a:lstStyle/>
          <a:p>
            <a:pPr marL="0" indent="0">
              <a:buNone/>
            </a:pPr>
            <a:r>
              <a:rPr lang="en-US"/>
              <a:t># Stream write to kafka</a:t>
            </a:r>
          </a:p>
          <a:p>
            <a:pPr marL="0" indent="0">
              <a:buNone/>
            </a:pPr>
            <a:r>
              <a:rPr lang="en-US"/>
              <a:t>df.selectExpr("CAST(id AS STRING) AS key", "to_json(struct(*)) AS value")</a:t>
            </a:r>
          </a:p>
          <a:p>
            <a:pPr marL="0" indent="0">
              <a:buNone/>
            </a:pPr>
            <a:r>
              <a:rPr lang="en-US"/>
              <a:t>   .writeStream</a:t>
            </a:r>
          </a:p>
          <a:p>
            <a:pPr marL="0" indent="0">
              <a:buNone/>
            </a:pPr>
            <a:r>
              <a:rPr lang="en-US"/>
              <a:t>   .format("kafka")</a:t>
            </a:r>
          </a:p>
          <a:p>
            <a:pPr marL="0" indent="0">
              <a:buNone/>
            </a:pPr>
            <a:r>
              <a:rPr lang="en-US"/>
              <a:t>   .outputMode("append")</a:t>
            </a:r>
          </a:p>
          <a:p>
            <a:pPr marL="0" indent="0">
              <a:buNone/>
            </a:pPr>
            <a:r>
              <a:rPr lang="en-US"/>
              <a:t>   .option("kafka.bootstrap.servers", "192.168.1.100:9092")</a:t>
            </a:r>
          </a:p>
          <a:p>
            <a:pPr marL="0" indent="0">
              <a:buNone/>
            </a:pPr>
            <a:r>
              <a:rPr lang="en-US"/>
              <a:t>   .option("topic", "josn_data_topic")</a:t>
            </a:r>
          </a:p>
          <a:p>
            <a:pPr marL="0" indent="0">
              <a:buNone/>
            </a:pPr>
            <a:r>
              <a:rPr lang="en-US"/>
              <a:t>   .start()</a:t>
            </a:r>
          </a:p>
          <a:p>
            <a:pPr marL="0" indent="0">
              <a:buNone/>
            </a:pPr>
            <a:r>
              <a:rPr lang="en-US"/>
              <a:t>   .awaitTermination()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PySpark MLlib</a:t>
            </a:r>
          </a:p>
        </p:txBody>
      </p:sp>
      <p:sp>
        <p:nvSpPr>
          <p:cNvPr id="3" name="Content Placeholder 2"/>
          <p:cNvSpPr>
            <a:spLocks noGrp="1"/>
          </p:cNvSpPr>
          <p:nvPr>
            <p:ph idx="1"/>
          </p:nvPr>
        </p:nvSpPr>
        <p:spPr/>
        <p:txBody>
          <a:bodyPr/>
          <a:lstStyle/>
          <a:p>
            <a:r>
              <a:rPr lang="en-US"/>
              <a:t>PySpark MLlib is Apache Spark’s scalable machine learning library, offering a suite of algorithms and tools for building, training, and deploying machine learning models.</a:t>
            </a:r>
          </a:p>
          <a:p>
            <a:r>
              <a:rPr lang="en-US"/>
              <a:t>It provides implementations of popular algorithms for classification, regression, clustering, collaborative filtering, and more.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MLlib is designed for distributed computing, allowing it to handle large-scale datasets across clusters efficiently. It offers both high-level APIs for ease of use and low-level APIs for fine-grained control over model training and evaluation.</a:t>
            </a:r>
          </a:p>
          <a:p>
            <a:endParaRPr lang="en-US"/>
          </a:p>
          <a:p>
            <a:r>
              <a:rPr lang="en-US"/>
              <a:t>MLlib seamlessly integrates with Spark’s ecosystem, enabling end-to-end machine learning workflows, including data preprocessing, feature engineering, model training, and deployment in production environments.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PySpark GraphFrames</a:t>
            </a:r>
          </a:p>
        </p:txBody>
      </p:sp>
      <p:sp>
        <p:nvSpPr>
          <p:cNvPr id="3" name="Content Placeholder 2"/>
          <p:cNvSpPr>
            <a:spLocks noGrp="1"/>
          </p:cNvSpPr>
          <p:nvPr>
            <p:ph idx="1"/>
          </p:nvPr>
        </p:nvSpPr>
        <p:spPr/>
        <p:txBody>
          <a:bodyPr>
            <a:normAutofit lnSpcReduction="20000"/>
          </a:bodyPr>
          <a:lstStyle/>
          <a:p>
            <a:r>
              <a:rPr lang="en-US"/>
              <a:t>PySpark GraphFrames were introduced since Spark 3.0 to enable Graphs on Data Frames. Prior to 3.0, Spark had a GraphX library that supported only RDD.</a:t>
            </a:r>
          </a:p>
          <a:p>
            <a:endParaRPr lang="en-US"/>
          </a:p>
          <a:p>
            <a:r>
              <a:rPr lang="en-US"/>
              <a:t>Spark GraphFrames is a graph processing library built on top of Apache Spark that allows developers to work with graph data structures in a distributed and scalable manner.</a:t>
            </a:r>
          </a:p>
          <a:p>
            <a:endParaRPr lang="en-US"/>
          </a:p>
          <a:p>
            <a:r>
              <a:rPr lang="en-US"/>
              <a:t>GraphFrames enables you to analyze and manipulate relationships between entities, represented as vertices (nodes) and edges (connections), using the power of Spark’s distributed computing engine.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Spark reuses data by using an in-memory cache to speed up machine learning algorithms that repeatedly call a function on the same dataset.  </a:t>
            </a:r>
          </a:p>
          <a:p>
            <a:r>
              <a:rPr lang="en-US"/>
              <a:t>This lowers the latency making Spark multiple times faster than MapReduce, especially when doing machine learning, and interactive analytics.  </a:t>
            </a:r>
          </a:p>
          <a:p>
            <a:r>
              <a:rPr lang="en-US"/>
              <a:t>Apache Spark can also process real-time streaming.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It is also a multi-language engine, that provides APIs (Application Programming Interfaces) and libraries for several programming languages like Java, Scala, Python, and R, allowing developers to work with Spark using the language they are most comfortable with.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20000"/>
          </a:bodyPr>
          <a:lstStyle/>
          <a:p>
            <a:r>
              <a:rPr lang="en-US"/>
              <a:t>Scala: Spark’s primary and native language is Scala. Many of Spark’s core components are written in Scala, and it provides the most extensive API for Spark.</a:t>
            </a:r>
          </a:p>
          <a:p>
            <a:r>
              <a:rPr lang="en-US"/>
              <a:t>Java: Spark provides a Java API that allows developers to use Spark within Java applications. Java developers can access most of Spark’s functionality through this API.</a:t>
            </a:r>
          </a:p>
          <a:p>
            <a:r>
              <a:rPr lang="en-US"/>
              <a:t>Python: Spark offers a Python API, called PySpark, which is popular among data scientists and developers who prefer Python for data analysis and machine learning tasks. PySpark provides a Pythonic way to interact with Spark.</a:t>
            </a:r>
          </a:p>
          <a:p>
            <a:r>
              <a:rPr lang="en-US"/>
              <a:t>R: Spark also offers an R API, enabling R users to work with Spark data and perform distributed data analysis using their familiar R language.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t>Who uses PySpark?</a:t>
            </a:r>
          </a:p>
          <a:p>
            <a:r>
              <a:rPr lang="en-US"/>
              <a:t>PySpark is very well used in the Data Science and Machine Learning community as there are many widely used data science libraries written in Python including NumPy, and TensorFlow. Also used due to its efficient processing of large datasets.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PySpark Features &amp; Advantages</a:t>
            </a:r>
          </a:p>
        </p:txBody>
      </p:sp>
      <p:sp>
        <p:nvSpPr>
          <p:cNvPr id="3" name="Content Placeholder 2"/>
          <p:cNvSpPr>
            <a:spLocks noGrp="1"/>
          </p:cNvSpPr>
          <p:nvPr>
            <p:ph idx="1"/>
          </p:nvPr>
        </p:nvSpPr>
        <p:spPr>
          <a:xfrm>
            <a:off x="429260" y="1335405"/>
            <a:ext cx="10924540" cy="4841875"/>
          </a:xfrm>
        </p:spPr>
        <p:txBody>
          <a:bodyPr/>
          <a:lstStyle/>
          <a:p>
            <a:r>
              <a:rPr lang="en-US"/>
              <a:t>The following are the main features of PySpark.</a:t>
            </a:r>
          </a:p>
        </p:txBody>
      </p:sp>
      <p:pic>
        <p:nvPicPr>
          <p:cNvPr id="4" name="Picture 3"/>
          <p:cNvPicPr>
            <a:picLocks noChangeAspect="1"/>
          </p:cNvPicPr>
          <p:nvPr/>
        </p:nvPicPr>
        <p:blipFill>
          <a:blip r:embed="rId2"/>
          <a:stretch>
            <a:fillRect/>
          </a:stretch>
        </p:blipFill>
        <p:spPr>
          <a:xfrm>
            <a:off x="1524000" y="2000250"/>
            <a:ext cx="6477635" cy="48577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2695</Words>
  <Application>Microsoft Office PowerPoint</Application>
  <PresentationFormat>Custom</PresentationFormat>
  <Paragraphs>190</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Office Theme</vt:lpstr>
      <vt:lpstr>Pyspark</vt:lpstr>
      <vt:lpstr>outline </vt:lpstr>
      <vt:lpstr>Introduction </vt:lpstr>
      <vt:lpstr>Intro. ...</vt:lpstr>
      <vt:lpstr>PowerPoint Presentation</vt:lpstr>
      <vt:lpstr>PowerPoint Presentation</vt:lpstr>
      <vt:lpstr>PowerPoint Presentation</vt:lpstr>
      <vt:lpstr>PowerPoint Presentation</vt:lpstr>
      <vt:lpstr>PySpark Features &amp; Advantages</vt:lpstr>
      <vt:lpstr>PowerPoint Presentation</vt:lpstr>
      <vt:lpstr>PowerPoint Presentation</vt:lpstr>
      <vt:lpstr>PowerPoint Presentation</vt:lpstr>
      <vt:lpstr>PySpark Advantages </vt:lpstr>
      <vt:lpstr>PowerPoint Presentation</vt:lpstr>
      <vt:lpstr>PowerPoint Presentation</vt:lpstr>
      <vt:lpstr>PySpark Architecture </vt:lpstr>
      <vt:lpstr>PowerPoint Presentation</vt:lpstr>
      <vt:lpstr>Cluster Managers </vt:lpstr>
      <vt:lpstr>PowerPoint Presentation</vt:lpstr>
      <vt:lpstr>PowerPoint Presentation</vt:lpstr>
      <vt:lpstr>PySpark Modules &amp; Packages</vt:lpstr>
      <vt:lpstr>PowerPoint Presentation</vt:lpstr>
      <vt:lpstr>PySpark RDD – Resilient Distributed Dataset</vt:lpstr>
      <vt:lpstr>PowerPoint Presentation</vt:lpstr>
      <vt:lpstr>PowerPoint Presentation</vt:lpstr>
      <vt:lpstr>PowerPoint Presentation</vt:lpstr>
      <vt:lpstr>PowerPoint Presentation</vt:lpstr>
      <vt:lpstr>PowerPoint Presentation</vt:lpstr>
      <vt:lpstr>Is PySpark faster than pandas?</vt:lpstr>
      <vt:lpstr>Creating DataFrame</vt:lpstr>
      <vt:lpstr>PowerPoint Presentation</vt:lpstr>
      <vt:lpstr>PowerPoint Presentation</vt:lpstr>
      <vt:lpstr>PowerPoint Presentation</vt:lpstr>
      <vt:lpstr>PySpark SQL</vt:lpstr>
      <vt:lpstr>PowerPoint Presentation</vt:lpstr>
      <vt:lpstr>PowerPoint Presentation</vt:lpstr>
      <vt:lpstr>PowerPoint Presentation</vt:lpstr>
      <vt:lpstr>PySpark Streaming</vt:lpstr>
      <vt:lpstr>PowerPoint Presentation</vt:lpstr>
      <vt:lpstr>Streaming from Kafka</vt:lpstr>
      <vt:lpstr>PowerPoint Presentation</vt:lpstr>
      <vt:lpstr>PowerPoint Presentation</vt:lpstr>
      <vt:lpstr>PySpark MLlib</vt:lpstr>
      <vt:lpstr>PowerPoint Presentation</vt:lpstr>
      <vt:lpstr>PySpark GraphFrames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Pyspark</dc:title>
  <dc:creator>thinkpad</dc:creator>
  <cp:lastModifiedBy>thinkpad</cp:lastModifiedBy>
  <cp:revision>2</cp:revision>
  <dcterms:created xsi:type="dcterms:W3CDTF">2024-07-14T03:13:52Z</dcterms:created>
  <dcterms:modified xsi:type="dcterms:W3CDTF">2024-07-30T12:29:08Z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860C72C6098F4135954818D2EC00EAF1_11</vt:lpwstr>
  </property>
  <property fmtid="{D5CDD505-2E9C-101B-9397-08002B2CF9AE}" pid="3" name="KSOProductBuildVer">
    <vt:lpwstr>1033-12.2.0.17153</vt:lpwstr>
  </property>
</Properties>
</file>