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Roboto Thin"/>
      <p:regular r:id="rId15"/>
      <p:bold r:id="rId16"/>
      <p:italic r:id="rId17"/>
      <p:boldItalic r:id="rId18"/>
    </p:embeddedFont>
    <p:embeddedFont>
      <p:font typeface="Roboto Medium"/>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bold.fntdata"/><Relationship Id="rId22" Type="http://schemas.openxmlformats.org/officeDocument/2006/relationships/font" Target="fonts/RobotoMedium-boldItalic.fntdata"/><Relationship Id="rId21" Type="http://schemas.openxmlformats.org/officeDocument/2006/relationships/font" Target="fonts/RobotoMedium-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5" Type="http://schemas.openxmlformats.org/officeDocument/2006/relationships/font" Target="fonts/RobotoThin-regular.fntdata"/><Relationship Id="rId14" Type="http://schemas.openxmlformats.org/officeDocument/2006/relationships/font" Target="fonts/Raleway-boldItalic.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Medium-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cba098f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cba098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cba098f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cba098f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cba098f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cba098f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cba098f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cba098f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Project - Pet Adoption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Shimeng Cao, Jiarong Li, and Evan Okin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eriod"/>
            </a:pPr>
            <a:r>
              <a:rPr lang="en"/>
              <a:t>Data Exploration and Cleaning</a:t>
            </a:r>
            <a:endParaRPr/>
          </a:p>
        </p:txBody>
      </p:sp>
      <p:sp>
        <p:nvSpPr>
          <p:cNvPr id="93" name="Google Shape;93;p14"/>
          <p:cNvSpPr txBox="1"/>
          <p:nvPr>
            <p:ph idx="1" type="body"/>
          </p:nvPr>
        </p:nvSpPr>
        <p:spPr>
          <a:xfrm>
            <a:off x="135625" y="3675500"/>
            <a:ext cx="2854500" cy="87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rgbClr val="000000"/>
                </a:solidFill>
                <a:highlight>
                  <a:srgbClr val="FFFFFF"/>
                </a:highlight>
                <a:latin typeface="Arial"/>
                <a:ea typeface="Arial"/>
                <a:cs typeface="Arial"/>
                <a:sym typeface="Arial"/>
              </a:rPr>
              <a:t>The sad truth is that many pets don't get adopted quickly (or, they don't get adopted at all.</a:t>
            </a:r>
            <a:endParaRPr sz="1050">
              <a:solidFill>
                <a:srgbClr val="000000"/>
              </a:solidFill>
              <a:highlight>
                <a:srgbClr val="FFFFFF"/>
              </a:highlight>
              <a:latin typeface="Arial"/>
              <a:ea typeface="Arial"/>
              <a:cs typeface="Arial"/>
              <a:sym typeface="Arial"/>
            </a:endParaRPr>
          </a:p>
        </p:txBody>
      </p:sp>
      <p:pic>
        <p:nvPicPr>
          <p:cNvPr id="94" name="Google Shape;94;p14"/>
          <p:cNvPicPr preferRelativeResize="0"/>
          <p:nvPr/>
        </p:nvPicPr>
        <p:blipFill>
          <a:blip r:embed="rId3">
            <a:alphaModFix/>
          </a:blip>
          <a:stretch>
            <a:fillRect/>
          </a:stretch>
        </p:blipFill>
        <p:spPr>
          <a:xfrm>
            <a:off x="158275" y="1772052"/>
            <a:ext cx="2894274" cy="1903447"/>
          </a:xfrm>
          <a:prstGeom prst="rect">
            <a:avLst/>
          </a:prstGeom>
          <a:noFill/>
          <a:ln>
            <a:noFill/>
          </a:ln>
        </p:spPr>
      </p:pic>
      <p:pic>
        <p:nvPicPr>
          <p:cNvPr id="95" name="Google Shape;95;p14"/>
          <p:cNvPicPr preferRelativeResize="0"/>
          <p:nvPr/>
        </p:nvPicPr>
        <p:blipFill>
          <a:blip r:embed="rId4">
            <a:alphaModFix/>
          </a:blip>
          <a:stretch>
            <a:fillRect/>
          </a:stretch>
        </p:blipFill>
        <p:spPr>
          <a:xfrm>
            <a:off x="2990075" y="1739500"/>
            <a:ext cx="3011441" cy="1821738"/>
          </a:xfrm>
          <a:prstGeom prst="rect">
            <a:avLst/>
          </a:prstGeom>
          <a:noFill/>
          <a:ln>
            <a:noFill/>
          </a:ln>
        </p:spPr>
      </p:pic>
      <p:sp>
        <p:nvSpPr>
          <p:cNvPr id="96" name="Google Shape;96;p14"/>
          <p:cNvSpPr txBox="1"/>
          <p:nvPr>
            <p:ph idx="1" type="body"/>
          </p:nvPr>
        </p:nvSpPr>
        <p:spPr>
          <a:xfrm>
            <a:off x="3160500" y="3675500"/>
            <a:ext cx="2770200" cy="87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rgbClr val="000000"/>
                </a:solidFill>
                <a:highlight>
                  <a:srgbClr val="FFFFFF"/>
                </a:highlight>
                <a:latin typeface="Arial"/>
                <a:ea typeface="Arial"/>
                <a:cs typeface="Arial"/>
                <a:sym typeface="Arial"/>
              </a:rPr>
              <a:t>N</a:t>
            </a:r>
            <a:r>
              <a:rPr lang="en" sz="1050">
                <a:solidFill>
                  <a:srgbClr val="000000"/>
                </a:solidFill>
                <a:highlight>
                  <a:srgbClr val="FFFFFF"/>
                </a:highlight>
                <a:latin typeface="Arial"/>
                <a:ea typeface="Arial"/>
                <a:cs typeface="Arial"/>
                <a:sym typeface="Arial"/>
              </a:rPr>
              <a:t>early 28% of all pets in our dataset were not adopted after 100 days.</a:t>
            </a:r>
            <a:endParaRPr sz="1050">
              <a:solidFill>
                <a:srgbClr val="000000"/>
              </a:solidFill>
              <a:highlight>
                <a:srgbClr val="FFFFFF"/>
              </a:highlight>
              <a:latin typeface="Arial"/>
              <a:ea typeface="Arial"/>
              <a:cs typeface="Arial"/>
              <a:sym typeface="Arial"/>
            </a:endParaRPr>
          </a:p>
        </p:txBody>
      </p:sp>
      <p:pic>
        <p:nvPicPr>
          <p:cNvPr id="97" name="Google Shape;97;p14"/>
          <p:cNvPicPr preferRelativeResize="0"/>
          <p:nvPr/>
        </p:nvPicPr>
        <p:blipFill>
          <a:blip r:embed="rId5">
            <a:alphaModFix/>
          </a:blip>
          <a:stretch>
            <a:fillRect/>
          </a:stretch>
        </p:blipFill>
        <p:spPr>
          <a:xfrm>
            <a:off x="6220600" y="1716325"/>
            <a:ext cx="2647525" cy="1868100"/>
          </a:xfrm>
          <a:prstGeom prst="rect">
            <a:avLst/>
          </a:prstGeom>
          <a:noFill/>
          <a:ln>
            <a:noFill/>
          </a:ln>
        </p:spPr>
      </p:pic>
      <p:sp>
        <p:nvSpPr>
          <p:cNvPr id="98" name="Google Shape;98;p14"/>
          <p:cNvSpPr txBox="1"/>
          <p:nvPr>
            <p:ph idx="1" type="body"/>
          </p:nvPr>
        </p:nvSpPr>
        <p:spPr>
          <a:xfrm>
            <a:off x="6038650" y="3675500"/>
            <a:ext cx="3011400" cy="876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050">
                <a:solidFill>
                  <a:srgbClr val="000000"/>
                </a:solidFill>
                <a:highlight>
                  <a:srgbClr val="FFFFFF"/>
                </a:highlight>
                <a:latin typeface="Arial"/>
                <a:ea typeface="Arial"/>
                <a:cs typeface="Arial"/>
                <a:sym typeface="Arial"/>
              </a:rPr>
              <a:t>We filtered on pets who possess are vaccinated, are dewormed, are sterilized, are either healthy or have only a minor injury, have no adoption fee, and age of less than 1 year. Surprisingly, 40% of our sliced dataset were still not adopted</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657150" y="605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Regression Analysis</a:t>
            </a:r>
            <a:endParaRPr/>
          </a:p>
        </p:txBody>
      </p:sp>
      <p:sp>
        <p:nvSpPr>
          <p:cNvPr id="104" name="Google Shape;104;p15"/>
          <p:cNvSpPr txBox="1"/>
          <p:nvPr>
            <p:ph idx="1" type="body"/>
          </p:nvPr>
        </p:nvSpPr>
        <p:spPr>
          <a:xfrm>
            <a:off x="5587500" y="1616125"/>
            <a:ext cx="3243300" cy="34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00"/>
                </a:solidFill>
                <a:latin typeface="Arial"/>
                <a:ea typeface="Arial"/>
                <a:cs typeface="Arial"/>
                <a:sym typeface="Arial"/>
              </a:rPr>
              <a:t>This reg_total model takes multiple independent variables which were tested to be statistically significant in impacting the dependent variable 'adoptionspeed'.</a:t>
            </a:r>
            <a:endParaRPr sz="1050">
              <a:solidFill>
                <a:srgbClr val="000000"/>
              </a:solidFill>
              <a:latin typeface="Arial"/>
              <a:ea typeface="Arial"/>
              <a:cs typeface="Arial"/>
              <a:sym typeface="Arial"/>
            </a:endParaRPr>
          </a:p>
          <a:p>
            <a:pPr indent="0" lvl="0" marL="0" rtl="0" algn="l">
              <a:spcBef>
                <a:spcPts val="1100"/>
              </a:spcBef>
              <a:spcAft>
                <a:spcPts val="0"/>
              </a:spcAft>
              <a:buNone/>
            </a:pPr>
            <a:r>
              <a:rPr lang="en" sz="1050">
                <a:solidFill>
                  <a:srgbClr val="000000"/>
                </a:solidFill>
                <a:latin typeface="Arial"/>
                <a:ea typeface="Arial"/>
                <a:cs typeface="Arial"/>
                <a:sym typeface="Arial"/>
              </a:rPr>
              <a:t>This model explains 5.3% of the total variable in the independent variables, which is still a small amount.</a:t>
            </a:r>
            <a:endParaRPr sz="1050">
              <a:solidFill>
                <a:srgbClr val="000000"/>
              </a:solidFill>
              <a:latin typeface="Arial"/>
              <a:ea typeface="Arial"/>
              <a:cs typeface="Arial"/>
              <a:sym typeface="Arial"/>
            </a:endParaRPr>
          </a:p>
          <a:p>
            <a:pPr indent="0" lvl="0" marL="0" rtl="0" algn="l">
              <a:spcBef>
                <a:spcPts val="1100"/>
              </a:spcBef>
              <a:spcAft>
                <a:spcPts val="0"/>
              </a:spcAft>
              <a:buNone/>
            </a:pPr>
            <a:r>
              <a:rPr lang="en" sz="1050">
                <a:solidFill>
                  <a:srgbClr val="000000"/>
                </a:solidFill>
                <a:latin typeface="Arial"/>
                <a:ea typeface="Arial"/>
                <a:cs typeface="Arial"/>
                <a:sym typeface="Arial"/>
              </a:rPr>
              <a:t>Based on the coefficient of each independent variable, dogs tend to be more likely to be adopted than cats, younger pets tend to be more likely to be adopted than older pets, and higher code primary breeds tend to be more likely to be adopted than lower code primary breeds.</a:t>
            </a:r>
            <a:endParaRPr sz="105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05" name="Google Shape;105;p15"/>
          <p:cNvPicPr preferRelativeResize="0"/>
          <p:nvPr/>
        </p:nvPicPr>
        <p:blipFill>
          <a:blip r:embed="rId3">
            <a:alphaModFix/>
          </a:blip>
          <a:stretch>
            <a:fillRect/>
          </a:stretch>
        </p:blipFill>
        <p:spPr>
          <a:xfrm>
            <a:off x="784950" y="1356025"/>
            <a:ext cx="4461827" cy="3561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7650" y="754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3. </a:t>
            </a:r>
            <a:r>
              <a:rPr lang="en" sz="1800"/>
              <a:t>ML for the Regression Problem (pet adoption speed)</a:t>
            </a:r>
            <a:endParaRPr sz="1800"/>
          </a:p>
        </p:txBody>
      </p:sp>
      <p:grpSp>
        <p:nvGrpSpPr>
          <p:cNvPr id="111" name="Google Shape;111;p16"/>
          <p:cNvGrpSpPr/>
          <p:nvPr/>
        </p:nvGrpSpPr>
        <p:grpSpPr>
          <a:xfrm>
            <a:off x="729471" y="1474425"/>
            <a:ext cx="2383960" cy="3563415"/>
            <a:chOff x="1118224" y="283725"/>
            <a:chExt cx="2090826" cy="4409075"/>
          </a:xfrm>
        </p:grpSpPr>
        <p:sp>
          <p:nvSpPr>
            <p:cNvPr id="112" name="Google Shape;112;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1233930" y="1225036"/>
              <a:ext cx="18150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R-Sqaured of the regression model using 5-fold cross validation</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p:txBody>
        </p:sp>
        <p:sp>
          <p:nvSpPr>
            <p:cNvPr id="115" name="Google Shape;115;p1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5.36</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16" name="Google Shape;116;p1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1118227" y="3059000"/>
              <a:ext cx="2030400" cy="16338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Y = adoptionspeed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X = type + age + breed1 + gender + quantity + maturitysize + vaccinated + dewormed + sterilized + health + photoamt</a:t>
              </a:r>
              <a:endParaRPr sz="800">
                <a:solidFill>
                  <a:srgbClr val="FFFFFF"/>
                </a:solidFill>
                <a:latin typeface="Roboto"/>
                <a:ea typeface="Roboto"/>
                <a:cs typeface="Roboto"/>
                <a:sym typeface="Roboto"/>
              </a:endParaRPr>
            </a:p>
          </p:txBody>
        </p:sp>
      </p:grpSp>
      <p:grpSp>
        <p:nvGrpSpPr>
          <p:cNvPr id="118" name="Google Shape;118;p16"/>
          <p:cNvGrpSpPr/>
          <p:nvPr/>
        </p:nvGrpSpPr>
        <p:grpSpPr>
          <a:xfrm>
            <a:off x="3173286" y="1474425"/>
            <a:ext cx="2383960" cy="3294546"/>
            <a:chOff x="1118224" y="283725"/>
            <a:chExt cx="2090826" cy="4076400"/>
          </a:xfrm>
        </p:grpSpPr>
        <p:sp>
          <p:nvSpPr>
            <p:cNvPr id="119" name="Google Shape;119;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1233917" y="1225035"/>
              <a:ext cx="18150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R-Sqaured of the KNN model </a:t>
              </a:r>
              <a:r>
                <a:rPr lang="en" sz="1200">
                  <a:solidFill>
                    <a:srgbClr val="1D7E74"/>
                  </a:solidFill>
                  <a:latin typeface="Roboto Medium"/>
                  <a:ea typeface="Roboto Medium"/>
                  <a:cs typeface="Roboto Medium"/>
                  <a:sym typeface="Roboto Medium"/>
                </a:rPr>
                <a:t>using 5-fold cross validation</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p:txBody>
        </p:sp>
        <p:sp>
          <p:nvSpPr>
            <p:cNvPr id="122" name="Google Shape;122;p1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12.51</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23" name="Google Shape;123;p1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k= 68</a:t>
              </a:r>
              <a:endParaRPr sz="800">
                <a:solidFill>
                  <a:srgbClr val="FFFFFF"/>
                </a:solidFill>
                <a:latin typeface="Roboto"/>
                <a:ea typeface="Roboto"/>
                <a:cs typeface="Roboto"/>
                <a:sym typeface="Roboto"/>
              </a:endParaRPr>
            </a:p>
          </p:txBody>
        </p:sp>
      </p:grpSp>
      <p:grpSp>
        <p:nvGrpSpPr>
          <p:cNvPr id="125" name="Google Shape;125;p16"/>
          <p:cNvGrpSpPr/>
          <p:nvPr/>
        </p:nvGrpSpPr>
        <p:grpSpPr>
          <a:xfrm>
            <a:off x="5617101" y="1474425"/>
            <a:ext cx="2383960" cy="3294546"/>
            <a:chOff x="1118224" y="283725"/>
            <a:chExt cx="2090826" cy="4076400"/>
          </a:xfrm>
        </p:grpSpPr>
        <p:sp>
          <p:nvSpPr>
            <p:cNvPr id="126" name="Google Shape;126;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233926" y="1225035"/>
              <a:ext cx="1815000" cy="1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R-Sqaured of the Random Forest model using 5-fold cross validation</a:t>
              </a:r>
              <a:endParaRPr sz="1200">
                <a:solidFill>
                  <a:srgbClr val="1D7E74"/>
                </a:solidFill>
                <a:latin typeface="Roboto Medium"/>
                <a:ea typeface="Roboto Medium"/>
                <a:cs typeface="Roboto Medium"/>
                <a:sym typeface="Roboto Medium"/>
              </a:endParaRPr>
            </a:p>
          </p:txBody>
        </p:sp>
        <p:sp>
          <p:nvSpPr>
            <p:cNvPr id="129" name="Google Shape;129;p1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15.37</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30" name="Google Shape;130;p1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n_estimators=200</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max_depth = 9</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max_features = 5</a:t>
              </a:r>
              <a:endParaRPr sz="7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729450" y="769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4. </a:t>
            </a:r>
            <a:r>
              <a:rPr lang="en" sz="1800"/>
              <a:t>ML for the Classification Problem (adopted vs. not adopted)</a:t>
            </a:r>
            <a:endParaRPr sz="1800"/>
          </a:p>
        </p:txBody>
      </p:sp>
      <p:sp>
        <p:nvSpPr>
          <p:cNvPr id="137" name="Google Shape;137;p17"/>
          <p:cNvSpPr txBox="1"/>
          <p:nvPr>
            <p:ph idx="1" type="body"/>
          </p:nvPr>
        </p:nvSpPr>
        <p:spPr>
          <a:xfrm>
            <a:off x="729450" y="17740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t/>
            </a:r>
            <a:endParaRPr/>
          </a:p>
          <a:p>
            <a:pPr indent="0" lvl="0" marL="457200" rtl="0" algn="l">
              <a:spcBef>
                <a:spcPts val="1600"/>
              </a:spcBef>
              <a:spcAft>
                <a:spcPts val="1600"/>
              </a:spcAft>
              <a:buNone/>
            </a:pPr>
            <a:r>
              <a:t/>
            </a:r>
            <a:endParaRPr/>
          </a:p>
        </p:txBody>
      </p:sp>
      <p:grpSp>
        <p:nvGrpSpPr>
          <p:cNvPr id="138" name="Google Shape;138;p17"/>
          <p:cNvGrpSpPr/>
          <p:nvPr/>
        </p:nvGrpSpPr>
        <p:grpSpPr>
          <a:xfrm>
            <a:off x="729471" y="1474425"/>
            <a:ext cx="2383960" cy="3563415"/>
            <a:chOff x="1118224" y="283725"/>
            <a:chExt cx="2090826" cy="4409075"/>
          </a:xfrm>
        </p:grpSpPr>
        <p:sp>
          <p:nvSpPr>
            <p:cNvPr id="139" name="Google Shape;139;p17"/>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1233930" y="1225036"/>
              <a:ext cx="18150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Accuracy</a:t>
              </a:r>
              <a:r>
                <a:rPr lang="en" sz="1200">
                  <a:solidFill>
                    <a:srgbClr val="1D7E74"/>
                  </a:solidFill>
                  <a:latin typeface="Roboto Medium"/>
                  <a:ea typeface="Roboto Medium"/>
                  <a:cs typeface="Roboto Medium"/>
                  <a:sym typeface="Roboto Medium"/>
                </a:rPr>
                <a:t> of the regression model using 5-fold cross validation</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p:txBody>
        </p:sp>
        <p:sp>
          <p:nvSpPr>
            <p:cNvPr id="142" name="Google Shape;142;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72</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43" name="Google Shape;143;p17"/>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118227" y="3059000"/>
              <a:ext cx="2030400" cy="16338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Y = adoption_indicator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X = type + age + breed1 + gender + quantity + maturitysize + vaccinated + dewormed + sterilized + health + photoamt</a:t>
              </a:r>
              <a:endParaRPr sz="800">
                <a:solidFill>
                  <a:srgbClr val="FFFFFF"/>
                </a:solidFill>
                <a:latin typeface="Roboto"/>
                <a:ea typeface="Roboto"/>
                <a:cs typeface="Roboto"/>
                <a:sym typeface="Roboto"/>
              </a:endParaRPr>
            </a:p>
          </p:txBody>
        </p:sp>
      </p:grpSp>
      <p:grpSp>
        <p:nvGrpSpPr>
          <p:cNvPr id="145" name="Google Shape;145;p17"/>
          <p:cNvGrpSpPr/>
          <p:nvPr/>
        </p:nvGrpSpPr>
        <p:grpSpPr>
          <a:xfrm>
            <a:off x="3173286" y="1474425"/>
            <a:ext cx="2383960" cy="3294546"/>
            <a:chOff x="1118224" y="283725"/>
            <a:chExt cx="2090826" cy="4076400"/>
          </a:xfrm>
        </p:grpSpPr>
        <p:sp>
          <p:nvSpPr>
            <p:cNvPr id="146" name="Google Shape;146;p17"/>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1233917" y="1225035"/>
              <a:ext cx="1815000" cy="10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Accuracy</a:t>
              </a:r>
              <a:r>
                <a:rPr lang="en" sz="1200">
                  <a:solidFill>
                    <a:srgbClr val="1D7E74"/>
                  </a:solidFill>
                  <a:latin typeface="Roboto Medium"/>
                  <a:ea typeface="Roboto Medium"/>
                  <a:cs typeface="Roboto Medium"/>
                  <a:sym typeface="Roboto Medium"/>
                </a:rPr>
                <a:t> of the KNN model using 5-fold cross validation</a:t>
              </a:r>
              <a:endParaRPr sz="1200">
                <a:solidFill>
                  <a:srgbClr val="1D7E74"/>
                </a:solidFill>
                <a:latin typeface="Roboto Medium"/>
                <a:ea typeface="Roboto Medium"/>
                <a:cs typeface="Roboto Medium"/>
                <a:sym typeface="Roboto Medium"/>
              </a:endParaRPr>
            </a:p>
            <a:p>
              <a:pPr indent="0" lvl="0" marL="0" rtl="0" algn="l">
                <a:spcBef>
                  <a:spcPts val="0"/>
                </a:spcBef>
                <a:spcAft>
                  <a:spcPts val="0"/>
                </a:spcAft>
                <a:buNone/>
              </a:pPr>
              <a:r>
                <a:t/>
              </a:r>
              <a:endParaRPr sz="1200">
                <a:solidFill>
                  <a:srgbClr val="1D7E74"/>
                </a:solidFill>
                <a:latin typeface="Roboto Medium"/>
                <a:ea typeface="Roboto Medium"/>
                <a:cs typeface="Roboto Medium"/>
                <a:sym typeface="Roboto Medium"/>
              </a:endParaRPr>
            </a:p>
          </p:txBody>
        </p:sp>
        <p:sp>
          <p:nvSpPr>
            <p:cNvPr id="149" name="Google Shape;149;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74.33</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50" name="Google Shape;150;p17"/>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K</a:t>
              </a:r>
              <a:r>
                <a:rPr lang="en" sz="800">
                  <a:solidFill>
                    <a:srgbClr val="FFFFFF"/>
                  </a:solidFill>
                  <a:latin typeface="Roboto"/>
                  <a:ea typeface="Roboto"/>
                  <a:cs typeface="Roboto"/>
                  <a:sym typeface="Roboto"/>
                </a:rPr>
                <a:t> = 65</a:t>
              </a:r>
              <a:endParaRPr sz="800">
                <a:solidFill>
                  <a:srgbClr val="FFFFFF"/>
                </a:solidFill>
                <a:latin typeface="Roboto"/>
                <a:ea typeface="Roboto"/>
                <a:cs typeface="Roboto"/>
                <a:sym typeface="Roboto"/>
              </a:endParaRPr>
            </a:p>
          </p:txBody>
        </p:sp>
      </p:grpSp>
      <p:grpSp>
        <p:nvGrpSpPr>
          <p:cNvPr id="152" name="Google Shape;152;p17"/>
          <p:cNvGrpSpPr/>
          <p:nvPr/>
        </p:nvGrpSpPr>
        <p:grpSpPr>
          <a:xfrm>
            <a:off x="5617101" y="1474425"/>
            <a:ext cx="2383960" cy="3294546"/>
            <a:chOff x="1118224" y="283725"/>
            <a:chExt cx="2090826" cy="4076400"/>
          </a:xfrm>
        </p:grpSpPr>
        <p:sp>
          <p:nvSpPr>
            <p:cNvPr id="153" name="Google Shape;153;p17"/>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1233926" y="1225035"/>
              <a:ext cx="1815000" cy="1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Accuracy</a:t>
              </a:r>
              <a:r>
                <a:rPr lang="en" sz="1200">
                  <a:solidFill>
                    <a:srgbClr val="1D7E74"/>
                  </a:solidFill>
                  <a:latin typeface="Roboto Medium"/>
                  <a:ea typeface="Roboto Medium"/>
                  <a:cs typeface="Roboto Medium"/>
                  <a:sym typeface="Roboto Medium"/>
                </a:rPr>
                <a:t> of the Random Forest model using 5-fold cross validation</a:t>
              </a:r>
              <a:endParaRPr sz="1200">
                <a:solidFill>
                  <a:srgbClr val="1D7E74"/>
                </a:solidFill>
                <a:latin typeface="Roboto Medium"/>
                <a:ea typeface="Roboto Medium"/>
                <a:cs typeface="Roboto Medium"/>
                <a:sym typeface="Roboto Medium"/>
              </a:endParaRPr>
            </a:p>
          </p:txBody>
        </p:sp>
        <p:sp>
          <p:nvSpPr>
            <p:cNvPr id="156" name="Google Shape;156;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75.65</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57" name="Google Shape;157;p17"/>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n_estimators=200</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max_depth = 11</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max_features = 4</a:t>
              </a:r>
              <a:endParaRPr sz="700">
                <a:solidFill>
                  <a:srgbClr val="FFFFFF"/>
                </a:solidFill>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