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
  </p:notesMasterIdLst>
  <p:sldIdLst>
    <p:sldId id="256" r:id="rId2"/>
  </p:sldIdLst>
  <p:sldSz cx="25199975" cy="35999738"/>
  <p:notesSz cx="6858000" cy="9144000"/>
  <p:defaultTextStyle>
    <a:defPPr>
      <a:defRPr lang="he-IL"/>
    </a:defPPr>
    <a:lvl1pPr marL="0" algn="r" defTabSz="3496810" rtl="1" eaLnBrk="1" latinLnBrk="0" hangingPunct="1">
      <a:defRPr sz="6880" kern="1200">
        <a:solidFill>
          <a:schemeClr val="tx1"/>
        </a:solidFill>
        <a:latin typeface="+mn-lt"/>
        <a:ea typeface="+mn-ea"/>
        <a:cs typeface="+mn-cs"/>
      </a:defRPr>
    </a:lvl1pPr>
    <a:lvl2pPr marL="1748405" algn="r" defTabSz="3496810" rtl="1" eaLnBrk="1" latinLnBrk="0" hangingPunct="1">
      <a:defRPr sz="6880" kern="1200">
        <a:solidFill>
          <a:schemeClr val="tx1"/>
        </a:solidFill>
        <a:latin typeface="+mn-lt"/>
        <a:ea typeface="+mn-ea"/>
        <a:cs typeface="+mn-cs"/>
      </a:defRPr>
    </a:lvl2pPr>
    <a:lvl3pPr marL="3496810" algn="r" defTabSz="3496810" rtl="1" eaLnBrk="1" latinLnBrk="0" hangingPunct="1">
      <a:defRPr sz="6880" kern="1200">
        <a:solidFill>
          <a:schemeClr val="tx1"/>
        </a:solidFill>
        <a:latin typeface="+mn-lt"/>
        <a:ea typeface="+mn-ea"/>
        <a:cs typeface="+mn-cs"/>
      </a:defRPr>
    </a:lvl3pPr>
    <a:lvl4pPr marL="5245216" algn="r" defTabSz="3496810" rtl="1" eaLnBrk="1" latinLnBrk="0" hangingPunct="1">
      <a:defRPr sz="6880" kern="1200">
        <a:solidFill>
          <a:schemeClr val="tx1"/>
        </a:solidFill>
        <a:latin typeface="+mn-lt"/>
        <a:ea typeface="+mn-ea"/>
        <a:cs typeface="+mn-cs"/>
      </a:defRPr>
    </a:lvl4pPr>
    <a:lvl5pPr marL="6993620" algn="r" defTabSz="3496810" rtl="1" eaLnBrk="1" latinLnBrk="0" hangingPunct="1">
      <a:defRPr sz="6880" kern="1200">
        <a:solidFill>
          <a:schemeClr val="tx1"/>
        </a:solidFill>
        <a:latin typeface="+mn-lt"/>
        <a:ea typeface="+mn-ea"/>
        <a:cs typeface="+mn-cs"/>
      </a:defRPr>
    </a:lvl5pPr>
    <a:lvl6pPr marL="8742025" algn="r" defTabSz="3496810" rtl="1" eaLnBrk="1" latinLnBrk="0" hangingPunct="1">
      <a:defRPr sz="6880" kern="1200">
        <a:solidFill>
          <a:schemeClr val="tx1"/>
        </a:solidFill>
        <a:latin typeface="+mn-lt"/>
        <a:ea typeface="+mn-ea"/>
        <a:cs typeface="+mn-cs"/>
      </a:defRPr>
    </a:lvl6pPr>
    <a:lvl7pPr marL="10490429" algn="r" defTabSz="3496810" rtl="1" eaLnBrk="1" latinLnBrk="0" hangingPunct="1">
      <a:defRPr sz="6880" kern="1200">
        <a:solidFill>
          <a:schemeClr val="tx1"/>
        </a:solidFill>
        <a:latin typeface="+mn-lt"/>
        <a:ea typeface="+mn-ea"/>
        <a:cs typeface="+mn-cs"/>
      </a:defRPr>
    </a:lvl7pPr>
    <a:lvl8pPr marL="12238835" algn="r" defTabSz="3496810" rtl="1" eaLnBrk="1" latinLnBrk="0" hangingPunct="1">
      <a:defRPr sz="6880" kern="1200">
        <a:solidFill>
          <a:schemeClr val="tx1"/>
        </a:solidFill>
        <a:latin typeface="+mn-lt"/>
        <a:ea typeface="+mn-ea"/>
        <a:cs typeface="+mn-cs"/>
      </a:defRPr>
    </a:lvl8pPr>
    <a:lvl9pPr marL="13987240" algn="r" defTabSz="3496810" rtl="1" eaLnBrk="1" latinLnBrk="0" hangingPunct="1">
      <a:defRPr sz="6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79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britstein" initials="m" lastIdx="14" clrIdx="0"/>
  <p:cmAuthor id="1" name="user" initials="u"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6B0"/>
    <a:srgbClr val="FEF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237" autoAdjust="0"/>
    <p:restoredTop sz="99645" autoAdjust="0"/>
  </p:normalViewPr>
  <p:slideViewPr>
    <p:cSldViewPr>
      <p:cViewPr>
        <p:scale>
          <a:sx n="50" d="100"/>
          <a:sy n="50" d="100"/>
        </p:scale>
        <p:origin x="29" y="-5366"/>
      </p:cViewPr>
      <p:guideLst>
        <p:guide orient="horz" pos="11339"/>
        <p:guide pos="793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32" tIns="45716" rIns="91432" bIns="45716"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32" tIns="45716" rIns="91432" bIns="45716" rtlCol="1"/>
          <a:lstStyle>
            <a:lvl1pPr algn="l">
              <a:defRPr sz="1200"/>
            </a:lvl1pPr>
          </a:lstStyle>
          <a:p>
            <a:fld id="{5B8E78DC-6A24-4702-9E5C-976DD273A9B7}" type="datetimeFigureOut">
              <a:rPr lang="he-IL" smtClean="0"/>
              <a:t>כ'/סיון/תשפ"א</a:t>
            </a:fld>
            <a:endParaRPr lang="he-IL"/>
          </a:p>
        </p:txBody>
      </p:sp>
      <p:sp>
        <p:nvSpPr>
          <p:cNvPr id="4" name="מציין מיקום של תמונת שקופית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32" tIns="45716" rIns="91432" bIns="45716"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32" tIns="45716" rIns="91432" bIns="45716"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32" tIns="45716" rIns="91432" bIns="45716"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32" tIns="45716" rIns="91432" bIns="45716" rtlCol="1" anchor="b"/>
          <a:lstStyle>
            <a:lvl1pPr algn="l">
              <a:defRPr sz="1200"/>
            </a:lvl1pPr>
          </a:lstStyle>
          <a:p>
            <a:fld id="{2D0FE7E0-F213-4C1D-AD10-D9B76907623C}" type="slidenum">
              <a:rPr lang="he-IL" smtClean="0"/>
              <a:t>‹nr.›</a:t>
            </a:fld>
            <a:endParaRPr lang="he-IL"/>
          </a:p>
        </p:txBody>
      </p:sp>
    </p:spTree>
    <p:extLst>
      <p:ext uri="{BB962C8B-B14F-4D97-AF65-F5344CB8AC3E}">
        <p14:creationId xmlns:p14="http://schemas.microsoft.com/office/powerpoint/2010/main" val="4171404940"/>
      </p:ext>
    </p:extLst>
  </p:cSld>
  <p:clrMap bg1="lt1" tx1="dk1" bg2="lt2" tx2="dk2" accent1="accent1" accent2="accent2" accent3="accent3" accent4="accent4" accent5="accent5" accent6="accent6" hlink="hlink" folHlink="folHlink"/>
  <p:notesStyle>
    <a:lvl1pPr marL="0" algn="r" defTabSz="740065" rtl="1" eaLnBrk="1" latinLnBrk="0" hangingPunct="1">
      <a:defRPr sz="971" kern="1200">
        <a:solidFill>
          <a:schemeClr val="tx1"/>
        </a:solidFill>
        <a:latin typeface="+mn-lt"/>
        <a:ea typeface="+mn-ea"/>
        <a:cs typeface="+mn-cs"/>
      </a:defRPr>
    </a:lvl1pPr>
    <a:lvl2pPr marL="370033" algn="r" defTabSz="740065" rtl="1" eaLnBrk="1" latinLnBrk="0" hangingPunct="1">
      <a:defRPr sz="971" kern="1200">
        <a:solidFill>
          <a:schemeClr val="tx1"/>
        </a:solidFill>
        <a:latin typeface="+mn-lt"/>
        <a:ea typeface="+mn-ea"/>
        <a:cs typeface="+mn-cs"/>
      </a:defRPr>
    </a:lvl2pPr>
    <a:lvl3pPr marL="740065" algn="r" defTabSz="740065" rtl="1" eaLnBrk="1" latinLnBrk="0" hangingPunct="1">
      <a:defRPr sz="971" kern="1200">
        <a:solidFill>
          <a:schemeClr val="tx1"/>
        </a:solidFill>
        <a:latin typeface="+mn-lt"/>
        <a:ea typeface="+mn-ea"/>
        <a:cs typeface="+mn-cs"/>
      </a:defRPr>
    </a:lvl3pPr>
    <a:lvl4pPr marL="1110099" algn="r" defTabSz="740065" rtl="1" eaLnBrk="1" latinLnBrk="0" hangingPunct="1">
      <a:defRPr sz="971" kern="1200">
        <a:solidFill>
          <a:schemeClr val="tx1"/>
        </a:solidFill>
        <a:latin typeface="+mn-lt"/>
        <a:ea typeface="+mn-ea"/>
        <a:cs typeface="+mn-cs"/>
      </a:defRPr>
    </a:lvl4pPr>
    <a:lvl5pPr marL="1480131" algn="r" defTabSz="740065" rtl="1" eaLnBrk="1" latinLnBrk="0" hangingPunct="1">
      <a:defRPr sz="971" kern="1200">
        <a:solidFill>
          <a:schemeClr val="tx1"/>
        </a:solidFill>
        <a:latin typeface="+mn-lt"/>
        <a:ea typeface="+mn-ea"/>
        <a:cs typeface="+mn-cs"/>
      </a:defRPr>
    </a:lvl5pPr>
    <a:lvl6pPr marL="1850164" algn="r" defTabSz="740065" rtl="1" eaLnBrk="1" latinLnBrk="0" hangingPunct="1">
      <a:defRPr sz="971" kern="1200">
        <a:solidFill>
          <a:schemeClr val="tx1"/>
        </a:solidFill>
        <a:latin typeface="+mn-lt"/>
        <a:ea typeface="+mn-ea"/>
        <a:cs typeface="+mn-cs"/>
      </a:defRPr>
    </a:lvl6pPr>
    <a:lvl7pPr marL="2220196" algn="r" defTabSz="740065" rtl="1" eaLnBrk="1" latinLnBrk="0" hangingPunct="1">
      <a:defRPr sz="971" kern="1200">
        <a:solidFill>
          <a:schemeClr val="tx1"/>
        </a:solidFill>
        <a:latin typeface="+mn-lt"/>
        <a:ea typeface="+mn-ea"/>
        <a:cs typeface="+mn-cs"/>
      </a:defRPr>
    </a:lvl7pPr>
    <a:lvl8pPr marL="2590230" algn="r" defTabSz="740065" rtl="1" eaLnBrk="1" latinLnBrk="0" hangingPunct="1">
      <a:defRPr sz="971" kern="1200">
        <a:solidFill>
          <a:schemeClr val="tx1"/>
        </a:solidFill>
        <a:latin typeface="+mn-lt"/>
        <a:ea typeface="+mn-ea"/>
        <a:cs typeface="+mn-cs"/>
      </a:defRPr>
    </a:lvl8pPr>
    <a:lvl9pPr marL="2960262" algn="r" defTabSz="740065" rtl="1" eaLnBrk="1" latinLnBrk="0" hangingPunct="1">
      <a:defRPr sz="9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28850" y="685800"/>
            <a:ext cx="2400300" cy="342900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D0FE7E0-F213-4C1D-AD10-D9B76907623C}" type="slidenum">
              <a:rPr lang="he-IL" smtClean="0"/>
              <a:t>1</a:t>
            </a:fld>
            <a:endParaRPr lang="he-IL"/>
          </a:p>
        </p:txBody>
      </p:sp>
    </p:spTree>
    <p:extLst>
      <p:ext uri="{BB962C8B-B14F-4D97-AF65-F5344CB8AC3E}">
        <p14:creationId xmlns:p14="http://schemas.microsoft.com/office/powerpoint/2010/main" val="51305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890000" y="11183255"/>
            <a:ext cx="21419979" cy="771661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3779998" y="20399852"/>
            <a:ext cx="17639983" cy="9199933"/>
          </a:xfrm>
        </p:spPr>
        <p:txBody>
          <a:bodyPr/>
          <a:lstStyle>
            <a:lvl1pPr marL="0" indent="0" algn="ctr">
              <a:buNone/>
              <a:defRPr>
                <a:solidFill>
                  <a:schemeClr val="tx1">
                    <a:tint val="75000"/>
                  </a:schemeClr>
                </a:solidFill>
              </a:defRPr>
            </a:lvl1pPr>
            <a:lvl2pPr marL="1680042" indent="0" algn="ctr">
              <a:buNone/>
              <a:defRPr>
                <a:solidFill>
                  <a:schemeClr val="tx1">
                    <a:tint val="75000"/>
                  </a:schemeClr>
                </a:solidFill>
              </a:defRPr>
            </a:lvl2pPr>
            <a:lvl3pPr marL="3360084" indent="0" algn="ctr">
              <a:buNone/>
              <a:defRPr>
                <a:solidFill>
                  <a:schemeClr val="tx1">
                    <a:tint val="75000"/>
                  </a:schemeClr>
                </a:solidFill>
              </a:defRPr>
            </a:lvl3pPr>
            <a:lvl4pPr marL="5040126" indent="0" algn="ctr">
              <a:buNone/>
              <a:defRPr>
                <a:solidFill>
                  <a:schemeClr val="tx1">
                    <a:tint val="75000"/>
                  </a:schemeClr>
                </a:solidFill>
              </a:defRPr>
            </a:lvl4pPr>
            <a:lvl5pPr marL="6720168" indent="0" algn="ctr">
              <a:buNone/>
              <a:defRPr>
                <a:solidFill>
                  <a:schemeClr val="tx1">
                    <a:tint val="75000"/>
                  </a:schemeClr>
                </a:solidFill>
              </a:defRPr>
            </a:lvl5pPr>
            <a:lvl6pPr marL="8400210" indent="0" algn="ctr">
              <a:buNone/>
              <a:defRPr>
                <a:solidFill>
                  <a:schemeClr val="tx1">
                    <a:tint val="75000"/>
                  </a:schemeClr>
                </a:solidFill>
              </a:defRPr>
            </a:lvl6pPr>
            <a:lvl7pPr marL="10080252" indent="0" algn="ctr">
              <a:buNone/>
              <a:defRPr>
                <a:solidFill>
                  <a:schemeClr val="tx1">
                    <a:tint val="75000"/>
                  </a:schemeClr>
                </a:solidFill>
              </a:defRPr>
            </a:lvl7pPr>
            <a:lvl8pPr marL="11760294" indent="0" algn="ctr">
              <a:buNone/>
              <a:defRPr>
                <a:solidFill>
                  <a:schemeClr val="tx1">
                    <a:tint val="75000"/>
                  </a:schemeClr>
                </a:solidFill>
              </a:defRPr>
            </a:lvl8pPr>
            <a:lvl9pPr marL="13440336"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8269982" y="1441662"/>
            <a:ext cx="5669994" cy="30716444"/>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259999" y="1441662"/>
            <a:ext cx="16589983" cy="3071644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990625" y="23133168"/>
            <a:ext cx="21419979" cy="7149948"/>
          </a:xfrm>
        </p:spPr>
        <p:txBody>
          <a:bodyPr anchor="t"/>
          <a:lstStyle>
            <a:lvl1pPr algn="r">
              <a:defRPr sz="14699"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990625" y="15258227"/>
            <a:ext cx="21419979" cy="7874940"/>
          </a:xfrm>
        </p:spPr>
        <p:txBody>
          <a:bodyPr anchor="b"/>
          <a:lstStyle>
            <a:lvl1pPr marL="0" indent="0">
              <a:buNone/>
              <a:defRPr sz="7388">
                <a:solidFill>
                  <a:schemeClr val="tx1">
                    <a:tint val="75000"/>
                  </a:schemeClr>
                </a:solidFill>
              </a:defRPr>
            </a:lvl1pPr>
            <a:lvl2pPr marL="1680042" indent="0">
              <a:buNone/>
              <a:defRPr sz="6610">
                <a:solidFill>
                  <a:schemeClr val="tx1">
                    <a:tint val="75000"/>
                  </a:schemeClr>
                </a:solidFill>
              </a:defRPr>
            </a:lvl2pPr>
            <a:lvl3pPr marL="3360084" indent="0">
              <a:buNone/>
              <a:defRPr sz="5911">
                <a:solidFill>
                  <a:schemeClr val="tx1">
                    <a:tint val="75000"/>
                  </a:schemeClr>
                </a:solidFill>
              </a:defRPr>
            </a:lvl3pPr>
            <a:lvl4pPr marL="5040126" indent="0">
              <a:buNone/>
              <a:defRPr sz="5133">
                <a:solidFill>
                  <a:schemeClr val="tx1">
                    <a:tint val="75000"/>
                  </a:schemeClr>
                </a:solidFill>
              </a:defRPr>
            </a:lvl4pPr>
            <a:lvl5pPr marL="6720168" indent="0">
              <a:buNone/>
              <a:defRPr sz="5133">
                <a:solidFill>
                  <a:schemeClr val="tx1">
                    <a:tint val="75000"/>
                  </a:schemeClr>
                </a:solidFill>
              </a:defRPr>
            </a:lvl5pPr>
            <a:lvl6pPr marL="8400210" indent="0">
              <a:buNone/>
              <a:defRPr sz="5133">
                <a:solidFill>
                  <a:schemeClr val="tx1">
                    <a:tint val="75000"/>
                  </a:schemeClr>
                </a:solidFill>
              </a:defRPr>
            </a:lvl6pPr>
            <a:lvl7pPr marL="10080252" indent="0">
              <a:buNone/>
              <a:defRPr sz="5133">
                <a:solidFill>
                  <a:schemeClr val="tx1">
                    <a:tint val="75000"/>
                  </a:schemeClr>
                </a:solidFill>
              </a:defRPr>
            </a:lvl7pPr>
            <a:lvl8pPr marL="11760294" indent="0">
              <a:buNone/>
              <a:defRPr sz="5133">
                <a:solidFill>
                  <a:schemeClr val="tx1">
                    <a:tint val="75000"/>
                  </a:schemeClr>
                </a:solidFill>
              </a:defRPr>
            </a:lvl8pPr>
            <a:lvl9pPr marL="13440336" indent="0">
              <a:buNone/>
              <a:defRPr sz="5133">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260000" y="8399943"/>
            <a:ext cx="11129989" cy="23758163"/>
          </a:xfrm>
        </p:spPr>
        <p:txBody>
          <a:bodyPr/>
          <a:lstStyle>
            <a:lvl1pPr>
              <a:defRPr sz="10266"/>
            </a:lvl1pPr>
            <a:lvl2pPr>
              <a:defRPr sz="8788"/>
            </a:lvl2pPr>
            <a:lvl3pPr>
              <a:defRPr sz="7388"/>
            </a:lvl3pPr>
            <a:lvl4pPr>
              <a:defRPr sz="6610"/>
            </a:lvl4pPr>
            <a:lvl5pPr>
              <a:defRPr sz="6610"/>
            </a:lvl5pPr>
            <a:lvl6pPr>
              <a:defRPr sz="6610"/>
            </a:lvl6pPr>
            <a:lvl7pPr>
              <a:defRPr sz="6610"/>
            </a:lvl7pPr>
            <a:lvl8pPr>
              <a:defRPr sz="6610"/>
            </a:lvl8pPr>
            <a:lvl9pPr>
              <a:defRPr sz="661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12809989" y="8399943"/>
            <a:ext cx="11129989" cy="23758163"/>
          </a:xfrm>
        </p:spPr>
        <p:txBody>
          <a:bodyPr/>
          <a:lstStyle>
            <a:lvl1pPr>
              <a:defRPr sz="10266"/>
            </a:lvl1pPr>
            <a:lvl2pPr>
              <a:defRPr sz="8788"/>
            </a:lvl2pPr>
            <a:lvl3pPr>
              <a:defRPr sz="7388"/>
            </a:lvl3pPr>
            <a:lvl4pPr>
              <a:defRPr sz="6610"/>
            </a:lvl4pPr>
            <a:lvl5pPr>
              <a:defRPr sz="6610"/>
            </a:lvl5pPr>
            <a:lvl6pPr>
              <a:defRPr sz="6610"/>
            </a:lvl6pPr>
            <a:lvl7pPr>
              <a:defRPr sz="6610"/>
            </a:lvl7pPr>
            <a:lvl8pPr>
              <a:defRPr sz="6610"/>
            </a:lvl8pPr>
            <a:lvl9pPr>
              <a:defRPr sz="661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59999" y="8058279"/>
            <a:ext cx="11134365" cy="3358307"/>
          </a:xfrm>
        </p:spPr>
        <p:txBody>
          <a:bodyPr anchor="b"/>
          <a:lstStyle>
            <a:lvl1pPr marL="0" indent="0">
              <a:buNone/>
              <a:defRPr sz="8788" b="1"/>
            </a:lvl1pPr>
            <a:lvl2pPr marL="1680042" indent="0">
              <a:buNone/>
              <a:defRPr sz="7388" b="1"/>
            </a:lvl2pPr>
            <a:lvl3pPr marL="3360084" indent="0">
              <a:buNone/>
              <a:defRPr sz="6610" b="1"/>
            </a:lvl3pPr>
            <a:lvl4pPr marL="5040126" indent="0">
              <a:buNone/>
              <a:defRPr sz="5911" b="1"/>
            </a:lvl4pPr>
            <a:lvl5pPr marL="6720168" indent="0">
              <a:buNone/>
              <a:defRPr sz="5911" b="1"/>
            </a:lvl5pPr>
            <a:lvl6pPr marL="8400210" indent="0">
              <a:buNone/>
              <a:defRPr sz="5911" b="1"/>
            </a:lvl6pPr>
            <a:lvl7pPr marL="10080252" indent="0">
              <a:buNone/>
              <a:defRPr sz="5911" b="1"/>
            </a:lvl7pPr>
            <a:lvl8pPr marL="11760294" indent="0">
              <a:buNone/>
              <a:defRPr sz="5911" b="1"/>
            </a:lvl8pPr>
            <a:lvl9pPr marL="13440336" indent="0">
              <a:buNone/>
              <a:defRPr sz="5911"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1259999" y="11416584"/>
            <a:ext cx="11134365" cy="20741518"/>
          </a:xfrm>
        </p:spPr>
        <p:txBody>
          <a:bodyPr/>
          <a:lstStyle>
            <a:lvl1pPr>
              <a:defRPr sz="8788"/>
            </a:lvl1pPr>
            <a:lvl2pPr>
              <a:defRPr sz="7388"/>
            </a:lvl2pPr>
            <a:lvl3pPr>
              <a:defRPr sz="6610"/>
            </a:lvl3pPr>
            <a:lvl4pPr>
              <a:defRPr sz="5911"/>
            </a:lvl4pPr>
            <a:lvl5pPr>
              <a:defRPr sz="5911"/>
            </a:lvl5pPr>
            <a:lvl6pPr>
              <a:defRPr sz="5911"/>
            </a:lvl6pPr>
            <a:lvl7pPr>
              <a:defRPr sz="5911"/>
            </a:lvl7pPr>
            <a:lvl8pPr>
              <a:defRPr sz="5911"/>
            </a:lvl8pPr>
            <a:lvl9pPr>
              <a:defRPr sz="5911"/>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12801239" y="8058279"/>
            <a:ext cx="11138739" cy="3358307"/>
          </a:xfrm>
        </p:spPr>
        <p:txBody>
          <a:bodyPr anchor="b"/>
          <a:lstStyle>
            <a:lvl1pPr marL="0" indent="0">
              <a:buNone/>
              <a:defRPr sz="8788" b="1"/>
            </a:lvl1pPr>
            <a:lvl2pPr marL="1680042" indent="0">
              <a:buNone/>
              <a:defRPr sz="7388" b="1"/>
            </a:lvl2pPr>
            <a:lvl3pPr marL="3360084" indent="0">
              <a:buNone/>
              <a:defRPr sz="6610" b="1"/>
            </a:lvl3pPr>
            <a:lvl4pPr marL="5040126" indent="0">
              <a:buNone/>
              <a:defRPr sz="5911" b="1"/>
            </a:lvl4pPr>
            <a:lvl5pPr marL="6720168" indent="0">
              <a:buNone/>
              <a:defRPr sz="5911" b="1"/>
            </a:lvl5pPr>
            <a:lvl6pPr marL="8400210" indent="0">
              <a:buNone/>
              <a:defRPr sz="5911" b="1"/>
            </a:lvl6pPr>
            <a:lvl7pPr marL="10080252" indent="0">
              <a:buNone/>
              <a:defRPr sz="5911" b="1"/>
            </a:lvl7pPr>
            <a:lvl8pPr marL="11760294" indent="0">
              <a:buNone/>
              <a:defRPr sz="5911" b="1"/>
            </a:lvl8pPr>
            <a:lvl9pPr marL="13440336" indent="0">
              <a:buNone/>
              <a:defRPr sz="5911"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12801239" y="11416584"/>
            <a:ext cx="11138739" cy="20741518"/>
          </a:xfrm>
        </p:spPr>
        <p:txBody>
          <a:bodyPr/>
          <a:lstStyle>
            <a:lvl1pPr>
              <a:defRPr sz="8788"/>
            </a:lvl1pPr>
            <a:lvl2pPr>
              <a:defRPr sz="7388"/>
            </a:lvl2pPr>
            <a:lvl3pPr>
              <a:defRPr sz="6610"/>
            </a:lvl3pPr>
            <a:lvl4pPr>
              <a:defRPr sz="5911"/>
            </a:lvl4pPr>
            <a:lvl5pPr>
              <a:defRPr sz="5911"/>
            </a:lvl5pPr>
            <a:lvl6pPr>
              <a:defRPr sz="5911"/>
            </a:lvl6pPr>
            <a:lvl7pPr>
              <a:defRPr sz="5911"/>
            </a:lvl7pPr>
            <a:lvl8pPr>
              <a:defRPr sz="5911"/>
            </a:lvl8pPr>
            <a:lvl9pPr>
              <a:defRPr sz="5911"/>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60000" y="1433323"/>
            <a:ext cx="8290618" cy="6099956"/>
          </a:xfrm>
        </p:spPr>
        <p:txBody>
          <a:bodyPr anchor="b"/>
          <a:lstStyle>
            <a:lvl1pPr algn="r">
              <a:defRPr sz="7388" b="1"/>
            </a:lvl1pPr>
          </a:lstStyle>
          <a:p>
            <a:r>
              <a:rPr lang="he-IL"/>
              <a:t>לחץ כדי לערוך סגנון כותרת של תבנית בסיס</a:t>
            </a:r>
          </a:p>
        </p:txBody>
      </p:sp>
      <p:sp>
        <p:nvSpPr>
          <p:cNvPr id="3" name="מציין מיקום תוכן 2"/>
          <p:cNvSpPr>
            <a:spLocks noGrp="1"/>
          </p:cNvSpPr>
          <p:nvPr>
            <p:ph idx="1"/>
          </p:nvPr>
        </p:nvSpPr>
        <p:spPr>
          <a:xfrm>
            <a:off x="9852490" y="1433325"/>
            <a:ext cx="14087486" cy="30724779"/>
          </a:xfrm>
        </p:spPr>
        <p:txBody>
          <a:bodyPr/>
          <a:lstStyle>
            <a:lvl1pPr>
              <a:defRPr sz="11743"/>
            </a:lvl1pPr>
            <a:lvl2pPr>
              <a:defRPr sz="10266"/>
            </a:lvl2pPr>
            <a:lvl3pPr>
              <a:defRPr sz="8788"/>
            </a:lvl3pPr>
            <a:lvl4pPr>
              <a:defRPr sz="7388"/>
            </a:lvl4pPr>
            <a:lvl5pPr>
              <a:defRPr sz="7388"/>
            </a:lvl5pPr>
            <a:lvl6pPr>
              <a:defRPr sz="7388"/>
            </a:lvl6pPr>
            <a:lvl7pPr>
              <a:defRPr sz="7388"/>
            </a:lvl7pPr>
            <a:lvl8pPr>
              <a:defRPr sz="7388"/>
            </a:lvl8pPr>
            <a:lvl9pPr>
              <a:defRPr sz="7388"/>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1260000" y="7533283"/>
            <a:ext cx="8290618" cy="24624823"/>
          </a:xfrm>
        </p:spPr>
        <p:txBody>
          <a:bodyPr/>
          <a:lstStyle>
            <a:lvl1pPr marL="0" indent="0">
              <a:buNone/>
              <a:defRPr sz="5133"/>
            </a:lvl1pPr>
            <a:lvl2pPr marL="1680042" indent="0">
              <a:buNone/>
              <a:defRPr sz="4433"/>
            </a:lvl2pPr>
            <a:lvl3pPr marL="3360084" indent="0">
              <a:buNone/>
              <a:defRPr sz="3655"/>
            </a:lvl3pPr>
            <a:lvl4pPr marL="5040126" indent="0">
              <a:buNone/>
              <a:defRPr sz="3344"/>
            </a:lvl4pPr>
            <a:lvl5pPr marL="6720168" indent="0">
              <a:buNone/>
              <a:defRPr sz="3344"/>
            </a:lvl5pPr>
            <a:lvl6pPr marL="8400210" indent="0">
              <a:buNone/>
              <a:defRPr sz="3344"/>
            </a:lvl6pPr>
            <a:lvl7pPr marL="10080252" indent="0">
              <a:buNone/>
              <a:defRPr sz="3344"/>
            </a:lvl7pPr>
            <a:lvl8pPr marL="11760294" indent="0">
              <a:buNone/>
              <a:defRPr sz="3344"/>
            </a:lvl8pPr>
            <a:lvl9pPr marL="13440336" indent="0">
              <a:buNone/>
              <a:defRPr sz="3344"/>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939373" y="25199818"/>
            <a:ext cx="15119985" cy="2974981"/>
          </a:xfrm>
        </p:spPr>
        <p:txBody>
          <a:bodyPr anchor="b"/>
          <a:lstStyle>
            <a:lvl1pPr algn="r">
              <a:defRPr sz="7388" b="1"/>
            </a:lvl1pPr>
          </a:lstStyle>
          <a:p>
            <a:r>
              <a:rPr lang="he-IL"/>
              <a:t>לחץ כדי לערוך סגנון כותרת של תבנית בסיס</a:t>
            </a:r>
          </a:p>
        </p:txBody>
      </p:sp>
      <p:sp>
        <p:nvSpPr>
          <p:cNvPr id="3" name="מציין מיקום של ציור 2"/>
          <p:cNvSpPr>
            <a:spLocks noGrp="1"/>
          </p:cNvSpPr>
          <p:nvPr>
            <p:ph type="pic" idx="1"/>
          </p:nvPr>
        </p:nvSpPr>
        <p:spPr>
          <a:xfrm>
            <a:off x="4939373" y="3216644"/>
            <a:ext cx="15119985" cy="21599843"/>
          </a:xfrm>
        </p:spPr>
        <p:txBody>
          <a:bodyPr/>
          <a:lstStyle>
            <a:lvl1pPr marL="0" indent="0">
              <a:buNone/>
              <a:defRPr sz="11743"/>
            </a:lvl1pPr>
            <a:lvl2pPr marL="1680042" indent="0">
              <a:buNone/>
              <a:defRPr sz="10266"/>
            </a:lvl2pPr>
            <a:lvl3pPr marL="3360084" indent="0">
              <a:buNone/>
              <a:defRPr sz="8788"/>
            </a:lvl3pPr>
            <a:lvl4pPr marL="5040126" indent="0">
              <a:buNone/>
              <a:defRPr sz="7388"/>
            </a:lvl4pPr>
            <a:lvl5pPr marL="6720168" indent="0">
              <a:buNone/>
              <a:defRPr sz="7388"/>
            </a:lvl5pPr>
            <a:lvl6pPr marL="8400210" indent="0">
              <a:buNone/>
              <a:defRPr sz="7388"/>
            </a:lvl6pPr>
            <a:lvl7pPr marL="10080252" indent="0">
              <a:buNone/>
              <a:defRPr sz="7388"/>
            </a:lvl7pPr>
            <a:lvl8pPr marL="11760294" indent="0">
              <a:buNone/>
              <a:defRPr sz="7388"/>
            </a:lvl8pPr>
            <a:lvl9pPr marL="13440336" indent="0">
              <a:buNone/>
              <a:defRPr sz="7388"/>
            </a:lvl9pPr>
          </a:lstStyle>
          <a:p>
            <a:endParaRPr lang="he-IL"/>
          </a:p>
        </p:txBody>
      </p:sp>
      <p:sp>
        <p:nvSpPr>
          <p:cNvPr id="4" name="מציין מיקום טקסט 3"/>
          <p:cNvSpPr>
            <a:spLocks noGrp="1"/>
          </p:cNvSpPr>
          <p:nvPr>
            <p:ph type="body" sz="half" idx="2"/>
          </p:nvPr>
        </p:nvSpPr>
        <p:spPr>
          <a:xfrm>
            <a:off x="4939373" y="28174799"/>
            <a:ext cx="15119985" cy="4224967"/>
          </a:xfrm>
        </p:spPr>
        <p:txBody>
          <a:bodyPr/>
          <a:lstStyle>
            <a:lvl1pPr marL="0" indent="0">
              <a:buNone/>
              <a:defRPr sz="5133"/>
            </a:lvl1pPr>
            <a:lvl2pPr marL="1680042" indent="0">
              <a:buNone/>
              <a:defRPr sz="4433"/>
            </a:lvl2pPr>
            <a:lvl3pPr marL="3360084" indent="0">
              <a:buNone/>
              <a:defRPr sz="3655"/>
            </a:lvl3pPr>
            <a:lvl4pPr marL="5040126" indent="0">
              <a:buNone/>
              <a:defRPr sz="3344"/>
            </a:lvl4pPr>
            <a:lvl5pPr marL="6720168" indent="0">
              <a:buNone/>
              <a:defRPr sz="3344"/>
            </a:lvl5pPr>
            <a:lvl6pPr marL="8400210" indent="0">
              <a:buNone/>
              <a:defRPr sz="3344"/>
            </a:lvl6pPr>
            <a:lvl7pPr marL="10080252" indent="0">
              <a:buNone/>
              <a:defRPr sz="3344"/>
            </a:lvl7pPr>
            <a:lvl8pPr marL="11760294" indent="0">
              <a:buNone/>
              <a:defRPr sz="3344"/>
            </a:lvl8pPr>
            <a:lvl9pPr marL="13440336" indent="0">
              <a:buNone/>
              <a:defRPr sz="3344"/>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‹nr.›</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1259999" y="1441659"/>
            <a:ext cx="22679978" cy="5999956"/>
          </a:xfrm>
          <a:prstGeom prst="rect">
            <a:avLst/>
          </a:prstGeom>
        </p:spPr>
        <p:txBody>
          <a:bodyPr vert="horz" lIns="432054" tIns="216027" rIns="432054" bIns="216027"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1259999" y="8399943"/>
            <a:ext cx="22679978" cy="23758163"/>
          </a:xfrm>
          <a:prstGeom prst="rect">
            <a:avLst/>
          </a:prstGeom>
        </p:spPr>
        <p:txBody>
          <a:bodyPr vert="horz" lIns="432054" tIns="216027" rIns="432054" bIns="216027"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18059984" y="33366426"/>
            <a:ext cx="5879994" cy="1916653"/>
          </a:xfrm>
          <a:prstGeom prst="rect">
            <a:avLst/>
          </a:prstGeom>
        </p:spPr>
        <p:txBody>
          <a:bodyPr vert="horz" lIns="432054" tIns="216027" rIns="432054" bIns="216027" rtlCol="1" anchor="ctr"/>
          <a:lstStyle>
            <a:lvl1pPr algn="r">
              <a:defRPr sz="4433">
                <a:solidFill>
                  <a:schemeClr val="tx1">
                    <a:tint val="75000"/>
                  </a:schemeClr>
                </a:solidFill>
              </a:defRPr>
            </a:lvl1pPr>
          </a:lstStyle>
          <a:p>
            <a:fld id="{4E7438E1-117D-44FB-AC24-B79D899BA877}" type="datetimeFigureOut">
              <a:rPr lang="he-IL" smtClean="0"/>
              <a:t>כ'/סיון/תשפ"א</a:t>
            </a:fld>
            <a:endParaRPr lang="he-IL"/>
          </a:p>
        </p:txBody>
      </p:sp>
      <p:sp>
        <p:nvSpPr>
          <p:cNvPr id="5" name="מציין מיקום של כותרת תחתונה 4"/>
          <p:cNvSpPr>
            <a:spLocks noGrp="1"/>
          </p:cNvSpPr>
          <p:nvPr>
            <p:ph type="ftr" sz="quarter" idx="3"/>
          </p:nvPr>
        </p:nvSpPr>
        <p:spPr>
          <a:xfrm>
            <a:off x="8609992" y="33366426"/>
            <a:ext cx="7979992" cy="1916653"/>
          </a:xfrm>
          <a:prstGeom prst="rect">
            <a:avLst/>
          </a:prstGeom>
        </p:spPr>
        <p:txBody>
          <a:bodyPr vert="horz" lIns="432054" tIns="216027" rIns="432054" bIns="216027" rtlCol="1" anchor="ctr"/>
          <a:lstStyle>
            <a:lvl1pPr algn="ctr">
              <a:defRPr sz="4433">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1260000" y="33366426"/>
            <a:ext cx="5879994" cy="1916653"/>
          </a:xfrm>
          <a:prstGeom prst="rect">
            <a:avLst/>
          </a:prstGeom>
        </p:spPr>
        <p:txBody>
          <a:bodyPr vert="horz" lIns="432054" tIns="216027" rIns="432054" bIns="216027" rtlCol="1" anchor="ctr"/>
          <a:lstStyle>
            <a:lvl1pPr algn="l">
              <a:defRPr sz="4433">
                <a:solidFill>
                  <a:schemeClr val="tx1">
                    <a:tint val="75000"/>
                  </a:schemeClr>
                </a:solidFill>
              </a:defRPr>
            </a:lvl1pPr>
          </a:lstStyle>
          <a:p>
            <a:fld id="{DAF22AC9-109E-4E4D-92F9-530E51D9A3A2}" type="slidenum">
              <a:rPr lang="he-IL" smtClean="0"/>
              <a:t>‹nr.›</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60084" rtl="1" eaLnBrk="1" latinLnBrk="0" hangingPunct="1">
        <a:spcBef>
          <a:spcPct val="0"/>
        </a:spcBef>
        <a:buNone/>
        <a:defRPr sz="16176" kern="1200">
          <a:solidFill>
            <a:schemeClr val="tx1"/>
          </a:solidFill>
          <a:latin typeface="+mj-lt"/>
          <a:ea typeface="+mj-ea"/>
          <a:cs typeface="+mj-cs"/>
        </a:defRPr>
      </a:lvl1pPr>
    </p:titleStyle>
    <p:bodyStyle>
      <a:lvl1pPr marL="1260032" indent="-1260032" algn="r" defTabSz="3360084" rtl="1" eaLnBrk="1" latinLnBrk="0" hangingPunct="1">
        <a:spcBef>
          <a:spcPct val="20000"/>
        </a:spcBef>
        <a:buFont typeface="Arial" pitchFamily="34" charset="0"/>
        <a:buChar char="•"/>
        <a:defRPr sz="11743" kern="1200">
          <a:solidFill>
            <a:schemeClr val="tx1"/>
          </a:solidFill>
          <a:latin typeface="+mn-lt"/>
          <a:ea typeface="+mn-ea"/>
          <a:cs typeface="+mn-cs"/>
        </a:defRPr>
      </a:lvl1pPr>
      <a:lvl2pPr marL="2730068" indent="-1050026" algn="r" defTabSz="3360084" rtl="1" eaLnBrk="1" latinLnBrk="0" hangingPunct="1">
        <a:spcBef>
          <a:spcPct val="20000"/>
        </a:spcBef>
        <a:buFont typeface="Arial" pitchFamily="34" charset="0"/>
        <a:buChar char="–"/>
        <a:defRPr sz="10266" kern="1200">
          <a:solidFill>
            <a:schemeClr val="tx1"/>
          </a:solidFill>
          <a:latin typeface="+mn-lt"/>
          <a:ea typeface="+mn-ea"/>
          <a:cs typeface="+mn-cs"/>
        </a:defRPr>
      </a:lvl2pPr>
      <a:lvl3pPr marL="4200105" indent="-840021" algn="r" defTabSz="3360084" rtl="1" eaLnBrk="1" latinLnBrk="0" hangingPunct="1">
        <a:spcBef>
          <a:spcPct val="20000"/>
        </a:spcBef>
        <a:buFont typeface="Arial" pitchFamily="34" charset="0"/>
        <a:buChar char="•"/>
        <a:defRPr sz="8788" kern="1200">
          <a:solidFill>
            <a:schemeClr val="tx1"/>
          </a:solidFill>
          <a:latin typeface="+mn-lt"/>
          <a:ea typeface="+mn-ea"/>
          <a:cs typeface="+mn-cs"/>
        </a:defRPr>
      </a:lvl3pPr>
      <a:lvl4pPr marL="5880147"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4pPr>
      <a:lvl5pPr marL="7560189"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5pPr>
      <a:lvl6pPr marL="9240231"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6pPr>
      <a:lvl7pPr marL="10920273"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7pPr>
      <a:lvl8pPr marL="12600315"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8pPr>
      <a:lvl9pPr marL="14280357" indent="-840021" algn="r" defTabSz="3360084" rtl="1" eaLnBrk="1" latinLnBrk="0" hangingPunct="1">
        <a:spcBef>
          <a:spcPct val="20000"/>
        </a:spcBef>
        <a:buFont typeface="Arial" pitchFamily="34" charset="0"/>
        <a:buChar char="•"/>
        <a:defRPr sz="7388" kern="1200">
          <a:solidFill>
            <a:schemeClr val="tx1"/>
          </a:solidFill>
          <a:latin typeface="+mn-lt"/>
          <a:ea typeface="+mn-ea"/>
          <a:cs typeface="+mn-cs"/>
        </a:defRPr>
      </a:lvl9pPr>
    </p:bodyStyle>
    <p:otherStyle>
      <a:defPPr>
        <a:defRPr lang="he-IL"/>
      </a:defPPr>
      <a:lvl1pPr marL="0" algn="r" defTabSz="3360084" rtl="1" eaLnBrk="1" latinLnBrk="0" hangingPunct="1">
        <a:defRPr sz="6610" kern="1200">
          <a:solidFill>
            <a:schemeClr val="tx1"/>
          </a:solidFill>
          <a:latin typeface="+mn-lt"/>
          <a:ea typeface="+mn-ea"/>
          <a:cs typeface="+mn-cs"/>
        </a:defRPr>
      </a:lvl1pPr>
      <a:lvl2pPr marL="1680042" algn="r" defTabSz="3360084" rtl="1" eaLnBrk="1" latinLnBrk="0" hangingPunct="1">
        <a:defRPr sz="6610" kern="1200">
          <a:solidFill>
            <a:schemeClr val="tx1"/>
          </a:solidFill>
          <a:latin typeface="+mn-lt"/>
          <a:ea typeface="+mn-ea"/>
          <a:cs typeface="+mn-cs"/>
        </a:defRPr>
      </a:lvl2pPr>
      <a:lvl3pPr marL="3360084" algn="r" defTabSz="3360084" rtl="1" eaLnBrk="1" latinLnBrk="0" hangingPunct="1">
        <a:defRPr sz="6610" kern="1200">
          <a:solidFill>
            <a:schemeClr val="tx1"/>
          </a:solidFill>
          <a:latin typeface="+mn-lt"/>
          <a:ea typeface="+mn-ea"/>
          <a:cs typeface="+mn-cs"/>
        </a:defRPr>
      </a:lvl3pPr>
      <a:lvl4pPr marL="5040126" algn="r" defTabSz="3360084" rtl="1" eaLnBrk="1" latinLnBrk="0" hangingPunct="1">
        <a:defRPr sz="6610" kern="1200">
          <a:solidFill>
            <a:schemeClr val="tx1"/>
          </a:solidFill>
          <a:latin typeface="+mn-lt"/>
          <a:ea typeface="+mn-ea"/>
          <a:cs typeface="+mn-cs"/>
        </a:defRPr>
      </a:lvl4pPr>
      <a:lvl5pPr marL="6720168" algn="r" defTabSz="3360084" rtl="1" eaLnBrk="1" latinLnBrk="0" hangingPunct="1">
        <a:defRPr sz="6610" kern="1200">
          <a:solidFill>
            <a:schemeClr val="tx1"/>
          </a:solidFill>
          <a:latin typeface="+mn-lt"/>
          <a:ea typeface="+mn-ea"/>
          <a:cs typeface="+mn-cs"/>
        </a:defRPr>
      </a:lvl5pPr>
      <a:lvl6pPr marL="8400210" algn="r" defTabSz="3360084" rtl="1" eaLnBrk="1" latinLnBrk="0" hangingPunct="1">
        <a:defRPr sz="6610" kern="1200">
          <a:solidFill>
            <a:schemeClr val="tx1"/>
          </a:solidFill>
          <a:latin typeface="+mn-lt"/>
          <a:ea typeface="+mn-ea"/>
          <a:cs typeface="+mn-cs"/>
        </a:defRPr>
      </a:lvl6pPr>
      <a:lvl7pPr marL="10080252" algn="r" defTabSz="3360084" rtl="1" eaLnBrk="1" latinLnBrk="0" hangingPunct="1">
        <a:defRPr sz="6610" kern="1200">
          <a:solidFill>
            <a:schemeClr val="tx1"/>
          </a:solidFill>
          <a:latin typeface="+mn-lt"/>
          <a:ea typeface="+mn-ea"/>
          <a:cs typeface="+mn-cs"/>
        </a:defRPr>
      </a:lvl7pPr>
      <a:lvl8pPr marL="11760294" algn="r" defTabSz="3360084" rtl="1" eaLnBrk="1" latinLnBrk="0" hangingPunct="1">
        <a:defRPr sz="6610" kern="1200">
          <a:solidFill>
            <a:schemeClr val="tx1"/>
          </a:solidFill>
          <a:latin typeface="+mn-lt"/>
          <a:ea typeface="+mn-ea"/>
          <a:cs typeface="+mn-cs"/>
        </a:defRPr>
      </a:lvl8pPr>
      <a:lvl9pPr marL="13440336" algn="r" defTabSz="3360084" rtl="1" eaLnBrk="1" latinLnBrk="0" hangingPunct="1">
        <a:defRPr sz="6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dini.net/discover" TargetMode="External"/><Relationship Id="rId5" Type="http://schemas.openxmlformats.org/officeDocument/2006/relationships/hyperlink" Target="https://doi.pangaea.de/10.1594/PANGAEA.79051" TargetMode="External"/><Relationship Id="rId4" Type="http://schemas.openxmlformats.org/officeDocument/2006/relationships/hyperlink" Target="https://doi.pangaea.de/10.1594/PANGAEA.79008"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66B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C4E9F9E-AD45-4BDA-86B3-3A6B8AB9E1B5}"/>
              </a:ext>
            </a:extLst>
          </p:cNvPr>
          <p:cNvSpPr txBox="1"/>
          <p:nvPr/>
        </p:nvSpPr>
        <p:spPr>
          <a:xfrm>
            <a:off x="693831" y="4735805"/>
            <a:ext cx="23777978" cy="10296110"/>
          </a:xfrm>
          <a:prstGeom prst="roundRect">
            <a:avLst>
              <a:gd name="adj" fmla="val 5374"/>
            </a:avLst>
          </a:prstGeom>
          <a:solidFill>
            <a:schemeClr val="accent4">
              <a:lumMod val="20000"/>
              <a:lumOff val="80000"/>
            </a:schemeClr>
          </a:solidFill>
        </p:spPr>
        <p:txBody>
          <a:bodyPr wrap="square" numCol="2" spcCol="540000" rtlCol="0" anchor="b">
            <a:noAutofit/>
          </a:bodyPr>
          <a:lstStyle/>
          <a:p>
            <a:pPr algn="ctr" rtl="0">
              <a:lnSpc>
                <a:spcPct val="150000"/>
              </a:lnSpc>
            </a:pPr>
            <a:endParaRPr lang="en-US" sz="4666" b="1" dirty="0" smtClean="0">
              <a:effectLst>
                <a:outerShdw blurRad="38100" dist="38100" dir="2700000" algn="tl">
                  <a:srgbClr val="C0C0C0"/>
                </a:outerShdw>
              </a:effectLst>
              <a:latin typeface="Arial" panose="020B0604020202020204" pitchFamily="34" charset="0"/>
            </a:endParaRPr>
          </a:p>
          <a:p>
            <a:pPr algn="ctr" rtl="0">
              <a:lnSpc>
                <a:spcPct val="150000"/>
              </a:lnSpc>
            </a:pPr>
            <a:endParaRPr lang="en-US" sz="2000" b="1" dirty="0" smtClean="0">
              <a:effectLst>
                <a:outerShdw blurRad="38100" dist="38100" dir="2700000" algn="tl">
                  <a:srgbClr val="C0C0C0"/>
                </a:outerShdw>
              </a:effectLst>
              <a:latin typeface="Arial" panose="020B0604020202020204" pitchFamily="34" charset="0"/>
            </a:endParaRPr>
          </a:p>
          <a:p>
            <a:pPr algn="ctr" rtl="0">
              <a:lnSpc>
                <a:spcPct val="150000"/>
              </a:lnSpc>
            </a:pPr>
            <a:r>
              <a:rPr lang="en-US" sz="4666" b="1" dirty="0" smtClean="0">
                <a:effectLst>
                  <a:outerShdw blurRad="38100" dist="38100" dir="2700000" algn="tl">
                    <a:srgbClr val="C0C0C0"/>
                  </a:outerShdw>
                </a:effectLst>
                <a:latin typeface="Arial" panose="020B0604020202020204" pitchFamily="34" charset="0"/>
              </a:rPr>
              <a:t>Background </a:t>
            </a:r>
            <a:r>
              <a:rPr lang="en-US" sz="4666" b="1" dirty="0">
                <a:effectLst>
                  <a:outerShdw blurRad="38100" dist="38100" dir="2700000" algn="tl">
                    <a:srgbClr val="C0C0C0"/>
                  </a:outerShdw>
                </a:effectLst>
                <a:latin typeface="Arial" panose="020B0604020202020204" pitchFamily="34" charset="0"/>
              </a:rPr>
              <a:t>and motivation:</a:t>
            </a:r>
          </a:p>
          <a:p>
            <a:pPr algn="just" rtl="0">
              <a:lnSpc>
                <a:spcPct val="150000"/>
              </a:lnSpc>
            </a:pPr>
            <a:r>
              <a:rPr lang="en-US" sz="2800" dirty="0">
                <a:latin typeface="Arial" panose="020B0604020202020204" pitchFamily="34" charset="0"/>
              </a:rPr>
              <a:t>Oceanographic research relies heavily on the collection, analysis, and interpretation of data. Many papers in the various domains comprising oceanography begin with a statement such as "the amount of data available is steadily increasing". However, to the best of our knowledge, no one has taken a longitudinal approach to reviewing the availability, coverage, and amount of research data collected and published. </a:t>
            </a:r>
            <a:r>
              <a:rPr lang="en-US" sz="2800" dirty="0" smtClean="0">
                <a:latin typeface="Arial" panose="020B0604020202020204" pitchFamily="34" charset="0"/>
              </a:rPr>
              <a:t>We have began a systematic effort to  </a:t>
            </a:r>
            <a:r>
              <a:rPr lang="en-US" sz="2800" dirty="0">
                <a:latin typeface="Arial" panose="020B0604020202020204" pitchFamily="34" charset="0"/>
              </a:rPr>
              <a:t>collect and analyze mentions and records of data collection throughout the history of oceanographic science to quantitatively questions </a:t>
            </a:r>
            <a:r>
              <a:rPr lang="en-US" sz="2800" dirty="0" smtClean="0">
                <a:latin typeface="Arial" panose="020B0604020202020204" pitchFamily="34" charset="0"/>
              </a:rPr>
              <a:t>such</a:t>
            </a:r>
            <a:r>
              <a:rPr lang="en-US" sz="2800" dirty="0">
                <a:latin typeface="Arial" panose="020B0604020202020204" pitchFamily="34" charset="0"/>
              </a:rPr>
              <a:t>: How much of</a:t>
            </a:r>
          </a:p>
          <a:p>
            <a:pPr algn="just" rtl="0">
              <a:lnSpc>
                <a:spcPct val="150000"/>
              </a:lnSpc>
            </a:pPr>
            <a:r>
              <a:rPr lang="en-US" sz="2800" dirty="0">
                <a:latin typeface="Arial" panose="020B0604020202020204" pitchFamily="34" charset="0"/>
              </a:rPr>
              <a:t>the data collected is still available for analysis? </a:t>
            </a:r>
            <a:r>
              <a:rPr lang="en-US" sz="2800" b="1" u="sng" dirty="0">
                <a:latin typeface="Arial" panose="020B0604020202020204" pitchFamily="34" charset="0"/>
              </a:rPr>
              <a:t>In which</a:t>
            </a:r>
          </a:p>
          <a:p>
            <a:pPr algn="just" rtl="0">
              <a:lnSpc>
                <a:spcPct val="150000"/>
              </a:lnSpc>
            </a:pPr>
            <a:r>
              <a:rPr lang="en-US" sz="2800" b="1" u="sng" dirty="0">
                <a:latin typeface="Arial" panose="020B0604020202020204" pitchFamily="34" charset="0"/>
              </a:rPr>
              <a:t>disciplines is data available over all regions of the ocean</a:t>
            </a:r>
          </a:p>
          <a:p>
            <a:pPr algn="just" rtl="0">
              <a:lnSpc>
                <a:spcPct val="150000"/>
              </a:lnSpc>
            </a:pPr>
            <a:endParaRPr lang="en-US" sz="2800" b="1" u="sng" dirty="0" smtClean="0">
              <a:latin typeface="Arial" panose="020B0604020202020204" pitchFamily="34" charset="0"/>
            </a:endParaRPr>
          </a:p>
          <a:p>
            <a:pPr algn="just" rtl="0">
              <a:lnSpc>
                <a:spcPct val="150000"/>
              </a:lnSpc>
            </a:pPr>
            <a:endParaRPr lang="en-US" sz="2800" b="1" u="sng" dirty="0">
              <a:latin typeface="Arial" panose="020B0604020202020204" pitchFamily="34" charset="0"/>
            </a:endParaRPr>
          </a:p>
          <a:p>
            <a:pPr algn="just" rtl="0">
              <a:lnSpc>
                <a:spcPct val="150000"/>
              </a:lnSpc>
            </a:pPr>
            <a:endParaRPr lang="en-US" sz="2800" b="1" u="sng" dirty="0" smtClean="0">
              <a:latin typeface="Arial" panose="020B0604020202020204" pitchFamily="34" charset="0"/>
            </a:endParaRPr>
          </a:p>
          <a:p>
            <a:pPr algn="just" rtl="0">
              <a:lnSpc>
                <a:spcPct val="150000"/>
              </a:lnSpc>
            </a:pPr>
            <a:r>
              <a:rPr lang="en-US" sz="2800" b="1" u="sng" dirty="0" smtClean="0">
                <a:latin typeface="Arial" panose="020B0604020202020204" pitchFamily="34" charset="0"/>
              </a:rPr>
              <a:t>and </a:t>
            </a:r>
            <a:r>
              <a:rPr lang="en-US" sz="2800" b="1" u="sng" dirty="0">
                <a:latin typeface="Arial" panose="020B0604020202020204" pitchFamily="34" charset="0"/>
              </a:rPr>
              <a:t>in which are there shortages of available </a:t>
            </a:r>
            <a:r>
              <a:rPr lang="en-US" sz="2800" b="1" u="sng" dirty="0" smtClean="0">
                <a:latin typeface="Arial" panose="020B0604020202020204" pitchFamily="34" charset="0"/>
              </a:rPr>
              <a:t>data?</a:t>
            </a:r>
            <a:endParaRPr lang="en-US" sz="2800" b="1" u="sng" dirty="0">
              <a:latin typeface="Arial" panose="020B0604020202020204" pitchFamily="34" charset="0"/>
            </a:endParaRPr>
          </a:p>
          <a:p>
            <a:pPr algn="just" rtl="0">
              <a:lnSpc>
                <a:spcPct val="150000"/>
              </a:lnSpc>
            </a:pPr>
            <a:r>
              <a:rPr lang="en-US" sz="2800" dirty="0" smtClean="0">
                <a:latin typeface="Arial" panose="020B0604020202020204" pitchFamily="34" charset="0"/>
              </a:rPr>
              <a:t>We </a:t>
            </a:r>
            <a:r>
              <a:rPr lang="en-US" sz="2800" dirty="0">
                <a:latin typeface="Arial" panose="020B0604020202020204" pitchFamily="34" charset="0"/>
              </a:rPr>
              <a:t>further </a:t>
            </a:r>
            <a:r>
              <a:rPr lang="en-US" sz="2800" dirty="0" smtClean="0">
                <a:latin typeface="Arial" panose="020B0604020202020204" pitchFamily="34" charset="0"/>
              </a:rPr>
              <a:t>intend to make </a:t>
            </a:r>
            <a:r>
              <a:rPr lang="en-US" sz="2800" dirty="0">
                <a:latin typeface="Arial" panose="020B0604020202020204" pitchFamily="34" charset="0"/>
              </a:rPr>
              <a:t>public an data analysis tool, allowing faceted exploration of questions such of these over the results of our work. </a:t>
            </a:r>
            <a:endParaRPr lang="en-US" sz="2800" i="1" dirty="0">
              <a:latin typeface="Arial" panose="020B0604020202020204" pitchFamily="34" charset="0"/>
            </a:endParaRPr>
          </a:p>
        </p:txBody>
      </p:sp>
      <p:pic>
        <p:nvPicPr>
          <p:cNvPr id="1026" name="Picture 2" descr="https://odini.net/wp-content/uploads/2020/09/Odini-b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3" y="-1163963"/>
            <a:ext cx="25284716" cy="589976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10998" y="15427360"/>
            <a:ext cx="23777978" cy="12611933"/>
          </a:xfrm>
          <a:prstGeom prst="roundRect">
            <a:avLst>
              <a:gd name="adj" fmla="val 4195"/>
            </a:avLst>
          </a:prstGeom>
          <a:solidFill>
            <a:schemeClr val="accent4">
              <a:lumMod val="20000"/>
              <a:lumOff val="80000"/>
            </a:schemeClr>
          </a:solidFill>
        </p:spPr>
        <p:txBody>
          <a:bodyPr wrap="square" numCol="2" spcCol="540000" rtlCol="0">
            <a:spAutoFit/>
          </a:bodyPr>
          <a:lstStyle/>
          <a:p>
            <a:pPr algn="just" rtl="0">
              <a:lnSpc>
                <a:spcPct val="150000"/>
              </a:lnSpc>
            </a:pPr>
            <a:r>
              <a:rPr lang="en-US" sz="2800" dirty="0" smtClean="0">
                <a:latin typeface="Arial" panose="020B0604020202020204" pitchFamily="34" charset="0"/>
              </a:rPr>
              <a:t>Business intelligence (BI) has been used for decades to organize and present information regarding the business environment of an enterprise and its internal performance measures. BI Systems are comprised of a data warehouse (DWH) that collects faceted information over measures (e.g., sales, profit, service calls) and dimensions (e.g., years, product-types, customer-types) and an analysis portal that allows managers and analysts to derive insights from this information. We propose a </a:t>
            </a:r>
            <a:r>
              <a:rPr lang="en-US" sz="2800" b="1" dirty="0" smtClean="0">
                <a:latin typeface="Arial" panose="020B0604020202020204" pitchFamily="34" charset="0"/>
              </a:rPr>
              <a:t>Research Intelligence</a:t>
            </a:r>
            <a:r>
              <a:rPr lang="en-US" sz="2800" dirty="0" smtClean="0">
                <a:latin typeface="Arial" panose="020B0604020202020204" pitchFamily="34" charset="0"/>
              </a:rPr>
              <a:t> system comprised of a similar DWH and analysis portal. </a:t>
            </a:r>
            <a:endParaRPr lang="en-US" sz="2800" dirty="0">
              <a:latin typeface="Arial" panose="020B0604020202020204" pitchFamily="34" charset="0"/>
            </a:endParaRPr>
          </a:p>
          <a:p>
            <a:pPr algn="just" rtl="0">
              <a:lnSpc>
                <a:spcPct val="150000"/>
              </a:lnSpc>
            </a:pPr>
            <a:endParaRPr lang="en-US" sz="2800" dirty="0" smtClean="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l" rtl="0">
              <a:lnSpc>
                <a:spcPct val="150000"/>
              </a:lnSpc>
            </a:pPr>
            <a:endParaRPr lang="en-US" altLang="he-IL" sz="4666" b="1" dirty="0">
              <a:effectLst>
                <a:outerShdw blurRad="38100" dist="38100" dir="2700000" algn="tl">
                  <a:srgbClr val="C0C0C0"/>
                </a:outerShdw>
              </a:effectLst>
              <a:latin typeface="Arial" panose="020B0604020202020204" pitchFamily="34" charset="0"/>
            </a:endParaRPr>
          </a:p>
          <a:p>
            <a:pPr algn="l" rtl="0">
              <a:lnSpc>
                <a:spcPct val="150000"/>
              </a:lnSpc>
            </a:pPr>
            <a:endParaRPr lang="en-US" altLang="he-IL" sz="4666" b="1" dirty="0">
              <a:effectLst>
                <a:outerShdw blurRad="38100" dist="38100" dir="2700000" algn="tl">
                  <a:srgbClr val="C0C0C0"/>
                </a:outerShdw>
              </a:effectLst>
              <a:latin typeface="Arial" panose="020B0604020202020204" pitchFamily="34" charset="0"/>
            </a:endParaRPr>
          </a:p>
          <a:p>
            <a:pPr algn="l" rtl="0">
              <a:lnSpc>
                <a:spcPct val="150000"/>
              </a:lnSpc>
            </a:pPr>
            <a:endParaRPr lang="en-US" altLang="he-IL" sz="4666" b="1" dirty="0">
              <a:effectLst>
                <a:outerShdw blurRad="38100" dist="38100" dir="2700000" algn="tl">
                  <a:srgbClr val="C0C0C0"/>
                </a:outerShdw>
              </a:effectLst>
              <a:latin typeface="Arial" panose="020B0604020202020204" pitchFamily="34" charset="0"/>
            </a:endParaRPr>
          </a:p>
          <a:p>
            <a:pPr algn="l" rtl="0">
              <a:lnSpc>
                <a:spcPct val="150000"/>
              </a:lnSpc>
            </a:pPr>
            <a:endParaRPr lang="en-US" altLang="he-IL" sz="4666" b="1" dirty="0">
              <a:effectLst>
                <a:outerShdw blurRad="38100" dist="38100" dir="2700000" algn="tl">
                  <a:srgbClr val="C0C0C0"/>
                </a:outerShdw>
              </a:effectLst>
              <a:latin typeface="Arial" panose="020B0604020202020204" pitchFamily="34" charset="0"/>
            </a:endParaRPr>
          </a:p>
          <a:p>
            <a:pPr algn="l" rtl="0">
              <a:lnSpc>
                <a:spcPct val="150000"/>
              </a:lnSpc>
            </a:pPr>
            <a:endParaRPr lang="en-US" sz="2800" dirty="0" smtClean="0">
              <a:latin typeface="Arial" panose="020B0604020202020204" pitchFamily="34" charset="0"/>
            </a:endParaRPr>
          </a:p>
          <a:p>
            <a:pPr algn="l" rtl="0">
              <a:lnSpc>
                <a:spcPct val="150000"/>
              </a:lnSpc>
            </a:pPr>
            <a:r>
              <a:rPr lang="en-US" sz="2800" dirty="0" smtClean="0">
                <a:latin typeface="Arial" panose="020B0604020202020204" pitchFamily="34" charset="0"/>
              </a:rPr>
              <a:t>The diagram on the left presents our pipeline that is comprised of two major extraction, transformation, and loading (ETL) processes. </a:t>
            </a:r>
          </a:p>
          <a:p>
            <a:pPr algn="l" rtl="0">
              <a:lnSpc>
                <a:spcPct val="150000"/>
              </a:lnSpc>
            </a:pPr>
            <a:r>
              <a:rPr lang="en-US" sz="2800" b="1" dirty="0" smtClean="0">
                <a:latin typeface="Arial" panose="020B0604020202020204" pitchFamily="34" charset="0"/>
              </a:rPr>
              <a:t>Data portal ETL</a:t>
            </a:r>
          </a:p>
          <a:p>
            <a:pPr marL="514350" indent="-514350" algn="l" rtl="0">
              <a:lnSpc>
                <a:spcPct val="150000"/>
              </a:lnSpc>
              <a:buAutoNum type="arabicPeriod"/>
            </a:pPr>
            <a:r>
              <a:rPr lang="en-US" sz="2800" dirty="0" smtClean="0">
                <a:latin typeface="Arial" panose="020B0604020202020204" pitchFamily="34" charset="0"/>
              </a:rPr>
              <a:t>Extract metadata from data portals such as </a:t>
            </a:r>
            <a:r>
              <a:rPr lang="en-US" sz="2800" dirty="0" err="1" smtClean="0">
                <a:latin typeface="Arial" panose="020B0604020202020204" pitchFamily="34" charset="0"/>
              </a:rPr>
              <a:t>EMODNet</a:t>
            </a:r>
            <a:r>
              <a:rPr lang="en-US" sz="2800" dirty="0" smtClean="0">
                <a:latin typeface="Arial" panose="020B0604020202020204" pitchFamily="34" charset="0"/>
              </a:rPr>
              <a:t>, </a:t>
            </a:r>
            <a:r>
              <a:rPr lang="en-US" sz="2800" dirty="0" err="1" smtClean="0">
                <a:latin typeface="Arial" panose="020B0604020202020204" pitchFamily="34" charset="0"/>
              </a:rPr>
              <a:t>DataOne</a:t>
            </a:r>
            <a:r>
              <a:rPr lang="en-US" sz="2800" dirty="0" smtClean="0">
                <a:latin typeface="Arial" panose="020B0604020202020204" pitchFamily="34" charset="0"/>
              </a:rPr>
              <a:t>, and </a:t>
            </a:r>
            <a:r>
              <a:rPr lang="en-US" sz="2800" dirty="0" err="1" smtClean="0">
                <a:latin typeface="Arial" panose="020B0604020202020204" pitchFamily="34" charset="0"/>
              </a:rPr>
              <a:t>PlanetMicrobe</a:t>
            </a:r>
            <a:r>
              <a:rPr lang="en-US" sz="2800" dirty="0" smtClean="0">
                <a:latin typeface="Arial" panose="020B0604020202020204" pitchFamily="34" charset="0"/>
              </a:rPr>
              <a:t>, data repositories such as BCO-DMO, PANGAEA, and PODAAC, and raw data sources such as ARGO and BATS. </a:t>
            </a:r>
          </a:p>
          <a:p>
            <a:pPr marL="514350" indent="-514350" algn="l" rtl="0">
              <a:lnSpc>
                <a:spcPct val="150000"/>
              </a:lnSpc>
              <a:buAutoNum type="arabicPeriod"/>
            </a:pPr>
            <a:r>
              <a:rPr lang="en-US" sz="2800" dirty="0" smtClean="0">
                <a:latin typeface="Arial" panose="020B0604020202020204" pitchFamily="34" charset="0"/>
              </a:rPr>
              <a:t>Transform extracted metadata into a common schema for loading into the DWH. </a:t>
            </a:r>
          </a:p>
          <a:p>
            <a:pPr marL="514350" indent="-514350" algn="l" rtl="0">
              <a:lnSpc>
                <a:spcPct val="150000"/>
              </a:lnSpc>
              <a:buAutoNum type="arabicPeriod"/>
            </a:pPr>
            <a:r>
              <a:rPr lang="en-US" sz="2800" dirty="0" smtClean="0">
                <a:latin typeface="Arial" panose="020B0604020202020204" pitchFamily="34" charset="0"/>
              </a:rPr>
              <a:t>Disambiguate duplicate </a:t>
            </a:r>
            <a:r>
              <a:rPr lang="en-US" sz="2800" dirty="0">
                <a:latin typeface="Arial" panose="020B0604020202020204" pitchFamily="34" charset="0"/>
              </a:rPr>
              <a:t>records (e.g., </a:t>
            </a:r>
            <a:r>
              <a:rPr lang="en-US" sz="2400" dirty="0">
                <a:latin typeface="Arial" panose="020B0604020202020204" pitchFamily="34" charset="0"/>
                <a:hlinkClick r:id="rId4"/>
              </a:rPr>
              <a:t>https://</a:t>
            </a:r>
            <a:r>
              <a:rPr lang="en-US" sz="2400" dirty="0" smtClean="0">
                <a:latin typeface="Arial" panose="020B0604020202020204" pitchFamily="34" charset="0"/>
                <a:hlinkClick r:id="rId4"/>
              </a:rPr>
              <a:t>doi.pangaea.de/10.1594/PANGAEA.79008</a:t>
            </a:r>
            <a:r>
              <a:rPr lang="en-US" sz="2400" dirty="0">
                <a:latin typeface="Arial" panose="020B0604020202020204" pitchFamily="34" charset="0"/>
              </a:rPr>
              <a:t> </a:t>
            </a:r>
            <a:r>
              <a:rPr lang="en-US" sz="2800" dirty="0">
                <a:latin typeface="Arial" panose="020B0604020202020204" pitchFamily="34" charset="0"/>
              </a:rPr>
              <a:t>and </a:t>
            </a:r>
            <a:r>
              <a:rPr lang="en-US" sz="2400" dirty="0">
                <a:latin typeface="Arial" panose="020B0604020202020204" pitchFamily="34" charset="0"/>
                <a:hlinkClick r:id="rId5"/>
              </a:rPr>
              <a:t>https://</a:t>
            </a:r>
            <a:r>
              <a:rPr lang="en-US" sz="2400" dirty="0" smtClean="0">
                <a:latin typeface="Arial" panose="020B0604020202020204" pitchFamily="34" charset="0"/>
                <a:hlinkClick r:id="rId5"/>
              </a:rPr>
              <a:t>doi.pangaea.de/10.1594/PANGAEA.79051</a:t>
            </a:r>
            <a:r>
              <a:rPr lang="en-US" sz="2400" dirty="0" smtClean="0">
                <a:latin typeface="Arial" panose="020B0604020202020204" pitchFamily="34" charset="0"/>
              </a:rPr>
              <a:t> </a:t>
            </a:r>
            <a:r>
              <a:rPr lang="en-US" sz="2800" dirty="0" smtClean="0">
                <a:latin typeface="Arial" panose="020B0604020202020204" pitchFamily="34" charset="0"/>
              </a:rPr>
              <a:t>), </a:t>
            </a:r>
            <a:r>
              <a:rPr lang="en-US" sz="2800" dirty="0" smtClean="0">
                <a:latin typeface="Arial" panose="020B0604020202020204" pitchFamily="34" charset="0"/>
              </a:rPr>
              <a:t>overlapping datasets, and records fully contained in other records. </a:t>
            </a:r>
            <a:endParaRPr lang="en-US" sz="2800" dirty="0">
              <a:latin typeface="Arial" panose="020B0604020202020204" pitchFamily="34" charset="0"/>
            </a:endParaRPr>
          </a:p>
          <a:p>
            <a:pPr algn="l" rtl="0">
              <a:lnSpc>
                <a:spcPct val="150000"/>
              </a:lnSpc>
            </a:pPr>
            <a:r>
              <a:rPr lang="en-US" sz="2800" b="1" dirty="0" smtClean="0">
                <a:latin typeface="Arial" panose="020B0604020202020204" pitchFamily="34" charset="0"/>
              </a:rPr>
              <a:t>Evaluation procedure – scientific papers</a:t>
            </a:r>
            <a:r>
              <a:rPr lang="en-US" sz="2800" dirty="0" smtClean="0">
                <a:latin typeface="Arial" panose="020B0604020202020204" pitchFamily="34" charset="0"/>
              </a:rPr>
              <a:t>: </a:t>
            </a:r>
            <a:endParaRPr lang="en-US" sz="2800" dirty="0">
              <a:latin typeface="Arial" panose="020B0604020202020204" pitchFamily="34" charset="0"/>
            </a:endParaRPr>
          </a:p>
          <a:p>
            <a:pPr marL="577792" indent="-577792" algn="l" rtl="0">
              <a:lnSpc>
                <a:spcPct val="150000"/>
              </a:lnSpc>
              <a:buFont typeface="+mj-lt"/>
              <a:buAutoNum type="arabicPeriod"/>
            </a:pPr>
            <a:r>
              <a:rPr lang="en-US" sz="2800" dirty="0" smtClean="0">
                <a:latin typeface="Arial" panose="020B0604020202020204" pitchFamily="34" charset="0"/>
              </a:rPr>
              <a:t>Use NLP-based topic-classification techniques to identify oceanographic papers with data mentions. </a:t>
            </a:r>
          </a:p>
          <a:p>
            <a:pPr marL="577792" indent="-577792" algn="l" rtl="0">
              <a:lnSpc>
                <a:spcPct val="150000"/>
              </a:lnSpc>
              <a:buFont typeface="+mj-lt"/>
              <a:buAutoNum type="arabicPeriod"/>
            </a:pPr>
            <a:r>
              <a:rPr lang="en-US" sz="2800" dirty="0" smtClean="0">
                <a:latin typeface="Arial" panose="020B0604020202020204" pitchFamily="34" charset="0"/>
              </a:rPr>
              <a:t>Utilize data description extraction (DDE) [1] to extract the data mentions and their properties.</a:t>
            </a:r>
            <a:endParaRPr lang="en-US" sz="2800" dirty="0">
              <a:latin typeface="Arial" panose="020B0604020202020204" pitchFamily="34" charset="0"/>
            </a:endParaRPr>
          </a:p>
          <a:p>
            <a:pPr marL="577792" indent="-577792" algn="l" rtl="0">
              <a:lnSpc>
                <a:spcPct val="150000"/>
              </a:lnSpc>
              <a:buFont typeface="+mj-lt"/>
              <a:buAutoNum type="arabicPeriod"/>
            </a:pPr>
            <a:r>
              <a:rPr lang="en-US" sz="2800" dirty="0" smtClean="0">
                <a:latin typeface="Arial" panose="020B0604020202020204" pitchFamily="34" charset="0"/>
              </a:rPr>
              <a:t>Disambiguate against our collected data warehouse. </a:t>
            </a:r>
            <a:endParaRPr lang="en-US" sz="2800" dirty="0">
              <a:latin typeface="Arial" panose="020B0604020202020204" pitchFamily="34" charset="0"/>
            </a:endParaRPr>
          </a:p>
        </p:txBody>
      </p:sp>
      <p:sp>
        <p:nvSpPr>
          <p:cNvPr id="60" name="AutoShape 18" descr="Image result for 96 well plate"/>
          <p:cNvSpPr>
            <a:spLocks noChangeAspect="1" noChangeArrowheads="1"/>
          </p:cNvSpPr>
          <p:nvPr/>
        </p:nvSpPr>
        <p:spPr bwMode="auto">
          <a:xfrm>
            <a:off x="25028370" y="1087540"/>
            <a:ext cx="237037" cy="2370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1111" tIns="35556" rIns="71111" bIns="35556" numCol="1" anchor="t" anchorCtr="0" compatLnSpc="1">
            <a:prstTxWarp prst="textNoShape">
              <a:avLst/>
            </a:prstTxWarp>
          </a:bodyPr>
          <a:lstStyle/>
          <a:p>
            <a:endParaRPr lang="he-IL" sz="5351"/>
          </a:p>
        </p:txBody>
      </p:sp>
      <p:sp>
        <p:nvSpPr>
          <p:cNvPr id="61" name="AutoShape 20" descr="Image result for 96 well plate"/>
          <p:cNvSpPr>
            <a:spLocks noChangeAspect="1" noChangeArrowheads="1"/>
          </p:cNvSpPr>
          <p:nvPr/>
        </p:nvSpPr>
        <p:spPr bwMode="auto">
          <a:xfrm>
            <a:off x="25146888" y="1206058"/>
            <a:ext cx="237037" cy="2370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1111" tIns="35556" rIns="71111" bIns="35556" numCol="1" anchor="t" anchorCtr="0" compatLnSpc="1">
            <a:prstTxWarp prst="textNoShape">
              <a:avLst/>
            </a:prstTxWarp>
          </a:bodyPr>
          <a:lstStyle/>
          <a:p>
            <a:endParaRPr lang="he-IL" sz="5351"/>
          </a:p>
        </p:txBody>
      </p:sp>
      <p:sp>
        <p:nvSpPr>
          <p:cNvPr id="28" name="TextBox 27">
            <a:extLst>
              <a:ext uri="{FF2B5EF4-FFF2-40B4-BE49-F238E27FC236}">
                <a16:creationId xmlns:a16="http://schemas.microsoft.com/office/drawing/2014/main" id="{0421AB3B-3C75-4F34-BF24-DD3E0A87A18E}"/>
              </a:ext>
            </a:extLst>
          </p:cNvPr>
          <p:cNvSpPr txBox="1"/>
          <p:nvPr/>
        </p:nvSpPr>
        <p:spPr>
          <a:xfrm>
            <a:off x="3668057" y="3465978"/>
            <a:ext cx="18220962" cy="3431578"/>
          </a:xfrm>
          <a:prstGeom prst="roundRect">
            <a:avLst/>
          </a:prstGeom>
          <a:solidFill>
            <a:schemeClr val="accent5"/>
          </a:solidFill>
        </p:spPr>
        <p:txBody>
          <a:bodyPr wrap="square" numCol="1" rtlCol="1" anchor="b">
            <a:spAutoFit/>
          </a:bodyPr>
          <a:lstStyle/>
          <a:p>
            <a:pPr algn="ctr" rtl="0"/>
            <a:r>
              <a:rPr lang="en-US" sz="6600" b="1" dirty="0" smtClean="0"/>
              <a:t>Taking Stock of Decades of Ocean Data</a:t>
            </a:r>
          </a:p>
          <a:p>
            <a:pPr algn="ctr" rtl="0"/>
            <a:endParaRPr lang="en-US" sz="1555" b="1" dirty="0"/>
          </a:p>
          <a:p>
            <a:pPr algn="ctr" rtl="0"/>
            <a:r>
              <a:rPr lang="en-US" sz="4200" dirty="0"/>
              <a:t>Tomer </a:t>
            </a:r>
            <a:r>
              <a:rPr lang="en-US" sz="4200" dirty="0" smtClean="0"/>
              <a:t>Sagi</a:t>
            </a:r>
            <a:r>
              <a:rPr lang="en-US" sz="4200" baseline="30000" dirty="0" smtClean="0"/>
              <a:t>1</a:t>
            </a:r>
            <a:r>
              <a:rPr lang="en-US" sz="4200" dirty="0" smtClean="0"/>
              <a:t> </a:t>
            </a:r>
            <a:r>
              <a:rPr lang="en-US" sz="4200" dirty="0"/>
              <a:t>&amp; </a:t>
            </a:r>
            <a:r>
              <a:rPr lang="en-US" sz="4200" dirty="0" err="1"/>
              <a:t>Yoav</a:t>
            </a:r>
            <a:r>
              <a:rPr lang="en-US" sz="4200" dirty="0"/>
              <a:t> </a:t>
            </a:r>
            <a:r>
              <a:rPr lang="en-US" sz="4200" dirty="0" smtClean="0"/>
              <a:t>Lehahn</a:t>
            </a:r>
            <a:r>
              <a:rPr lang="en-US" sz="4200" baseline="30000" dirty="0" smtClean="0"/>
              <a:t>2</a:t>
            </a:r>
            <a:endParaRPr lang="en-US" sz="4200" dirty="0"/>
          </a:p>
          <a:p>
            <a:pPr algn="ctr" rtl="0"/>
            <a:r>
              <a:rPr lang="en-US" sz="3600" baseline="30000" dirty="0"/>
              <a:t>1</a:t>
            </a:r>
            <a:r>
              <a:rPr lang="en-US" sz="3600" dirty="0" smtClean="0"/>
              <a:t>Department </a:t>
            </a:r>
            <a:r>
              <a:rPr lang="en-US" sz="3600" dirty="0"/>
              <a:t>of Information </a:t>
            </a:r>
            <a:r>
              <a:rPr lang="en-US" sz="3600" dirty="0" smtClean="0"/>
              <a:t>Systems </a:t>
            </a:r>
            <a:r>
              <a:rPr lang="en-US" sz="3600" baseline="30000" dirty="0" smtClean="0"/>
              <a:t>2</a:t>
            </a:r>
            <a:r>
              <a:rPr lang="en-US" sz="3600" dirty="0" smtClean="0"/>
              <a:t>Department </a:t>
            </a:r>
            <a:r>
              <a:rPr lang="en-US" sz="3600" dirty="0"/>
              <a:t>of Marine Geosciences, </a:t>
            </a:r>
            <a:r>
              <a:rPr lang="en-US" sz="3600" dirty="0" err="1"/>
              <a:t>Charney</a:t>
            </a:r>
            <a:r>
              <a:rPr lang="en-US" sz="3600" dirty="0"/>
              <a:t> School of Marine Sciences, University of </a:t>
            </a:r>
            <a:r>
              <a:rPr lang="en-US" sz="3600" dirty="0" smtClean="0"/>
              <a:t>Haifa, Haifa, Israel.</a:t>
            </a:r>
            <a:endParaRPr lang="en-US" sz="3600" dirty="0"/>
          </a:p>
        </p:txBody>
      </p:sp>
      <p:sp>
        <p:nvSpPr>
          <p:cNvPr id="13" name="TextBox 12">
            <a:extLst>
              <a:ext uri="{FF2B5EF4-FFF2-40B4-BE49-F238E27FC236}">
                <a16:creationId xmlns:a16="http://schemas.microsoft.com/office/drawing/2014/main" id="{629FA854-A72E-445D-A8DF-2CD760795928}"/>
              </a:ext>
            </a:extLst>
          </p:cNvPr>
          <p:cNvSpPr txBox="1"/>
          <p:nvPr/>
        </p:nvSpPr>
        <p:spPr>
          <a:xfrm>
            <a:off x="710998" y="28281017"/>
            <a:ext cx="23933007" cy="7256601"/>
          </a:xfrm>
          <a:prstGeom prst="roundRect">
            <a:avLst>
              <a:gd name="adj" fmla="val 7113"/>
            </a:avLst>
          </a:prstGeom>
          <a:solidFill>
            <a:schemeClr val="accent4">
              <a:lumMod val="20000"/>
              <a:lumOff val="80000"/>
            </a:schemeClr>
          </a:solidFill>
        </p:spPr>
        <p:txBody>
          <a:bodyPr wrap="square" numCol="2" spcCol="540000" rtlCol="0">
            <a:spAutoFit/>
          </a:bodyPr>
          <a:lstStyle/>
          <a:p>
            <a:pPr algn="l" rtl="0">
              <a:lnSpc>
                <a:spcPct val="150000"/>
              </a:lnSpc>
            </a:pPr>
            <a:r>
              <a:rPr lang="en-US" sz="4666" b="1" dirty="0" smtClean="0">
                <a:effectLst>
                  <a:outerShdw blurRad="38100" dist="38100" dir="2700000" algn="tl">
                    <a:srgbClr val="C0C0C0"/>
                  </a:outerShdw>
                </a:effectLst>
                <a:latin typeface="Arial" panose="020B0604020202020204" pitchFamily="34" charset="0"/>
              </a:rPr>
              <a:t>Preliminary Schema</a:t>
            </a:r>
            <a:endParaRPr lang="en-US" sz="4666" b="1" dirty="0">
              <a:effectLst>
                <a:outerShdw blurRad="38100" dist="38100" dir="2700000" algn="tl">
                  <a:srgbClr val="C0C0C0"/>
                </a:outerShdw>
              </a:effectLst>
              <a:latin typeface="Arial" panose="020B0604020202020204" pitchFamily="34" charset="0"/>
            </a:endParaRPr>
          </a:p>
          <a:p>
            <a:pPr algn="l" rtl="0">
              <a:lnSpc>
                <a:spcPct val="150000"/>
              </a:lnSpc>
            </a:pPr>
            <a:r>
              <a:rPr lang="en-US" sz="2800" dirty="0" smtClean="0">
                <a:latin typeface="Arial" panose="020B0604020202020204" pitchFamily="34" charset="0"/>
              </a:rPr>
              <a:t>The figure on the right presents a </a:t>
            </a:r>
            <a:r>
              <a:rPr lang="en-US" sz="2800" dirty="0">
                <a:latin typeface="Arial" panose="020B0604020202020204" pitchFamily="34" charset="0"/>
              </a:rPr>
              <a:t>s</a:t>
            </a:r>
            <a:r>
              <a:rPr lang="en-US" sz="2800" dirty="0" smtClean="0">
                <a:latin typeface="Arial" panose="020B0604020202020204" pitchFamily="34" charset="0"/>
              </a:rPr>
              <a:t>nowflake diagram of our current data warehouse design. As additional sources are incorporated. We intend to evolve the schema as needed.  The center table represents the main data table and utilizes 3 measures: </a:t>
            </a:r>
            <a:r>
              <a:rPr lang="en-US" sz="2800" dirty="0" smtClean="0">
                <a:latin typeface="Arial" panose="020B0604020202020204" pitchFamily="34" charset="0"/>
              </a:rPr>
              <a:t>number of data points, number of datasets and number of papers. These </a:t>
            </a:r>
            <a:r>
              <a:rPr lang="en-US" sz="2800" dirty="0" smtClean="0">
                <a:latin typeface="Arial" panose="020B0604020202020204" pitchFamily="34" charset="0"/>
              </a:rPr>
              <a:t>measures can be grouped and filtered using the dimension hierarchies surrounding the fact table such as by </a:t>
            </a:r>
            <a:r>
              <a:rPr lang="en-US" sz="2800" dirty="0" err="1" smtClean="0">
                <a:latin typeface="Arial" panose="020B0604020202020204" pitchFamily="34" charset="0"/>
              </a:rPr>
              <a:t>month</a:t>
            </a:r>
            <a:r>
              <a:rPr lang="en-US" sz="2800" dirty="0" err="1" smtClean="0">
                <a:latin typeface="Arial" panose="020B0604020202020204" pitchFamily="34" charset="0"/>
                <a:sym typeface="Wingdings" panose="05000000000000000000" pitchFamily="2" charset="2"/>
              </a:rPr>
              <a:t>yeardecade</a:t>
            </a:r>
            <a:r>
              <a:rPr lang="en-US" sz="2800" dirty="0">
                <a:latin typeface="Arial" panose="020B0604020202020204" pitchFamily="34" charset="0"/>
                <a:sym typeface="Wingdings" panose="05000000000000000000" pitchFamily="2" charset="2"/>
              </a:rPr>
              <a:t> </a:t>
            </a:r>
            <a:r>
              <a:rPr lang="en-US" sz="2800" dirty="0" smtClean="0">
                <a:latin typeface="Arial" panose="020B0604020202020204" pitchFamily="34" charset="0"/>
                <a:sym typeface="Wingdings" panose="05000000000000000000" pitchFamily="2" charset="2"/>
              </a:rPr>
              <a:t>or </a:t>
            </a:r>
            <a:r>
              <a:rPr lang="en-US" sz="2800" smtClean="0">
                <a:latin typeface="Arial" panose="020B0604020202020204" pitchFamily="34" charset="0"/>
                <a:sym typeface="Wingdings" panose="05000000000000000000" pitchFamily="2" charset="2"/>
              </a:rPr>
              <a:t>by </a:t>
            </a:r>
            <a:r>
              <a:rPr lang="en-US" sz="2800" smtClean="0">
                <a:latin typeface="Arial" panose="020B0604020202020204" pitchFamily="34" charset="0"/>
                <a:sym typeface="Wingdings" panose="05000000000000000000" pitchFamily="2" charset="2"/>
              </a:rPr>
              <a:t>depth (Z)</a:t>
            </a:r>
            <a:r>
              <a:rPr lang="en-US" sz="2800" dirty="0" err="1" smtClean="0">
                <a:latin typeface="Arial" panose="020B0604020202020204" pitchFamily="34" charset="0"/>
                <a:sym typeface="Wingdings" panose="05000000000000000000" pitchFamily="2" charset="2"/>
              </a:rPr>
              <a:t>ocean</a:t>
            </a:r>
            <a:r>
              <a:rPr lang="en-US" sz="2800" dirty="0" smtClean="0">
                <a:latin typeface="Arial" panose="020B0604020202020204" pitchFamily="34" charset="0"/>
                <a:sym typeface="Wingdings" panose="05000000000000000000" pitchFamily="2" charset="2"/>
              </a:rPr>
              <a:t> layer.</a:t>
            </a:r>
            <a:endParaRPr lang="en-US" sz="2800" dirty="0" smtClean="0">
              <a:latin typeface="Arial" panose="020B0604020202020204" pitchFamily="34" charset="0"/>
            </a:endParaRPr>
          </a:p>
          <a:p>
            <a:pPr algn="l" rtl="0">
              <a:lnSpc>
                <a:spcPct val="150000"/>
              </a:lnSpc>
            </a:pPr>
            <a:r>
              <a:rPr lang="en-US" sz="2800" smtClean="0">
                <a:effectLst>
                  <a:outerShdw blurRad="38100" dist="38100" dir="2700000" algn="tl">
                    <a:srgbClr val="C0C0C0"/>
                  </a:outerShdw>
                </a:effectLst>
                <a:latin typeface="Arial" panose="020B0604020202020204" pitchFamily="34" charset="0"/>
              </a:rPr>
              <a:t>The </a:t>
            </a:r>
            <a:r>
              <a:rPr lang="en-US" sz="2800" dirty="0" smtClean="0">
                <a:effectLst>
                  <a:outerShdw blurRad="38100" dist="38100" dir="2700000" algn="tl">
                    <a:srgbClr val="C0C0C0"/>
                  </a:outerShdw>
                </a:effectLst>
                <a:latin typeface="Arial" panose="020B0604020202020204" pitchFamily="34" charset="0"/>
              </a:rPr>
              <a:t>list of data sources we are currently evaluating for this work can be found on </a:t>
            </a:r>
            <a:r>
              <a:rPr lang="en-US" sz="2800" dirty="0">
                <a:effectLst>
                  <a:outerShdw blurRad="38100" dist="38100" dir="2700000" algn="tl">
                    <a:srgbClr val="C0C0C0"/>
                  </a:outerShdw>
                </a:effectLst>
                <a:latin typeface="Arial" panose="020B0604020202020204" pitchFamily="34" charset="0"/>
              </a:rPr>
              <a:t>our website at </a:t>
            </a:r>
            <a:r>
              <a:rPr lang="en-US" sz="2800" dirty="0" smtClean="0">
                <a:effectLst>
                  <a:outerShdw blurRad="38100" dist="38100" dir="2700000" algn="tl">
                    <a:srgbClr val="C0C0C0"/>
                  </a:outerShdw>
                </a:effectLst>
                <a:latin typeface="Arial" panose="020B0604020202020204" pitchFamily="34" charset="0"/>
                <a:hlinkClick r:id="rId6"/>
              </a:rPr>
              <a:t>https://odini.net/discover</a:t>
            </a:r>
            <a:r>
              <a:rPr lang="en-US" sz="2800" dirty="0" smtClean="0">
                <a:effectLst>
                  <a:outerShdw blurRad="38100" dist="38100" dir="2700000" algn="tl">
                    <a:srgbClr val="C0C0C0"/>
                  </a:outerShdw>
                </a:effectLst>
                <a:latin typeface="Arial" panose="020B0604020202020204" pitchFamily="34" charset="0"/>
              </a:rPr>
              <a:t> </a:t>
            </a:r>
            <a:endParaRPr lang="en-US" sz="2800" dirty="0" smtClean="0">
              <a:effectLst>
                <a:outerShdw blurRad="38100" dist="38100" dir="2700000" algn="tl">
                  <a:srgbClr val="C0C0C0"/>
                </a:outerShdw>
              </a:effectLst>
              <a:latin typeface="Arial" panose="020B0604020202020204" pitchFamily="34" charset="0"/>
            </a:endParaRPr>
          </a:p>
        </p:txBody>
      </p:sp>
      <p:sp>
        <p:nvSpPr>
          <p:cNvPr id="32" name="TextBox 31">
            <a:extLst>
              <a:ext uri="{FF2B5EF4-FFF2-40B4-BE49-F238E27FC236}">
                <a16:creationId xmlns:a16="http://schemas.microsoft.com/office/drawing/2014/main" id="{332BC07E-2406-45D7-82EF-9EC9857DC247}"/>
              </a:ext>
            </a:extLst>
          </p:cNvPr>
          <p:cNvSpPr txBox="1"/>
          <p:nvPr/>
        </p:nvSpPr>
        <p:spPr>
          <a:xfrm>
            <a:off x="12896387" y="9997468"/>
            <a:ext cx="11463741" cy="5047536"/>
          </a:xfrm>
          <a:prstGeom prst="rect">
            <a:avLst/>
          </a:prstGeom>
          <a:noFill/>
        </p:spPr>
        <p:txBody>
          <a:bodyPr wrap="square" rtlCol="1">
            <a:spAutoFit/>
          </a:bodyPr>
          <a:lstStyle/>
          <a:p>
            <a:pPr algn="just" rtl="0">
              <a:lnSpc>
                <a:spcPct val="150000"/>
              </a:lnSpc>
            </a:pPr>
            <a:r>
              <a:rPr lang="en-US" sz="2800" dirty="0" smtClean="0">
                <a:latin typeface="Arial" panose="020B0604020202020204" pitchFamily="34" charset="0"/>
              </a:rPr>
              <a:t>Example analysis:</a:t>
            </a: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pPr algn="just" rtl="0">
              <a:lnSpc>
                <a:spcPct val="150000"/>
              </a:lnSpc>
            </a:pPr>
            <a:endParaRPr lang="en-US" sz="2800" dirty="0">
              <a:latin typeface="Arial" panose="020B0604020202020204" pitchFamily="34" charset="0"/>
            </a:endParaRPr>
          </a:p>
          <a:p>
            <a:endParaRPr lang="he-IL" sz="2800" dirty="0"/>
          </a:p>
        </p:txBody>
      </p:sp>
      <p:pic>
        <p:nvPicPr>
          <p:cNvPr id="3" name="Billede 2"/>
          <p:cNvPicPr>
            <a:picLocks noChangeAspect="1"/>
          </p:cNvPicPr>
          <p:nvPr/>
        </p:nvPicPr>
        <p:blipFill rotWithShape="1">
          <a:blip r:embed="rId7"/>
          <a:srcRect t="3689"/>
          <a:stretch/>
        </p:blipFill>
        <p:spPr>
          <a:xfrm>
            <a:off x="12896387" y="28441028"/>
            <a:ext cx="11364352" cy="6947239"/>
          </a:xfrm>
          <a:prstGeom prst="rect">
            <a:avLst/>
          </a:prstGeom>
        </p:spPr>
      </p:pic>
      <p:pic>
        <p:nvPicPr>
          <p:cNvPr id="4" name="Billede 3"/>
          <p:cNvPicPr>
            <a:picLocks noChangeAspect="1"/>
          </p:cNvPicPr>
          <p:nvPr/>
        </p:nvPicPr>
        <p:blipFill>
          <a:blip r:embed="rId8"/>
          <a:stretch>
            <a:fillRect/>
          </a:stretch>
        </p:blipFill>
        <p:spPr>
          <a:xfrm>
            <a:off x="1006699" y="21960309"/>
            <a:ext cx="11604265" cy="4829921"/>
          </a:xfrm>
          <a:prstGeom prst="rect">
            <a:avLst/>
          </a:prstGeom>
        </p:spPr>
      </p:pic>
      <p:pic>
        <p:nvPicPr>
          <p:cNvPr id="5" name="Billede 4"/>
          <p:cNvPicPr>
            <a:picLocks noChangeAspect="1"/>
          </p:cNvPicPr>
          <p:nvPr/>
        </p:nvPicPr>
        <p:blipFill>
          <a:blip r:embed="rId9"/>
          <a:stretch>
            <a:fillRect/>
          </a:stretch>
        </p:blipFill>
        <p:spPr>
          <a:xfrm>
            <a:off x="12896387" y="9091791"/>
            <a:ext cx="9464860" cy="5875529"/>
          </a:xfrm>
          <a:prstGeom prst="rect">
            <a:avLst/>
          </a:prstGeom>
        </p:spPr>
      </p:pic>
    </p:spTree>
    <p:extLst>
      <p:ext uri="{BB962C8B-B14F-4D97-AF65-F5344CB8AC3E}">
        <p14:creationId xmlns:p14="http://schemas.microsoft.com/office/powerpoint/2010/main" val="1340548780"/>
      </p:ext>
    </p:extLst>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3891</TotalTime>
  <Words>557</Words>
  <Application>Microsoft Office PowerPoint</Application>
  <PresentationFormat>Brugerdefineret</PresentationFormat>
  <Paragraphs>42</Paragraphs>
  <Slides>1</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vt:i4>
      </vt:variant>
    </vt:vector>
  </HeadingPairs>
  <TitlesOfParts>
    <vt:vector size="6" baseType="lpstr">
      <vt:lpstr>Arial</vt:lpstr>
      <vt:lpstr>Calibri</vt:lpstr>
      <vt:lpstr>Times New Roman</vt:lpstr>
      <vt:lpstr>Wingdings</vt:lpstr>
      <vt:lpstr>ערכת נושא של Office</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yael</dc:creator>
  <cp:lastModifiedBy>Tomer Sagi</cp:lastModifiedBy>
  <cp:revision>119</cp:revision>
  <cp:lastPrinted>2019-05-07T13:22:57Z</cp:lastPrinted>
  <dcterms:created xsi:type="dcterms:W3CDTF">2016-05-20T07:05:46Z</dcterms:created>
  <dcterms:modified xsi:type="dcterms:W3CDTF">2021-05-31T19:26:26Z</dcterms:modified>
</cp:coreProperties>
</file>