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357" r:id="rId3"/>
    <p:sldId id="317" r:id="rId4"/>
    <p:sldId id="319" r:id="rId5"/>
    <p:sldId id="320" r:id="rId6"/>
    <p:sldId id="322" r:id="rId7"/>
    <p:sldId id="354" r:id="rId8"/>
    <p:sldId id="355" r:id="rId9"/>
    <p:sldId id="321" r:id="rId10"/>
    <p:sldId id="323" r:id="rId11"/>
    <p:sldId id="324" r:id="rId12"/>
    <p:sldId id="325" r:id="rId13"/>
    <p:sldId id="331" r:id="rId14"/>
    <p:sldId id="326" r:id="rId15"/>
    <p:sldId id="327" r:id="rId16"/>
    <p:sldId id="328" r:id="rId17"/>
    <p:sldId id="329" r:id="rId18"/>
    <p:sldId id="332" r:id="rId19"/>
    <p:sldId id="333" r:id="rId20"/>
    <p:sldId id="334" r:id="rId21"/>
    <p:sldId id="336" r:id="rId22"/>
    <p:sldId id="335" r:id="rId23"/>
    <p:sldId id="342" r:id="rId24"/>
    <p:sldId id="338" r:id="rId25"/>
    <p:sldId id="339" r:id="rId26"/>
    <p:sldId id="340" r:id="rId27"/>
    <p:sldId id="341" r:id="rId28"/>
    <p:sldId id="344" r:id="rId29"/>
    <p:sldId id="345" r:id="rId30"/>
    <p:sldId id="347" r:id="rId31"/>
    <p:sldId id="349" r:id="rId32"/>
    <p:sldId id="348" r:id="rId33"/>
    <p:sldId id="350" r:id="rId34"/>
    <p:sldId id="358" r:id="rId35"/>
    <p:sldId id="351" r:id="rId36"/>
    <p:sldId id="35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553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6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13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32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027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02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74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414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2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5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587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19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355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6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4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15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360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672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946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852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74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778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43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142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449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520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45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438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49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137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14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80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7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33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01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1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3d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48023d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58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x-none" b="1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מבוא למדעי המחשב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he-IL" sz="3600" b="1" dirty="0"/>
              <a:t>יעילות וסיבוכיות זמן ריצה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זמן ריצה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31985" y="1690825"/>
            <a:ext cx="10421815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הגדרה</a:t>
            </a:r>
            <a:r>
              <a:rPr lang="he-IL" i="1" dirty="0"/>
              <a:t>: זמן ריצה של פונקציה הוא סדר הגודל של מספר הפעולות שמבצעת הפונקציה, ביחס לגודל הקלט</a:t>
            </a:r>
            <a:r>
              <a:rPr lang="he-IL" dirty="0"/>
              <a:t>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ניקח דוגמה: נזמן את הפונקציה </a:t>
            </a:r>
            <a:r>
              <a:rPr lang="en-US" dirty="0"/>
              <a:t>print</a:t>
            </a:r>
            <a:r>
              <a:rPr lang="he-IL" dirty="0"/>
              <a:t>, שהקוד שלה מופיע בשקף זה, פעם אחת כשהערך של </a:t>
            </a:r>
            <a:r>
              <a:rPr lang="en-GB" dirty="0"/>
              <a:t>n</a:t>
            </a:r>
            <a:r>
              <a:rPr lang="he-IL" dirty="0"/>
              <a:t> הוא 2 ופעם אחת כשהערך של </a:t>
            </a:r>
            <a:r>
              <a:rPr lang="en-GB" dirty="0"/>
              <a:t>n</a:t>
            </a:r>
            <a:r>
              <a:rPr lang="en-US" dirty="0"/>
              <a:t> </a:t>
            </a:r>
            <a:r>
              <a:rPr lang="he-IL" dirty="0"/>
              <a:t> הוא  10,000.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ברור שבמקרה השני המספר המוחלט של הפעולות יהיה גבוה הרבה יותר מאשר במקרה הראשון.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אבל זמן הריצה לא נמדד במספרים מוחלטים, אלא ביחס לגודל הקלט.</a:t>
            </a:r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32511-471C-4AAE-D0B3-3F9B2393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" y="5288358"/>
            <a:ext cx="398200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זמן ריצה קבוע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626577" y="1764080"/>
            <a:ext cx="9753462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לעתים נשתמש בפונקציות שזמן הריצה שלהן לא תלוי בגודל הקלט.</a:t>
            </a:r>
            <a:endParaRPr lang="en-US" dirty="0"/>
          </a:p>
          <a:p>
            <a:pPr marL="228600" lvl="0" indent="-228600" algn="r" rtl="1">
              <a:buSzPts val="2800"/>
            </a:pPr>
            <a:r>
              <a:rPr lang="he-IL" dirty="0"/>
              <a:t> </a:t>
            </a:r>
            <a:endParaRPr lang="en-US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r>
              <a:rPr lang="he-IL" dirty="0"/>
              <a:t>הפונקציה הנ"ל, תמיד תבצע 2 פעולות ולא משנה מה הערך של </a:t>
            </a:r>
            <a:r>
              <a:rPr lang="en-US" dirty="0"/>
              <a:t>n</a:t>
            </a:r>
            <a:r>
              <a:rPr lang="he-IL" dirty="0"/>
              <a:t>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על פונקציות כגון </a:t>
            </a:r>
            <a:r>
              <a:rPr lang="en-US" dirty="0"/>
              <a:t>n</a:t>
            </a:r>
            <a:r>
              <a:rPr lang="he-IL" dirty="0"/>
              <a:t>, שזמן הריצה שלהן אינו תלוי בגודל הקלט, אנחנו אומרים </a:t>
            </a:r>
            <a:r>
              <a:rPr lang="he-IL" b="1" dirty="0"/>
              <a:t>שזמן הריצה שלהן הוא קבוע</a:t>
            </a:r>
            <a:r>
              <a:rPr lang="he-IL" dirty="0"/>
              <a:t>.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D692A-9D0F-9EBC-9954-F8DC69BB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" y="2473520"/>
            <a:ext cx="6096000" cy="14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זמן ריצה קבוע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764080"/>
            <a:ext cx="10541839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פונקציה בעלת זמן ריצה קבוע נחשבת לזניחה מבחינת היעילות של התוכנית.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כלומר, כשאנחנו מודדים את היעילות של התוכנית, אנחנו בכלל לא לוקחים אותה בחשבון, גם אם היא מבצעת מספר רב של פעולות.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הפונקציה שבשקף זה, לדוגמה, מבצעת מיליון פעולות, אך אינה תלויה בגודל הקלט.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זאת אומרת שלא משנה מה הערך של </a:t>
            </a:r>
            <a:r>
              <a:rPr lang="en-US" dirty="0"/>
              <a:t>n</a:t>
            </a:r>
            <a:r>
              <a:rPr lang="he-IL" dirty="0"/>
              <a:t>, היא תבצע כמיליון פעולות.</a:t>
            </a:r>
          </a:p>
          <a:p>
            <a:pPr marL="228600" lvl="0" indent="-228600" algn="r" rtl="1">
              <a:buSzPts val="2800"/>
            </a:pPr>
            <a:r>
              <a:rPr lang="he-IL" dirty="0"/>
              <a:t>לכן היא בעלת זמן ריצה קבוע, ולפיכך זניחה. 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6C79E8-D8BF-61EE-2D28-B3CF00E9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3" y="5191432"/>
            <a:ext cx="4429033" cy="10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זמן ריצה קבוע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310054" y="1491518"/>
            <a:ext cx="10069986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פונקציות בעלות זמן ריצה קבוע הן זניחות, כיוון שבעיות שקשורות ביעילות בתוכנה, הן כאלה שעוסקות בגידול של המידע.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נסביר באמצעות דוגמה: נניח שאנו מפתחים אפליקציה שבה שתי פונקציות: </a:t>
            </a:r>
          </a:p>
          <a:p>
            <a:pPr marL="228600" lvl="0" indent="-228600" algn="r" rtl="1">
              <a:buSzPts val="2800"/>
            </a:pPr>
            <a:r>
              <a:rPr lang="he-IL" dirty="0"/>
              <a:t>פונקציה מספר 1: בעלת זמן ריצה קבוע. פונקציה זו היא כבדה יחסית, מבצעת 20,000 פעולות ונמשכת 3 שניות.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פונקציה מספר 2: תלויה בגודל הקלט, כשהקלט שלה הוא כמות המשתמשים באפליקציה. פונקציה זו לוקחת מילי-שנייה (אלפית השנייה) עבור כל איבר בקלט.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3CC7E-677E-F946-314C-6E77BD46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8358"/>
            <a:ext cx="398200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זמן ריצה קבוע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17236" y="1764080"/>
            <a:ext cx="10862803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במקרה של אפליקציה כזו, במידה ויש לנו 100 משתמשים, פונקציה מספר 1 תארך 3 שניות, ואילו פונקציה מספר 2 תארך עשירית השנייה.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כלומר, בכמות כזאת של משתמשים, פונקציה מספר 2 מהירה הרבה יותר.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במידה ויש לנו 1,000 משתמשים, פונקציה מספר 1 תארך 3 שניות ופונקציה מספר 2 תארך שנייה אחת.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במידה ויש לנו 1,000,000 משתמשים, פונקציה מספר 1 עדיין תארך 3 שניות, כי היא אינה תלויה בגודל הקלט.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אבל פונקציה מספר 2? היא תארך 1,000 שניות, שזה יוצא למעלה מ-16 דקות...</a:t>
            </a:r>
          </a:p>
          <a:p>
            <a:pPr marL="228600" lvl="0" indent="-228600" algn="r" rtl="1">
              <a:buSzPts val="2800"/>
            </a:pPr>
            <a:r>
              <a:rPr lang="he-IL" dirty="0"/>
              <a:t>ומה יקרה אם יהיו לנו מיליארד (1,000,000,000) משתמשים? </a:t>
            </a:r>
          </a:p>
        </p:txBody>
      </p:sp>
    </p:spTree>
    <p:extLst>
      <p:ext uri="{BB962C8B-B14F-4D97-AF65-F5344CB8AC3E}">
        <p14:creationId xmlns:p14="http://schemas.microsoft.com/office/powerpoint/2010/main" val="2413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מהירות ריצת התוכנית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955635" y="1764080"/>
            <a:ext cx="8424403" cy="46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הרעיון של יעילות מגיע באופן ישיר לאינטרס שהתוכנית שלנו תרוץ באופן חלק ומהיר. </a:t>
            </a:r>
          </a:p>
        </p:txBody>
      </p:sp>
    </p:spTree>
    <p:extLst>
      <p:ext uri="{BB962C8B-B14F-4D97-AF65-F5344CB8AC3E}">
        <p14:creationId xmlns:p14="http://schemas.microsoft.com/office/powerpoint/2010/main" val="31264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של פונקציה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356337" y="1764080"/>
            <a:ext cx="9023701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אחד מהכלים החשובים ביותר עבור מהנדס תוכנה, הוא היכולת למדוד את ה"עלות" של פונקציה, או, במינוח המקצועי:</a:t>
            </a:r>
            <a:r>
              <a:rPr lang="en-US" dirty="0"/>
              <a:t> </a:t>
            </a:r>
            <a:r>
              <a:rPr lang="he-IL" dirty="0"/>
              <a:t>את </a:t>
            </a:r>
            <a:r>
              <a:rPr lang="he-IL" b="1" dirty="0"/>
              <a:t>הסיבוכיות </a:t>
            </a:r>
            <a:r>
              <a:rPr lang="he-IL" dirty="0"/>
              <a:t>של הפונקציה.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הסיבוכיות היא המדד המתאר כמה מהר גדל זמן ריצה של פונקציה, בהינתן שהקלט שלה הולך וגדל.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את הסיבוכיות  נהוג לסמן באות </a:t>
            </a:r>
            <a:r>
              <a:rPr lang="en-US" dirty="0"/>
              <a:t>O</a:t>
            </a:r>
            <a:r>
              <a:rPr lang="he-IL" dirty="0"/>
              <a:t> גדולה (</a:t>
            </a:r>
            <a:r>
              <a:rPr lang="en-US" dirty="0"/>
              <a:t>Big O Notation</a:t>
            </a:r>
            <a:r>
              <a:rPr lang="he-IL" dirty="0"/>
              <a:t>).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לדוגמה: </a:t>
            </a:r>
            <a:r>
              <a:rPr lang="en-US" dirty="0"/>
              <a:t>O(1)</a:t>
            </a:r>
            <a:r>
              <a:rPr lang="he-IL" dirty="0"/>
              <a:t> (מבטאים זאת במילים: </a:t>
            </a:r>
            <a:r>
              <a:rPr lang="en-US" dirty="0"/>
              <a:t>O</a:t>
            </a:r>
            <a:r>
              <a:rPr lang="he-IL" dirty="0"/>
              <a:t> של 1) – מסמל סיבוכיות זמן ריצה קבועה.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1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ערכים נפוצים עבור סיבוכיות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356337" y="1764080"/>
            <a:ext cx="9023701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כאמור, הסיבוכיות הזניחה ביותר היא סיבוכיות זמן ריצה קבוע: </a:t>
            </a:r>
            <a:r>
              <a:rPr lang="en-US" dirty="0"/>
              <a:t>O(1)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ערכים נפוצים נוספים עבור סיבוכיות: </a:t>
            </a:r>
          </a:p>
          <a:p>
            <a:pPr marL="228600" indent="-228600" algn="r" rtl="1">
              <a:buSzPts val="2800"/>
            </a:pPr>
            <a:r>
              <a:rPr lang="he-IL" dirty="0"/>
              <a:t>-</a:t>
            </a:r>
            <a:r>
              <a:rPr lang="en-US" dirty="0"/>
              <a:t>O(n)</a:t>
            </a:r>
            <a:r>
              <a:rPr lang="he-IL" dirty="0"/>
              <a:t> – סיבוכיות לינארית</a:t>
            </a:r>
          </a:p>
          <a:p>
            <a:pPr marL="228600" indent="-228600" algn="r" rtl="1">
              <a:buSzPts val="2800"/>
            </a:pPr>
            <a:r>
              <a:rPr lang="he-IL" dirty="0"/>
              <a:t>-</a:t>
            </a:r>
            <a:r>
              <a:rPr lang="en-US" dirty="0"/>
              <a:t>O(n^2)</a:t>
            </a:r>
            <a:r>
              <a:rPr lang="he-IL" dirty="0"/>
              <a:t> – סיבוכיות </a:t>
            </a:r>
            <a:r>
              <a:rPr lang="he-IL" dirty="0" err="1"/>
              <a:t>פולינומיאלית</a:t>
            </a: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-</a:t>
            </a:r>
            <a:r>
              <a:rPr lang="en-US" dirty="0"/>
              <a:t>O(log n)</a:t>
            </a:r>
            <a:r>
              <a:rPr lang="he-IL" dirty="0"/>
              <a:t> – סיבוכיות לוגריתמית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57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4">
            <a:extLst>
              <a:ext uri="{FF2B5EF4-FFF2-40B4-BE49-F238E27FC236}">
                <a16:creationId xmlns:a16="http://schemas.microsoft.com/office/drawing/2014/main" id="{870F18EE-21F7-29C0-F48E-4521A860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" y="3429000"/>
            <a:ext cx="4634803" cy="3429000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קצב גידול של פונקציות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36831" y="1764080"/>
            <a:ext cx="6843207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הגרף בשקף זה מראה את קצב הגידול של הפונקציות השונות. </a:t>
            </a:r>
          </a:p>
          <a:p>
            <a:pPr marL="228600" indent="-228600" algn="r" rtl="1">
              <a:buSzPts val="2800"/>
            </a:pPr>
            <a:r>
              <a:rPr lang="he-IL" dirty="0"/>
              <a:t>ניתן לראות שבערכים נמוכים, ייתכן שהפונקציה שרצה בזמן קבוע (</a:t>
            </a:r>
            <a:r>
              <a:rPr lang="en-GB" dirty="0"/>
              <a:t>O(1)</a:t>
            </a:r>
            <a:r>
              <a:rPr lang="he-IL" dirty="0"/>
              <a:t>) תהיה דווקא היקרה ביותר. </a:t>
            </a:r>
          </a:p>
          <a:p>
            <a:pPr marL="228600" indent="-228600" algn="r" rtl="1">
              <a:buSzPts val="2800"/>
            </a:pPr>
            <a:r>
              <a:rPr lang="he-IL" dirty="0"/>
              <a:t>אבל הערכים הנמוכים לא מעניינים בהקשר של סיבוכיות. </a:t>
            </a:r>
          </a:p>
          <a:p>
            <a:pPr marL="228600" indent="-228600" algn="r" rtl="1">
              <a:buSzPts val="2800"/>
            </a:pPr>
            <a:r>
              <a:rPr lang="he-IL" dirty="0"/>
              <a:t>תמיד נסתכל כיצד קצב הגידול מתגבר כשהקלט הולך וגדל. </a:t>
            </a:r>
          </a:p>
          <a:p>
            <a:pPr marL="228600" indent="-228600" algn="r" rtl="1">
              <a:buSzPts val="2800"/>
            </a:pPr>
            <a:r>
              <a:rPr lang="he-IL" dirty="0"/>
              <a:t>קל לראות שכבר בשלב מוקדם, כל שאר הפונקציות מתחילות להיות יקרות יותר מאשר </a:t>
            </a:r>
            <a:r>
              <a:rPr lang="en-GB" dirty="0"/>
              <a:t>O(1)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0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המקרה הטוב ביותר, המקרה הגרוע ביותר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096000" y="1764080"/>
            <a:ext cx="5284038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הפונקציה המופיעה בשקף זה בודקת האם איבר מסוים קיים במערך, ומחזירה תשובה בוליאנית בהתאם.  </a:t>
            </a:r>
          </a:p>
          <a:p>
            <a:pPr marL="228600" indent="-228600" algn="r" rtl="1">
              <a:buSzPts val="2800"/>
            </a:pPr>
            <a:r>
              <a:rPr lang="he-IL" dirty="0"/>
              <a:t>כלומר, הפונקציה תלויה בגודל הקלט (המערך). </a:t>
            </a:r>
          </a:p>
          <a:p>
            <a:pPr marL="228600" indent="-228600" algn="r" rtl="1">
              <a:buSzPts val="2800"/>
            </a:pPr>
            <a:r>
              <a:rPr lang="he-IL" dirty="0"/>
              <a:t>אבל האם הפונקציה צריכה לרוץ על כל איברי המערך על מנת להחזיר את התשובה?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C9D9F-C37A-3B35-3560-C749D1EB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" y="2022764"/>
            <a:ext cx="5851446" cy="27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0990061-C6E5-4B3D-92E8-FE5C070A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85" y="2008154"/>
            <a:ext cx="2327125" cy="2504853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78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אורך הקוד </a:t>
            </a:r>
            <a:r>
              <a:rPr lang="en-US" b="1" dirty="0">
                <a:solidFill>
                  <a:srgbClr val="2E75B5"/>
                </a:solidFill>
              </a:rPr>
              <a:t>VS</a:t>
            </a:r>
            <a:r>
              <a:rPr lang="he-IL" b="1" dirty="0">
                <a:solidFill>
                  <a:srgbClr val="2E75B5"/>
                </a:solidFill>
              </a:rPr>
              <a:t> יעילות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813537" y="1179082"/>
            <a:ext cx="8540125" cy="54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en-US" dirty="0"/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2FB788-6985-4F50-B85F-5BCBA3B4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41" y="1927123"/>
            <a:ext cx="5021621" cy="25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C9D9F-C37A-3B35-3560-C749D1EB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" y="2022764"/>
            <a:ext cx="5851446" cy="2704510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המקרה הטוב ביותר, המקרה הגרוע ביותר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764145" y="1764080"/>
            <a:ext cx="9615893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en-GB" dirty="0"/>
          </a:p>
          <a:p>
            <a:pPr marL="228600" indent="-228600" algn="r" rtl="1">
              <a:buSzPts val="2800"/>
            </a:pPr>
            <a:r>
              <a:rPr lang="he-IL" dirty="0"/>
              <a:t>בקטע הקוד הנ"ל, הפונקציה </a:t>
            </a:r>
            <a:r>
              <a:rPr lang="en-GB" dirty="0"/>
              <a:t>contains</a:t>
            </a:r>
            <a:r>
              <a:rPr lang="he-IL" dirty="0"/>
              <a:t> מזומנת פעמיים. </a:t>
            </a:r>
          </a:p>
          <a:p>
            <a:pPr marL="228600" indent="-228600" algn="r" rtl="1">
              <a:buSzPts val="2800"/>
            </a:pPr>
            <a:r>
              <a:rPr lang="he-IL" dirty="0"/>
              <a:t>בשני המקרים: גודל המערך הוא 5. השוני: בזימון הראשון מחפשים את הערך 5 במערך, בזימון השני מחפשים את הערך 1. </a:t>
            </a:r>
          </a:p>
          <a:p>
            <a:pPr marL="228600" indent="-228600" algn="r" rtl="1">
              <a:buSzPts val="2800"/>
            </a:pPr>
            <a:r>
              <a:rPr lang="he-IL" dirty="0"/>
              <a:t>כיוון שבפונקציה מוגדר שמיד עם מציאת הערך הלולאה מסתיימת, בפעם הראשונה הפונקציה תבצע 5 </a:t>
            </a:r>
            <a:r>
              <a:rPr lang="he-IL" dirty="0" err="1"/>
              <a:t>איטרציות</a:t>
            </a:r>
            <a:r>
              <a:rPr lang="he-IL" dirty="0"/>
              <a:t>, ובפעם השנייה רק אחת.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738FF-918F-BA5A-B7F2-5A5D1ED2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27" y="2049319"/>
            <a:ext cx="4581496" cy="13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המקרה הטוב ביותר, המקרה הגרוע ביותר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450731" y="1764080"/>
            <a:ext cx="9929307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ברוב הפונקציות, ישנם מקרים שבהם הסיבוכיות טובה יותר וטובה פחות, בהתאם לערכים המועברים. </a:t>
            </a:r>
          </a:p>
          <a:p>
            <a:pPr marL="228600" indent="-228600" algn="r" rtl="1">
              <a:buSzPts val="2800"/>
            </a:pPr>
            <a:r>
              <a:rPr lang="he-IL" dirty="0"/>
              <a:t>לכן, כשמודדים סיבוכיות של פונקציות נהוג לשאול מהו המקרה הטוב ביותר (</a:t>
            </a:r>
            <a:r>
              <a:rPr lang="en-GB" dirty="0"/>
              <a:t>best case</a:t>
            </a:r>
            <a:r>
              <a:rPr lang="he-IL" dirty="0"/>
              <a:t>), מהו המקרה הגרוע ביותר (</a:t>
            </a:r>
            <a:r>
              <a:rPr lang="en-GB" dirty="0"/>
              <a:t>worst case</a:t>
            </a:r>
            <a:r>
              <a:rPr lang="he-IL" dirty="0"/>
              <a:t>) ומהו המקרה הממוצע (</a:t>
            </a:r>
            <a:r>
              <a:rPr lang="en-GB" dirty="0"/>
              <a:t>average case</a:t>
            </a:r>
            <a:r>
              <a:rPr lang="he-IL" dirty="0"/>
              <a:t>). </a:t>
            </a:r>
          </a:p>
          <a:p>
            <a:pPr marL="228600" indent="-228600" algn="r" rtl="1">
              <a:buSzPts val="2800"/>
            </a:pPr>
            <a:r>
              <a:rPr lang="he-IL" dirty="0"/>
              <a:t>בפונקציית החיפוש שראינו קודם, המקרה הטוב ביותר הוא כאשר האיבר אותו מחפשים נמצא באינדקס הראשון. </a:t>
            </a:r>
          </a:p>
          <a:p>
            <a:pPr marL="228600" indent="-228600" algn="r" rtl="1">
              <a:buSzPts val="2800"/>
            </a:pPr>
            <a:r>
              <a:rPr lang="he-IL" dirty="0"/>
              <a:t>באותה פונקציה, המקרה הגרוע ביותר הוא כאשר האיבר אותו אנו מחפשים נמצא באינדקס האחרון. </a:t>
            </a:r>
          </a:p>
        </p:txBody>
      </p:sp>
    </p:spTree>
    <p:extLst>
      <p:ext uri="{BB962C8B-B14F-4D97-AF65-F5344CB8AC3E}">
        <p14:creationId xmlns:p14="http://schemas.microsoft.com/office/powerpoint/2010/main" val="37852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המקרה הטוב ביותר, המקרה הגרוע ביותר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376246" y="1764080"/>
            <a:ext cx="8003792" cy="45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כיוון שאין לנו שליטה בשאלה מה יהיו הערכים שיישלחו אל הפונקציה, אנחנו לא יכולים לדעת מראש האם יתרחש המקרה הטוב ביותר, הגרוע ביותר, או הממוצע. </a:t>
            </a:r>
          </a:p>
          <a:p>
            <a:pPr marL="228600" indent="-228600" algn="r" rtl="1">
              <a:buSzPts val="2800"/>
            </a:pPr>
            <a:r>
              <a:rPr lang="he-IL" dirty="0"/>
              <a:t>אבל כמהנדסי תוכנה מה שיעניין אותנו תמיד הוא מהי הסיבוכיות של המקרה הגרוע ביותר. </a:t>
            </a:r>
          </a:p>
          <a:p>
            <a:pPr marL="228600" indent="-228600" algn="r" rtl="1">
              <a:buSzPts val="2800"/>
            </a:pPr>
            <a:r>
              <a:rPr lang="he-IL" dirty="0"/>
              <a:t>בקורס זה נתמקד אך ורק בחישוב הסיבוכיות של המקרה הגרוע ביותר.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56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ניסוח הסיבוכיות כנוסחה מתמטית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68215" y="1438770"/>
            <a:ext cx="10711823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על מנת להבין מהי הסיבוכיות של פונקציה, עלינו לנסח אותה כנוסחה מתמטית. </a:t>
            </a:r>
          </a:p>
          <a:p>
            <a:pPr marL="228600" indent="-228600" algn="r" rtl="1">
              <a:buSzPts val="2800"/>
            </a:pPr>
            <a:r>
              <a:rPr lang="he-IL" dirty="0"/>
              <a:t>ניקח כדוגמה את הפונקציה </a:t>
            </a:r>
            <a:r>
              <a:rPr lang="en-US" dirty="0"/>
              <a:t>print</a:t>
            </a:r>
            <a:r>
              <a:rPr lang="he-IL" dirty="0"/>
              <a:t> המופיעה בשקף זה. </a:t>
            </a:r>
          </a:p>
          <a:p>
            <a:pPr marL="228600" indent="-228600" algn="r" rtl="1">
              <a:buSzPts val="2800"/>
            </a:pPr>
            <a:r>
              <a:rPr lang="he-IL" dirty="0"/>
              <a:t>הפעולות המבצעות בה: </a:t>
            </a:r>
          </a:p>
          <a:p>
            <a:pPr marL="228600" indent="-228600" algn="r" rtl="1">
              <a:buSzPts val="2800"/>
            </a:pPr>
            <a:r>
              <a:rPr lang="he-IL" dirty="0"/>
              <a:t>1. השמה של 0 לתוך המשתנה </a:t>
            </a:r>
            <a:r>
              <a:rPr lang="en-GB" dirty="0" err="1"/>
              <a:t>i</a:t>
            </a:r>
            <a:r>
              <a:rPr lang="he-IL" dirty="0"/>
              <a:t> – פעם אחת. </a:t>
            </a:r>
          </a:p>
          <a:p>
            <a:pPr marL="228600" indent="-228600" algn="r" rtl="1">
              <a:buSzPts val="2800"/>
            </a:pPr>
            <a:r>
              <a:rPr lang="he-IL" dirty="0"/>
              <a:t>2. בדיקה האם </a:t>
            </a:r>
            <a:r>
              <a:rPr lang="en-GB" dirty="0" err="1"/>
              <a:t>i</a:t>
            </a:r>
            <a:r>
              <a:rPr lang="he-IL" dirty="0"/>
              <a:t> קטן מ-</a:t>
            </a:r>
            <a:r>
              <a:rPr lang="en-GB" dirty="0"/>
              <a:t>n</a:t>
            </a:r>
            <a:r>
              <a:rPr lang="he-IL" dirty="0"/>
              <a:t>. בדיקה זו מתבצעת </a:t>
            </a:r>
            <a:r>
              <a:rPr lang="en-GB" dirty="0"/>
              <a:t>n</a:t>
            </a:r>
            <a:r>
              <a:rPr lang="he-IL" dirty="0"/>
              <a:t> פעמים. </a:t>
            </a:r>
          </a:p>
          <a:p>
            <a:pPr marL="228600" indent="-228600" algn="r" rtl="1">
              <a:buSzPts val="2800"/>
            </a:pPr>
            <a:r>
              <a:rPr lang="he-IL" dirty="0"/>
              <a:t>3. הדפסת הערך של </a:t>
            </a:r>
            <a:r>
              <a:rPr lang="en-GB" dirty="0" err="1"/>
              <a:t>i</a:t>
            </a:r>
            <a:r>
              <a:rPr lang="he-IL" dirty="0"/>
              <a:t> – </a:t>
            </a:r>
            <a:r>
              <a:rPr lang="en-GB" dirty="0"/>
              <a:t>n</a:t>
            </a:r>
            <a:r>
              <a:rPr lang="he-IL" dirty="0"/>
              <a:t> פעמים. </a:t>
            </a:r>
          </a:p>
          <a:p>
            <a:pPr marL="228600" indent="-228600" algn="r" rtl="1">
              <a:buSzPts val="2800"/>
            </a:pPr>
            <a:r>
              <a:rPr lang="he-IL" dirty="0"/>
              <a:t>4. גידול הערך של </a:t>
            </a:r>
            <a:r>
              <a:rPr lang="en-GB" dirty="0" err="1"/>
              <a:t>i</a:t>
            </a:r>
            <a:r>
              <a:rPr lang="he-IL" dirty="0"/>
              <a:t> – </a:t>
            </a:r>
            <a:r>
              <a:rPr lang="en-GB" dirty="0"/>
              <a:t>n</a:t>
            </a:r>
            <a:r>
              <a:rPr lang="he-IL" dirty="0"/>
              <a:t> פעמים. </a:t>
            </a:r>
          </a:p>
          <a:p>
            <a:pPr marL="228600" indent="-228600" algn="r" rtl="1">
              <a:buSzPts val="2800"/>
            </a:pPr>
            <a:r>
              <a:rPr lang="he-IL" dirty="0"/>
              <a:t>סיבוכיות הפונקציה בנוסחה: </a:t>
            </a:r>
            <a:r>
              <a:rPr lang="en-GB" dirty="0"/>
              <a:t>3*n+1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4D53C-F213-BCEB-43E9-A4B87AFB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" y="5288358"/>
            <a:ext cx="398200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294792" y="1438770"/>
            <a:ext cx="9085246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סיבוכיות לינארית היא סיבוכיות שתלויה בגודל הקלט באופן פרופורציונאלי. </a:t>
            </a:r>
          </a:p>
          <a:p>
            <a:pPr marL="228600" indent="-228600" algn="r" rtl="1">
              <a:buSzPts val="2800"/>
            </a:pPr>
            <a:r>
              <a:rPr lang="he-IL" dirty="0"/>
              <a:t>זאת אומרת שמספר הפעולות שמבצעת הפונקציה גדל באותו יחס לגידול הקלט: אם הקלט גדול פי 10, מספר הפעולות שיתבצעו יהיה גבוה פי 10. </a:t>
            </a:r>
          </a:p>
          <a:p>
            <a:pPr marL="228600" indent="-228600" algn="r" rtl="1">
              <a:buSzPts val="2800"/>
            </a:pPr>
            <a:r>
              <a:rPr lang="he-IL" dirty="0"/>
              <a:t>סיבוכיות לינארית מסומנת </a:t>
            </a:r>
            <a:r>
              <a:rPr lang="en-GB" dirty="0"/>
              <a:t>O(n)</a:t>
            </a:r>
            <a:r>
              <a:rPr lang="he-IL" dirty="0"/>
              <a:t>, כאשר </a:t>
            </a:r>
            <a:r>
              <a:rPr lang="en-GB" dirty="0"/>
              <a:t>n</a:t>
            </a:r>
            <a:r>
              <a:rPr lang="he-IL" dirty="0"/>
              <a:t> מייצג את גודל הקלט.</a:t>
            </a:r>
          </a:p>
          <a:p>
            <a:pPr marL="228600" indent="-228600" algn="r" rtl="1">
              <a:buSzPts val="2800"/>
            </a:pPr>
            <a:r>
              <a:rPr lang="he-IL" dirty="0"/>
              <a:t> דוגמאות לפונקציות עם סיבוכיות לינארית: </a:t>
            </a:r>
          </a:p>
          <a:p>
            <a:pPr marL="228600" indent="-228600" algn="r" rtl="1">
              <a:buSzPts val="2800"/>
            </a:pPr>
            <a:r>
              <a:rPr lang="he-IL" dirty="0"/>
              <a:t>-חיפוש איבר במערך</a:t>
            </a:r>
          </a:p>
          <a:p>
            <a:pPr marL="228600" indent="-228600" algn="r" rtl="1">
              <a:buSzPts val="2800"/>
            </a:pPr>
            <a:r>
              <a:rPr lang="he-IL" dirty="0"/>
              <a:t>-הדפסת </a:t>
            </a:r>
            <a:r>
              <a:rPr lang="en-GB" dirty="0"/>
              <a:t>n</a:t>
            </a:r>
            <a:r>
              <a:rPr lang="he-IL" dirty="0"/>
              <a:t> מספרים (כמו הפונקציות שראינו בשקפים הקודמים)</a:t>
            </a:r>
          </a:p>
          <a:p>
            <a:pPr marL="228600" indent="-228600" algn="r" rtl="1">
              <a:buSzPts val="2800"/>
            </a:pPr>
            <a:r>
              <a:rPr lang="he-IL" dirty="0"/>
              <a:t>-חישוב עצרת</a:t>
            </a:r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16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244362" y="1438770"/>
            <a:ext cx="8135676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סיבוכיות לינארית, באופן הכללי ביותר, מייצגת סיבוכיות שתלויה בגודל הקלט, אבל ש</a:t>
            </a:r>
            <a:r>
              <a:rPr lang="he-IL" b="1" dirty="0"/>
              <a:t>קצב הגידול</a:t>
            </a:r>
            <a:r>
              <a:rPr lang="he-IL" dirty="0"/>
              <a:t> שלה אינו משתנה. </a:t>
            </a:r>
          </a:p>
          <a:p>
            <a:pPr marL="228600" indent="-228600" algn="r" rtl="1">
              <a:buSzPts val="2800"/>
            </a:pPr>
            <a:r>
              <a:rPr lang="he-IL" dirty="0"/>
              <a:t>כלומר, אין שום כמות של קלט שתגרום לקצב הגידול לעלות, אלא שתמיד הקצב יתאים לגידול בקלט. </a:t>
            </a:r>
            <a:endParaRPr lang="en-US" dirty="0"/>
          </a:p>
          <a:p>
            <a:pPr marL="228600" indent="-228600" algn="r" rtl="1">
              <a:buSzPts val="2800"/>
            </a:pPr>
            <a:r>
              <a:rPr lang="he-IL" dirty="0"/>
              <a:t>הגרף שבשקף זה מייצג סיבוכיות לינארית של המשוואה </a:t>
            </a:r>
            <a:r>
              <a:rPr lang="en-GB" dirty="0"/>
              <a:t>y=3x+1</a:t>
            </a:r>
            <a:r>
              <a:rPr lang="he-IL" dirty="0"/>
              <a:t>.</a:t>
            </a:r>
          </a:p>
          <a:p>
            <a:pPr marL="228600" indent="-228600" algn="r" rtl="1">
              <a:buSzPts val="2800"/>
            </a:pPr>
            <a:r>
              <a:rPr lang="he-IL" dirty="0"/>
              <a:t>קל לראות שהקו ישר לכל אורכו, ולכן קצב הגידול אינו משתנה.</a:t>
            </a:r>
          </a:p>
          <a:p>
            <a:pPr marL="228600" indent="-228600" algn="r" rtl="1">
              <a:buSzPts val="2800"/>
            </a:pPr>
            <a:r>
              <a:rPr lang="he-IL" dirty="0"/>
              <a:t>לפיכך, הסיבוכיות של פונקציה המיוצגת של ידי משוואה זו, היא </a:t>
            </a:r>
            <a:r>
              <a:rPr lang="en-GB" dirty="0"/>
              <a:t>O(n)</a:t>
            </a:r>
            <a:r>
              <a:rPr lang="he-IL" dirty="0"/>
              <a:t>. 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282E9D-847D-7EF6-255C-2918769D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" y="134019"/>
            <a:ext cx="1605408" cy="66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937164" y="1438770"/>
            <a:ext cx="8442874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הגרף בשקף זה מייצג את המשוואה </a:t>
            </a:r>
            <a:r>
              <a:rPr lang="en-GB" dirty="0"/>
              <a:t>y=4x+1</a:t>
            </a:r>
            <a:r>
              <a:rPr lang="he-IL" dirty="0"/>
              <a:t>, שגם היא לינארית. </a:t>
            </a:r>
          </a:p>
          <a:p>
            <a:pPr marL="228600" indent="-228600" algn="r" rtl="1">
              <a:buSzPts val="2800"/>
            </a:pPr>
            <a:r>
              <a:rPr lang="he-IL" dirty="0"/>
              <a:t>עוד ניתן להבחין כי הקו ישר. </a:t>
            </a:r>
          </a:p>
          <a:p>
            <a:pPr marL="228600" indent="-228600" algn="r" rtl="1">
              <a:buSzPts val="2800"/>
            </a:pPr>
            <a:r>
              <a:rPr lang="he-IL" dirty="0"/>
              <a:t>זאת אומרת שקצב הגידול שלו אינו משתנה לכל אורכו. </a:t>
            </a:r>
          </a:p>
          <a:p>
            <a:pPr marL="228600" indent="-228600" algn="r" rtl="1">
              <a:buSzPts val="2800"/>
            </a:pPr>
            <a:r>
              <a:rPr lang="he-IL" dirty="0"/>
              <a:t>לכן גם הסיבוכיות של פונקציה המיוצגת על ידי משוואה זו היא </a:t>
            </a:r>
            <a:r>
              <a:rPr lang="en-GB" dirty="0"/>
              <a:t>O(n)</a:t>
            </a:r>
            <a:r>
              <a:rPr lang="he-IL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D229A-2BB4-5E05-A9A5-9AEC9A23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" y="113275"/>
            <a:ext cx="1505022" cy="67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937164" y="1438770"/>
            <a:ext cx="8442874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אם נאחד בין שני הקווים הישרים שראינו לכדי מערכת צירים אחת, ההבדל ביניהם יהיה בולט לעין. </a:t>
            </a:r>
          </a:p>
          <a:p>
            <a:pPr marL="228600" indent="-228600" algn="r" rtl="1">
              <a:buSzPts val="2800"/>
            </a:pPr>
            <a:r>
              <a:rPr lang="he-IL" dirty="0"/>
              <a:t>הקו המייצג את המשוואה </a:t>
            </a:r>
            <a:r>
              <a:rPr lang="en-GB" dirty="0"/>
              <a:t>y=4x+1</a:t>
            </a:r>
            <a:r>
              <a:rPr lang="he-IL" dirty="0"/>
              <a:t> עולה מהר יותר מאשר הקו המייצג את המשוואה </a:t>
            </a:r>
            <a:r>
              <a:rPr lang="en-GB" dirty="0"/>
              <a:t>y=3x+1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אז איך זה שלשניהם יש את אותה הסיבוכיות? </a:t>
            </a:r>
          </a:p>
          <a:p>
            <a:pPr marL="228600" indent="-228600" algn="r" rtl="1">
              <a:buSzPts val="2800"/>
            </a:pPr>
            <a:r>
              <a:rPr lang="he-IL" dirty="0"/>
              <a:t>חשוב מאוד: הסיבוכיות מהווה אינדיקציה ל</a:t>
            </a:r>
            <a:r>
              <a:rPr lang="he-IL" i="1" dirty="0"/>
              <a:t>קצב הגדילה</a:t>
            </a:r>
            <a:r>
              <a:rPr lang="he-IL" dirty="0"/>
              <a:t> של הפונקציה.  </a:t>
            </a:r>
          </a:p>
          <a:p>
            <a:pPr marL="228600" indent="-228600" algn="r" rtl="1">
              <a:buSzPts val="2800"/>
            </a:pPr>
            <a:r>
              <a:rPr lang="he-IL" dirty="0"/>
              <a:t>כלומר, אם קצב הגידול של שתי הפונקציות הוא זהה, גם הסיבוכיות שלהן היא זהה.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10ECE-076A-8F18-7F15-8653BF6B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1" y="279876"/>
            <a:ext cx="2072900" cy="64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 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839915" y="1438770"/>
            <a:ext cx="8540124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לכן, כאשר אנחנו מחשבים סיבוכיות, אין משמעות למקדם המכפיל את גודל הקלט והוא נחשב לזניח. </a:t>
            </a:r>
          </a:p>
          <a:p>
            <a:pPr marL="228600" indent="-228600" algn="r" rtl="1">
              <a:buSzPts val="2800"/>
            </a:pPr>
            <a:r>
              <a:rPr lang="he-IL" dirty="0"/>
              <a:t>נניח שמספר הפעולות של פונקציה מסוימת הוא נקבע על פי הנוסחה </a:t>
            </a:r>
            <a:r>
              <a:rPr lang="en-GB" dirty="0"/>
              <a:t>3n+1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נוכל להתעלם מה-"1+" כיוון שהוא קבוע. </a:t>
            </a:r>
          </a:p>
          <a:p>
            <a:pPr marL="228600" indent="-228600" algn="r" rtl="1">
              <a:buSzPts val="2800"/>
            </a:pPr>
            <a:r>
              <a:rPr lang="en-GB" dirty="0"/>
              <a:t>3n+1 =&gt; 3n</a:t>
            </a: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נוכל להתעלם מהמקדם של </a:t>
            </a:r>
            <a:r>
              <a:rPr lang="en-GB" dirty="0"/>
              <a:t>n</a:t>
            </a:r>
            <a:r>
              <a:rPr lang="he-IL" dirty="0"/>
              <a:t>, שהוא 3, כיוון שהוא זניח. </a:t>
            </a:r>
          </a:p>
          <a:p>
            <a:pPr marL="228600" indent="-228600" algn="r" rtl="1">
              <a:buSzPts val="2800"/>
            </a:pPr>
            <a:r>
              <a:rPr lang="en-GB" dirty="0"/>
              <a:t>3n=&gt;n</a:t>
            </a: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וזה מוביל אותנו אל הסיבוכיות הלינארית </a:t>
            </a:r>
            <a:r>
              <a:rPr lang="en-GB" dirty="0"/>
              <a:t>O(n)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14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-43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לינארית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385455" y="967719"/>
            <a:ext cx="9994584" cy="50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ניקח את הנוסחה </a:t>
            </a:r>
            <a:r>
              <a:rPr lang="en-GB" dirty="0"/>
              <a:t>4n+1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נוכל להתעלם מה-"1+" כיוון שהוא קבוע. </a:t>
            </a:r>
          </a:p>
          <a:p>
            <a:pPr marL="228600" indent="-228600" algn="r" rtl="1">
              <a:buSzPts val="2800"/>
            </a:pPr>
            <a:r>
              <a:rPr lang="en-GB" dirty="0"/>
              <a:t>4n+1 =&gt; 4n</a:t>
            </a: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נוכל להתעלם מהמקדם של </a:t>
            </a:r>
            <a:r>
              <a:rPr lang="en-GB" dirty="0"/>
              <a:t>n</a:t>
            </a:r>
            <a:r>
              <a:rPr lang="he-IL" dirty="0"/>
              <a:t>, שהוא </a:t>
            </a:r>
            <a:r>
              <a:rPr lang="en-US" dirty="0"/>
              <a:t>4</a:t>
            </a:r>
            <a:r>
              <a:rPr lang="he-IL" dirty="0"/>
              <a:t>, כיוון שהוא זניח. </a:t>
            </a:r>
          </a:p>
          <a:p>
            <a:pPr marL="228600" indent="-228600" algn="r" rtl="1">
              <a:buSzPts val="2800"/>
            </a:pPr>
            <a:r>
              <a:rPr lang="en-GB" dirty="0"/>
              <a:t>4n=&gt;n</a:t>
            </a: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וזה מוביל אותנו אל אותה סיבוכיות לינארית </a:t>
            </a:r>
            <a:r>
              <a:rPr lang="en-GB" dirty="0"/>
              <a:t>O(n)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מסקנה: לשתי הפונקציות המופיעות בשקף זה יש אותה הסיבוכיות – </a:t>
            </a:r>
            <a:r>
              <a:rPr lang="en-GB" dirty="0"/>
              <a:t>O(n)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B129C-C4F0-7986-3653-300BC6CD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89" y="4868585"/>
            <a:ext cx="4563112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B220B-9858-2D92-54BB-A65300FE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0" y="4972184"/>
            <a:ext cx="3981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יעילות - הגדרה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332285" y="1825624"/>
            <a:ext cx="8021377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1. כמה פעולות צריך לבצע המחשב על מנת להריץ את הפונקציה (סיבוכיות זמן ריצה). </a:t>
            </a:r>
          </a:p>
          <a:p>
            <a:pPr marL="228600" lvl="0" indent="-228600" algn="r" rtl="1">
              <a:buSzPts val="2800"/>
            </a:pPr>
            <a:r>
              <a:rPr lang="he-IL" dirty="0"/>
              <a:t>2. מהו גודל הזיכרון שיידרש על מנת להריץ את הפונקציה. </a:t>
            </a:r>
          </a:p>
          <a:p>
            <a:pPr marL="228600" lvl="0" indent="-228600" algn="r" rtl="1">
              <a:buSzPts val="2800"/>
            </a:pPr>
            <a:endParaRPr lang="he-IL" dirty="0"/>
          </a:p>
          <a:p>
            <a:pPr marL="0" lvl="0" indent="0" algn="r" rtl="1">
              <a:buSzPts val="280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30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</a:t>
            </a:r>
            <a:r>
              <a:rPr lang="he-IL" b="1" dirty="0" err="1">
                <a:solidFill>
                  <a:srgbClr val="2E75B5"/>
                </a:solidFill>
              </a:rPr>
              <a:t>פולינומיאלית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294792" y="1438770"/>
            <a:ext cx="9085246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סיבוכיות </a:t>
            </a:r>
            <a:r>
              <a:rPr lang="he-IL" dirty="0" err="1"/>
              <a:t>פולינומיאלית</a:t>
            </a:r>
            <a:r>
              <a:rPr lang="he-IL" dirty="0"/>
              <a:t> היא סיבוכיות שתלויה בגודל הקלט באופן לא פרופורציונאלי, כך שכל תוספת אל הקלט מכפילה את קצב הגידול. </a:t>
            </a:r>
          </a:p>
          <a:p>
            <a:pPr marL="228600" indent="-228600" algn="r" rtl="1">
              <a:buSzPts val="2800"/>
            </a:pPr>
            <a:r>
              <a:rPr lang="he-IL" dirty="0"/>
              <a:t>המשמעות: אם הקלט גדל פי 10, מספר הפעולות שיתבצעו יהיה גבוה פי 100. </a:t>
            </a:r>
          </a:p>
          <a:p>
            <a:pPr marL="228600" indent="-228600" algn="r" rtl="1">
              <a:buSzPts val="2800"/>
            </a:pPr>
            <a:r>
              <a:rPr lang="he-IL" dirty="0"/>
              <a:t>סיבוכיות </a:t>
            </a:r>
            <a:r>
              <a:rPr lang="he-IL" dirty="0" err="1"/>
              <a:t>פולינומיאלית</a:t>
            </a:r>
            <a:r>
              <a:rPr lang="he-IL" dirty="0"/>
              <a:t> מסומנת </a:t>
            </a:r>
            <a:r>
              <a:rPr lang="en-GB" dirty="0"/>
              <a:t>O(n</a:t>
            </a:r>
            <a:r>
              <a:rPr lang="en-US" dirty="0"/>
              <a:t>^2</a:t>
            </a:r>
            <a:r>
              <a:rPr lang="en-GB" dirty="0"/>
              <a:t>)</a:t>
            </a:r>
            <a:r>
              <a:rPr lang="he-IL" dirty="0"/>
              <a:t>, כאשר </a:t>
            </a:r>
            <a:r>
              <a:rPr lang="en-GB" dirty="0"/>
              <a:t>n</a:t>
            </a:r>
            <a:r>
              <a:rPr lang="he-IL" dirty="0"/>
              <a:t> מייצג את גודל הקלט.</a:t>
            </a:r>
          </a:p>
          <a:p>
            <a:pPr marL="228600" indent="-228600" algn="r" rtl="1">
              <a:buSzPts val="2800"/>
            </a:pPr>
            <a:r>
              <a:rPr lang="he-IL" dirty="0"/>
              <a:t> דוגמאות לפונקציות עם סיבוכיות </a:t>
            </a:r>
            <a:r>
              <a:rPr lang="he-IL" dirty="0" err="1"/>
              <a:t>פולינומיאלית</a:t>
            </a:r>
            <a:r>
              <a:rPr lang="he-IL" dirty="0"/>
              <a:t> : </a:t>
            </a:r>
          </a:p>
          <a:p>
            <a:pPr marL="228600" indent="-228600" algn="r" rtl="1">
              <a:buSzPts val="2800"/>
            </a:pPr>
            <a:r>
              <a:rPr lang="he-IL" dirty="0"/>
              <a:t>-בדיקה האם במערך יש כפילויות</a:t>
            </a:r>
          </a:p>
          <a:p>
            <a:pPr marL="228600" indent="-228600" algn="r" rtl="1">
              <a:buSzPts val="2800"/>
            </a:pPr>
            <a:r>
              <a:rPr lang="he-IL" dirty="0"/>
              <a:t>-מיון ערכים של מערך (לא כל סוגי המיון)</a:t>
            </a:r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4D15E-C8C0-F95B-3079-95B5BD5D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2" y="2120661"/>
            <a:ext cx="4621921" cy="2636912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</a:t>
            </a:r>
            <a:r>
              <a:rPr lang="he-IL" b="1" dirty="0" err="1">
                <a:solidFill>
                  <a:srgbClr val="2E75B5"/>
                </a:solidFill>
              </a:rPr>
              <a:t>פולינומיאלית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294792" y="1438770"/>
            <a:ext cx="9085246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ניקח כדוגמה פונקציה לבדיקה האם יש כפילויות במערך. </a:t>
            </a:r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endParaRPr lang="he-IL" dirty="0"/>
          </a:p>
          <a:p>
            <a:pPr marL="228600" indent="-228600" algn="r" rtl="1">
              <a:buSzPts val="2800"/>
            </a:pPr>
            <a:r>
              <a:rPr lang="he-IL" dirty="0"/>
              <a:t>בפונקציה יש לולאה בתוך לולאה. הסיבוכיות של הלולאה הפנימית היא </a:t>
            </a:r>
            <a:r>
              <a:rPr lang="en-GB" dirty="0"/>
              <a:t>O(n)</a:t>
            </a:r>
            <a:r>
              <a:rPr lang="he-IL" dirty="0"/>
              <a:t>, והלולאה החיצונית מריצה אותה </a:t>
            </a:r>
            <a:r>
              <a:rPr lang="en-GB" dirty="0"/>
              <a:t>n</a:t>
            </a:r>
            <a:r>
              <a:rPr lang="he-IL" dirty="0"/>
              <a:t> פעמים. </a:t>
            </a:r>
          </a:p>
          <a:p>
            <a:pPr marL="228600" indent="-228600" algn="r" rtl="1">
              <a:buSzPts val="2800"/>
            </a:pPr>
            <a:r>
              <a:rPr lang="he-IL" dirty="0"/>
              <a:t>דרך נוספת לחישוב היא לפי נוסחת סכום סדרה חשבונית – נסמן את גודל המערך ב </a:t>
            </a:r>
            <a:r>
              <a:rPr lang="en-US" dirty="0"/>
              <a:t>n</a:t>
            </a:r>
            <a:r>
              <a:rPr lang="he-IL" dirty="0"/>
              <a:t>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24CEA48-1E5B-C874-5973-3CA45358A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2" y="5501117"/>
            <a:ext cx="1895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</a:t>
            </a:r>
            <a:r>
              <a:rPr lang="he-IL" b="1" dirty="0" err="1">
                <a:solidFill>
                  <a:srgbClr val="2E75B5"/>
                </a:solidFill>
              </a:rPr>
              <a:t>פולינומיאלית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001818" y="1438770"/>
            <a:ext cx="8378219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בפונקציה בעלת סיבוכיות </a:t>
            </a:r>
            <a:r>
              <a:rPr lang="he-IL" dirty="0" err="1"/>
              <a:t>פולינומיאלית</a:t>
            </a:r>
            <a:r>
              <a:rPr lang="he-IL" dirty="0"/>
              <a:t>, כל גידול בקלט, מגדיל את כמות הפעולות המתבצעות באופן לא פרופורציונאלי. </a:t>
            </a:r>
          </a:p>
          <a:p>
            <a:pPr marL="228600" indent="-228600" algn="r" rtl="1">
              <a:buSzPts val="2800"/>
            </a:pPr>
            <a:r>
              <a:rPr lang="he-IL" dirty="0"/>
              <a:t>כך נוצר מצב שפונקציה שמבצעת מספר מועט של פעולות עבור קלט קטן, תבצע הרבה יותר פעולות כשהקלט גדל במעט. </a:t>
            </a:r>
            <a:endParaRPr lang="en-US" dirty="0"/>
          </a:p>
          <a:p>
            <a:pPr marL="228600" indent="-228600" algn="r" rtl="1">
              <a:buSzPts val="2800"/>
            </a:pPr>
            <a:r>
              <a:rPr lang="he-IL" dirty="0"/>
              <a:t>הגרף שבשקף זה מייצג את המשוואה המתמטית  </a:t>
            </a:r>
            <a:r>
              <a:rPr lang="en-GB" dirty="0"/>
              <a:t>y=x^2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כאשר ה-</a:t>
            </a:r>
            <a:r>
              <a:rPr lang="en-GB" dirty="0"/>
              <a:t>x</a:t>
            </a:r>
            <a:r>
              <a:rPr lang="he-IL" dirty="0"/>
              <a:t> שווה 1, הערך של ה-</a:t>
            </a:r>
            <a:r>
              <a:rPr lang="en-GB" dirty="0"/>
              <a:t>y</a:t>
            </a:r>
            <a:r>
              <a:rPr lang="he-IL" dirty="0"/>
              <a:t> הוא 1. </a:t>
            </a:r>
          </a:p>
          <a:p>
            <a:pPr marL="228600" indent="-228600" algn="r" rtl="1">
              <a:buSzPts val="2800"/>
            </a:pPr>
            <a:r>
              <a:rPr lang="he-IL" dirty="0"/>
              <a:t>כאשר ה-</a:t>
            </a:r>
            <a:r>
              <a:rPr lang="en-GB" dirty="0"/>
              <a:t>x</a:t>
            </a:r>
            <a:r>
              <a:rPr lang="he-IL" dirty="0"/>
              <a:t> שווה 3, הערך של ה-</a:t>
            </a:r>
            <a:r>
              <a:rPr lang="en-GB" dirty="0"/>
              <a:t>y</a:t>
            </a:r>
            <a:r>
              <a:rPr lang="he-IL" dirty="0"/>
              <a:t> הוא 9.</a:t>
            </a:r>
          </a:p>
          <a:p>
            <a:pPr marL="228600" indent="-228600" algn="r" rtl="1">
              <a:buSzPts val="2800"/>
            </a:pPr>
            <a:r>
              <a:rPr lang="he-IL" dirty="0"/>
              <a:t>כאשר ה-</a:t>
            </a:r>
            <a:r>
              <a:rPr lang="en-GB" dirty="0"/>
              <a:t>x</a:t>
            </a:r>
            <a:r>
              <a:rPr lang="he-IL" dirty="0"/>
              <a:t> שווה 1,000, הערך של ה-</a:t>
            </a:r>
            <a:r>
              <a:rPr lang="en-GB" dirty="0"/>
              <a:t>y</a:t>
            </a:r>
            <a:r>
              <a:rPr lang="he-IL" dirty="0"/>
              <a:t> הוא 1,000,000. </a:t>
            </a:r>
          </a:p>
          <a:p>
            <a:pPr marL="228600" indent="-228600" algn="r" rtl="1">
              <a:buSzPts val="2800"/>
            </a:pPr>
            <a:r>
              <a:rPr lang="he-IL" dirty="0"/>
              <a:t>זאת אומרת, אם נרצה לבדוק האם במערך בגודל 3 יש כפילויות, נבצע 9 פעולות. אם נבדוק במערך בגודל 1,000, נבצע 1,000,000 פעולות.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ADA9A-563C-A2F8-D80D-DBD22D83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4" y="767022"/>
            <a:ext cx="241016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</a:t>
            </a:r>
            <a:r>
              <a:rPr lang="he-IL" b="1" dirty="0" err="1">
                <a:solidFill>
                  <a:srgbClr val="2E75B5"/>
                </a:solidFill>
              </a:rPr>
              <a:t>פולינומיאלית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001818" y="1438770"/>
            <a:ext cx="8378219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סיבוכיות </a:t>
            </a:r>
            <a:r>
              <a:rPr lang="he-IL" dirty="0" err="1"/>
              <a:t>פולינומיאלית</a:t>
            </a:r>
            <a:r>
              <a:rPr lang="he-IL" dirty="0"/>
              <a:t>, כפי שניתן להבחין, היא משהו שנרצה להימנע ממנו ככל שניתן. </a:t>
            </a:r>
          </a:p>
          <a:p>
            <a:pPr marL="228600" indent="-228600" algn="r" rtl="1">
              <a:buSzPts val="2800"/>
            </a:pPr>
            <a:r>
              <a:rPr lang="he-IL" dirty="0"/>
              <a:t>במקרים רבים, פונקציות בעלות סיבוכיות </a:t>
            </a:r>
            <a:r>
              <a:rPr lang="he-IL" dirty="0" err="1"/>
              <a:t>פולינומיאלית</a:t>
            </a:r>
            <a:r>
              <a:rPr lang="he-IL" dirty="0"/>
              <a:t>, פשוט לא יוכלו לעמוד בגודל הקלט וירוצו זמן בלתי סביר. </a:t>
            </a:r>
          </a:p>
          <a:p>
            <a:pPr marL="228600" indent="-228600" algn="r" rtl="1">
              <a:buSzPts val="2800"/>
            </a:pPr>
            <a:r>
              <a:rPr lang="he-IL" dirty="0"/>
              <a:t>לכן ננסה לחשוב על פתרונות אלגוריתמיים על מנת להפחית את הסיבוכיות </a:t>
            </a:r>
            <a:r>
              <a:rPr lang="he-IL" dirty="0" err="1"/>
              <a:t>הפולינומיאלית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ישנם מקרים בהם לא ניתן להימנע מסיבוכיות </a:t>
            </a:r>
            <a:r>
              <a:rPr lang="he-IL" dirty="0" err="1"/>
              <a:t>פולינומיאלית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במקרים כאלה, בלית ברירה, נצטרך להקטין את גודל הקלט.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ADA9A-563C-A2F8-D80D-DBD22D83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4" y="767022"/>
            <a:ext cx="241016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סיבוכיות לוגריתמית</a:t>
            </a:r>
            <a:endParaRPr b="1" dirty="0">
              <a:solidFill>
                <a:srgbClr val="2E75B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78" y="1438770"/>
                <a:ext cx="7361304" cy="5348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indent="-228600" algn="r" rtl="1">
                  <a:buSzPts val="2800"/>
                </a:pPr>
                <a:r>
                  <a:rPr lang="en-US" dirty="0"/>
                  <a:t>O(1)</a:t>
                </a:r>
                <a:r>
                  <a:rPr lang="he-IL" dirty="0"/>
                  <a:t> – זמן הריצה של כל הפעולות הקבועות (הדפסות וכו)</a:t>
                </a:r>
              </a:p>
              <a:p>
                <a:pPr marL="228600" indent="-228600" algn="r" rtl="1">
                  <a:buSzPts val="2800"/>
                </a:pPr>
                <a:r>
                  <a:rPr lang="he-IL" dirty="0"/>
                  <a:t>אך זה כלל לא מאפיין את זמן הריצה של הפונקציה שבשקופית.</a:t>
                </a:r>
              </a:p>
              <a:p>
                <a:pPr marL="228600" indent="-228600" algn="r" rtl="1">
                  <a:buSzPts val="2800"/>
                </a:pPr>
                <a:r>
                  <a:rPr lang="he-IL" dirty="0"/>
                  <a:t>נניח עבור </a:t>
                </a:r>
                <a:r>
                  <a:rPr lang="en-US" dirty="0"/>
                  <a:t>num=256</a:t>
                </a:r>
                <a:r>
                  <a:rPr lang="he-IL" dirty="0"/>
                  <a:t>, בעצם נרצה להדפיס כל המספרים 1—2—4—8—16—32—64 —128—256</a:t>
                </a:r>
              </a:p>
              <a:p>
                <a:pPr marL="228600" indent="-228600" algn="r" rtl="1">
                  <a:buSzPts val="2800"/>
                </a:pPr>
                <a:r>
                  <a:rPr lang="he-IL" dirty="0"/>
                  <a:t>כלומר כמה פעמים הכפלנו כל תוצאה שקיבלנו ב-2 עד שהגענו ל256</a:t>
                </a:r>
              </a:p>
              <a:p>
                <a:pPr marL="228600" indent="-228600" algn="ctr" rtl="1">
                  <a:buSzPts val="280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endParaRPr lang="he-IL" dirty="0"/>
              </a:p>
              <a:p>
                <a:pPr marL="228600" indent="-228600" algn="r" rtl="1">
                  <a:buSzPts val="2800"/>
                </a:pPr>
                <a:r>
                  <a:rPr lang="he-IL" dirty="0"/>
                  <a:t>כמובן שהתשובה היא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endParaRPr lang="he-IL" dirty="0"/>
              </a:p>
              <a:p>
                <a:pPr marL="0" indent="0" algn="r" rtl="1">
                  <a:buSzPts val="2800"/>
                  <a:buNone/>
                </a:pPr>
                <a:endParaRPr lang="he-IL" dirty="0"/>
              </a:p>
              <a:p>
                <a:pPr marL="0" indent="0" algn="r" rtl="1">
                  <a:buSzPts val="2800"/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91" name="Google Shape;9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78" y="1438770"/>
                <a:ext cx="7361304" cy="5348892"/>
              </a:xfrm>
              <a:prstGeom prst="rect">
                <a:avLst/>
              </a:prstGeom>
              <a:blipFill>
                <a:blip r:embed="rId3"/>
                <a:stretch>
                  <a:fillRect l="-1656" r="-1656" b="-103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>
            <a:extLst>
              <a:ext uri="{FF2B5EF4-FFF2-40B4-BE49-F238E27FC236}">
                <a16:creationId xmlns:a16="http://schemas.microsoft.com/office/drawing/2014/main" id="{1401C71D-9272-2EB8-7C77-5DA10B87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9" r="1813"/>
          <a:stretch/>
        </p:blipFill>
        <p:spPr>
          <a:xfrm>
            <a:off x="145909" y="441300"/>
            <a:ext cx="4288440" cy="1706138"/>
          </a:xfrm>
          <a:prstGeom prst="rect">
            <a:avLst/>
          </a:prstGeom>
        </p:spPr>
      </p:pic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393F499B-446C-3E0C-8FCF-5DFEDC826193}"/>
              </a:ext>
            </a:extLst>
          </p:cNvPr>
          <p:cNvSpPr txBox="1">
            <a:spLocks/>
          </p:cNvSpPr>
          <p:nvPr/>
        </p:nvSpPr>
        <p:spPr>
          <a:xfrm>
            <a:off x="460463" y="2012806"/>
            <a:ext cx="3118478" cy="440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1">
              <a:buSzPts val="2800"/>
              <a:buFont typeface="Arial"/>
              <a:buNone/>
            </a:pPr>
            <a:r>
              <a:rPr lang="he-IL" dirty="0"/>
              <a:t>חשוב לזכור!!!</a:t>
            </a:r>
          </a:p>
          <a:p>
            <a:pPr marL="0" indent="0" algn="r" rtl="1">
              <a:buSzPts val="2800"/>
              <a:buFont typeface="Arial"/>
              <a:buNone/>
            </a:pPr>
            <a:r>
              <a:rPr lang="he-IL" dirty="0"/>
              <a:t>זמן הריצה של לולאה שקצב ההתקדמות שלה הוא כפל/חילוק תמיד יהיה </a:t>
            </a:r>
            <a:r>
              <a:rPr lang="en-US" dirty="0"/>
              <a:t>log </a:t>
            </a:r>
            <a:r>
              <a:rPr lang="he-IL" dirty="0"/>
              <a:t> בבסיס הערך של הכפל/חילוק</a:t>
            </a:r>
          </a:p>
          <a:p>
            <a:pPr marL="0" indent="0" algn="r" rtl="1">
              <a:buSzPts val="2800"/>
              <a:buFont typeface="Arial"/>
              <a:buNone/>
            </a:pPr>
            <a:r>
              <a:rPr lang="he-IL" dirty="0"/>
              <a:t>ובהמשך ישיר, ככל שבסיס הלוג גדול יותר כך מספר הפעולות קטן יותר.</a:t>
            </a:r>
          </a:p>
        </p:txBody>
      </p:sp>
    </p:spTree>
    <p:extLst>
      <p:ext uri="{BB962C8B-B14F-4D97-AF65-F5344CB8AC3E}">
        <p14:creationId xmlns:p14="http://schemas.microsoft.com/office/powerpoint/2010/main" val="32677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חיבור סיבוכיות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78" y="1438770"/>
            <a:ext cx="7361304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he-IL" dirty="0"/>
              <a:t>בהינתן שלוש הפונקציות משמאל, והפונקציה הראשית מטה, מהי הסיבוכיות של הפונקציה הראשית? </a:t>
            </a:r>
          </a:p>
          <a:p>
            <a:pPr marL="228600" indent="-228600" algn="r" rtl="1">
              <a:buSzPts val="2800"/>
            </a:pPr>
            <a:r>
              <a:rPr lang="he-IL" dirty="0"/>
              <a:t>בפונקציה הראשית אנו מזמנים 3 פונקציות, הראשונה בעלת סיבוכיות </a:t>
            </a:r>
            <a:r>
              <a:rPr lang="he-IL" dirty="0" err="1"/>
              <a:t>פולינומיאלית</a:t>
            </a:r>
            <a:r>
              <a:rPr lang="he-IL" dirty="0"/>
              <a:t>, השנייה בעלת סיבוכיות לינארית, השלישית בעלת סיבוכיות קבועה. </a:t>
            </a:r>
          </a:p>
          <a:p>
            <a:pPr marL="228600" indent="-228600" algn="r" rtl="1">
              <a:buSzPts val="2800"/>
            </a:pPr>
            <a:r>
              <a:rPr lang="he-IL" dirty="0"/>
              <a:t>כשיש לנו פונקציות עוקבות, הסיבוכיות הכוללת תהיה סכום הסיבוכיות של כל הפונקציות.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97061-034E-7D26-C631-A1CE1702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" y="365125"/>
            <a:ext cx="4511161" cy="493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CB199-A8C1-366E-B5A3-DBC42D676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" y="5212752"/>
            <a:ext cx="3824651" cy="13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חיבור סיבוכיות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78" y="1438770"/>
            <a:ext cx="7361304" cy="534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r" rtl="1">
              <a:buSzPts val="2800"/>
            </a:pPr>
            <a:r>
              <a:rPr lang="en-GB" dirty="0"/>
              <a:t>O(n^2)+O(n)+O(1)</a:t>
            </a:r>
          </a:p>
          <a:p>
            <a:pPr marL="228600" indent="-228600" algn="r" rtl="1">
              <a:buSzPts val="2800"/>
            </a:pPr>
            <a:r>
              <a:rPr lang="he-IL" dirty="0"/>
              <a:t>הסיבוכיות הקבועה היא זניחה, ולכן נתעלם ממנה. </a:t>
            </a:r>
          </a:p>
          <a:p>
            <a:pPr marL="228600" indent="-228600" algn="r" rtl="1">
              <a:buSzPts val="2800"/>
            </a:pPr>
            <a:r>
              <a:rPr lang="en-GB" dirty="0"/>
              <a:t>O(n^2)+O(n)</a:t>
            </a:r>
            <a:endParaRPr lang="en-US" dirty="0"/>
          </a:p>
          <a:p>
            <a:pPr marL="228600" indent="-228600" algn="r" rtl="1">
              <a:buSzPts val="2800"/>
            </a:pPr>
            <a:r>
              <a:rPr lang="he-IL" dirty="0"/>
              <a:t>הסיבוכיות הלינארית זניחה לעומת הסיבוכיות </a:t>
            </a:r>
            <a:r>
              <a:rPr lang="he-IL" dirty="0" err="1"/>
              <a:t>הפולינומיאלית</a:t>
            </a:r>
            <a:r>
              <a:rPr lang="he-IL" dirty="0"/>
              <a:t>, ולכן נסיר אותה. </a:t>
            </a:r>
          </a:p>
          <a:p>
            <a:pPr marL="228600" indent="-228600" algn="r" rtl="1">
              <a:buSzPts val="2800"/>
            </a:pPr>
            <a:r>
              <a:rPr lang="he-IL" dirty="0"/>
              <a:t>הסיבוכיות של הפונקציה הראשית, אם כן, היא </a:t>
            </a:r>
            <a:r>
              <a:rPr lang="en-GB" dirty="0"/>
              <a:t>O(n^2)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97061-034E-7D26-C631-A1CE1702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" y="1915799"/>
            <a:ext cx="4511161" cy="493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CB199-A8C1-366E-B5A3-DBC42D676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86" y="5419230"/>
            <a:ext cx="3824651" cy="13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he-IL" b="1" dirty="0">
                <a:solidFill>
                  <a:srgbClr val="2E75B5"/>
                </a:solidFill>
              </a:rPr>
              <a:t>חישוב מדויק של כמות הפעולות?</a:t>
            </a:r>
            <a:endParaRPr b="1" dirty="0"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723293" y="1825624"/>
            <a:ext cx="9630370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אם נסתכל על הפונקציה שבשקף זה, נוכל לחשב באופן מדויק כמה פעולות היא מבצעת.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השמה של הערך 0 למשתנה </a:t>
            </a:r>
            <a:r>
              <a:rPr lang="en-US" dirty="0" err="1"/>
              <a:t>i</a:t>
            </a:r>
            <a:r>
              <a:rPr lang="he-IL" dirty="0"/>
              <a:t> מתבצעת פעם אחת, כלומר פעולה אחת.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לאחר מכן, בכל </a:t>
            </a:r>
            <a:r>
              <a:rPr lang="he-IL" dirty="0" err="1"/>
              <a:t>איטרציה</a:t>
            </a:r>
            <a:r>
              <a:rPr lang="he-IL" dirty="0"/>
              <a:t> של הלולאה מתבצעות שלוש פעולות: בדיקת התנאי, הדפסה של </a:t>
            </a:r>
            <a:r>
              <a:rPr lang="en-US" dirty="0" err="1"/>
              <a:t>i</a:t>
            </a:r>
            <a:r>
              <a:rPr lang="he-IL" dirty="0"/>
              <a:t> וגידול הערך של </a:t>
            </a:r>
            <a:r>
              <a:rPr lang="en-US" dirty="0" err="1"/>
              <a:t>i</a:t>
            </a:r>
            <a:r>
              <a:rPr lang="he-IL" dirty="0"/>
              <a:t>.</a:t>
            </a:r>
          </a:p>
          <a:p>
            <a:pPr marL="228600" lvl="0" indent="-228600" algn="r" rtl="1">
              <a:buSzPts val="2800"/>
            </a:pPr>
            <a:r>
              <a:rPr lang="he-IL" dirty="0"/>
              <a:t>זאת אומרת, שכמות הפעולות היא: 1,000,000 * 3 + 1 = 3,000,001.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1B1AFAB-194F-42B4-9298-1D1AB40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0" y="4956409"/>
            <a:ext cx="5285714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063" y="1825624"/>
            <a:ext cx="10515600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לא תמיד ניתן לדעת מהי כמות הפעולות המדויקת שמתבצעת בפונקציה.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ניקח כדוגמה, אם הפונקציה הבאה:</a:t>
            </a:r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endParaRPr lang="he-IL" dirty="0"/>
          </a:p>
          <a:p>
            <a:pPr marL="228600" lvl="0" indent="-228600" algn="r" rtl="1">
              <a:buSzPts val="2800"/>
            </a:pPr>
            <a:r>
              <a:rPr lang="he-IL" dirty="0"/>
              <a:t>כמות הפעולות שהפונקציה מבצעת תלויה בערך של המשתנה </a:t>
            </a:r>
            <a:r>
              <a:rPr lang="en-US" dirty="0"/>
              <a:t>n</a:t>
            </a:r>
            <a:r>
              <a:rPr lang="he-IL" dirty="0"/>
              <a:t>. </a:t>
            </a:r>
          </a:p>
          <a:p>
            <a:pPr marL="228600" indent="-228600" algn="r" rtl="1">
              <a:buSzPts val="2800"/>
            </a:pPr>
            <a:r>
              <a:rPr lang="he-IL" dirty="0"/>
              <a:t>ראינו שאם הערך של </a:t>
            </a:r>
            <a:r>
              <a:rPr lang="en-US" dirty="0"/>
              <a:t>n</a:t>
            </a:r>
            <a:r>
              <a:rPr lang="he-IL" dirty="0"/>
              <a:t> הוא מיליון, מספר הפעולות הוא 3,000,001.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אבל אם הערך של </a:t>
            </a:r>
            <a:r>
              <a:rPr lang="en-US" dirty="0"/>
              <a:t>n</a:t>
            </a:r>
            <a:r>
              <a:rPr lang="he-IL" dirty="0"/>
              <a:t> הוא 2, אז הפונקציה מבצעת 2 * 3 + 1 = 7 פעולות.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F46BF-3B85-F249-4471-B7C8C793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7" y="2763097"/>
            <a:ext cx="4344411" cy="1683719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EA57002D-1B0A-9C31-B620-E48BDAE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679331" y="1764080"/>
            <a:ext cx="9700707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אם נרצה לנסח נוסחה לחישוב כמות הפעולות של הפונקציה </a:t>
            </a:r>
            <a:r>
              <a:rPr lang="en-US" dirty="0"/>
              <a:t>print</a:t>
            </a:r>
            <a:r>
              <a:rPr lang="he-IL" dirty="0"/>
              <a:t>, המופיעה בשקף זה, היא תיראה כך: "</a:t>
            </a:r>
            <a:r>
              <a:rPr lang="en-GB" dirty="0"/>
              <a:t>n*3+1</a:t>
            </a:r>
            <a:r>
              <a:rPr lang="he-IL" dirty="0"/>
              <a:t>".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בעצם, כמות הפעולות של הפונקציה </a:t>
            </a:r>
            <a:r>
              <a:rPr lang="en-US" dirty="0"/>
              <a:t>print</a:t>
            </a:r>
            <a:r>
              <a:rPr lang="he-IL" dirty="0"/>
              <a:t> תלויה באופן כמעט מוחלט במשתנה </a:t>
            </a:r>
            <a:r>
              <a:rPr lang="en-US" dirty="0"/>
              <a:t>n</a:t>
            </a:r>
            <a:r>
              <a:rPr lang="he-IL" dirty="0"/>
              <a:t>, שמתקבל מבחוץ כקלט.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זה מוביל אותנו להגדרה החשובה ביותר בהקשר של יעילות: </a:t>
            </a:r>
            <a:r>
              <a:rPr lang="he-IL" b="1" dirty="0"/>
              <a:t>גודל הקלט</a:t>
            </a:r>
            <a:r>
              <a:rPr lang="he-IL" dirty="0"/>
              <a:t>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כמות הפעולות שמבצעת הפונקציה, בדרך כלל תלויה בגודל הקלט שלה.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B5F57-A68E-DCD5-D8C6-29A8D092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8358"/>
            <a:ext cx="3982006" cy="1543265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22911D9D-85C8-37F7-B147-7A87322C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7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273964" y="1517897"/>
            <a:ext cx="6106074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נקודה חשובה נוספת: כשנוסחת חישוב כמות הפעולות היא "</a:t>
            </a:r>
            <a:r>
              <a:rPr lang="en-GB" dirty="0"/>
              <a:t>n*3+1</a:t>
            </a:r>
            <a:r>
              <a:rPr lang="he-IL" dirty="0"/>
              <a:t>", ההשפעה של "</a:t>
            </a:r>
            <a:r>
              <a:rPr lang="en-GB" dirty="0"/>
              <a:t>n*3</a:t>
            </a:r>
            <a:r>
              <a:rPr lang="he-IL" dirty="0"/>
              <a:t>" גבוהה הרבה יותר מאשר זו של "+1".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בעצם, ככל שהערך של </a:t>
            </a:r>
            <a:r>
              <a:rPr lang="en-US" dirty="0"/>
              <a:t>n</a:t>
            </a:r>
            <a:r>
              <a:rPr lang="he-IL" dirty="0"/>
              <a:t> יותר גבוה, כך ה"+1" (שמייצגת את אתחול המשתנה </a:t>
            </a:r>
            <a:r>
              <a:rPr lang="en-US" dirty="0" err="1"/>
              <a:t>i</a:t>
            </a:r>
            <a:r>
              <a:rPr lang="he-IL" dirty="0"/>
              <a:t>) הופכת להיות פחות ופחות משמעותית.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ומה אם נוסחת חישוב כמות הפעולות הייתה </a:t>
            </a:r>
            <a:r>
              <a:rPr lang="en-GB" dirty="0"/>
              <a:t>n*3+x</a:t>
            </a:r>
            <a:r>
              <a:rPr lang="he-IL" dirty="0"/>
              <a:t>, כאשר </a:t>
            </a:r>
            <a:r>
              <a:rPr lang="en-GB" dirty="0"/>
              <a:t>x</a:t>
            </a:r>
            <a:r>
              <a:rPr lang="he-IL" dirty="0"/>
              <a:t> הוא מספר מאוד גבוה?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C4598-802C-1611-FB03-E6EF17D5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" y="4263101"/>
            <a:ext cx="4719782" cy="2594900"/>
          </a:xfrm>
          <a:prstGeom prst="rect">
            <a:avLst/>
          </a:prstGeom>
        </p:spPr>
      </p:pic>
      <p:sp>
        <p:nvSpPr>
          <p:cNvPr id="3" name="כותרת 2">
            <a:extLst>
              <a:ext uri="{FF2B5EF4-FFF2-40B4-BE49-F238E27FC236}">
                <a16:creationId xmlns:a16="http://schemas.microsoft.com/office/drawing/2014/main" id="{EAD7F473-4D98-FC81-446F-C2A6E7E0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6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273964" y="1517897"/>
            <a:ext cx="6106074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בפונקציה המופיעה בשקף זה, לדוגמה, הנוסחה לחישוב כמות הפעולות המדויקת היא: "</a:t>
            </a:r>
            <a:r>
              <a:rPr lang="en-GB" dirty="0"/>
              <a:t>n*3+3,000,001</a:t>
            </a:r>
            <a:r>
              <a:rPr lang="he-IL" dirty="0"/>
              <a:t>".</a:t>
            </a:r>
          </a:p>
          <a:p>
            <a:pPr marL="228600" lvl="0" indent="-228600" algn="r" rtl="1">
              <a:buSzPts val="2800"/>
            </a:pPr>
            <a:r>
              <a:rPr lang="he-IL" dirty="0"/>
              <a:t>אמנם המספר </a:t>
            </a:r>
            <a:r>
              <a:rPr lang="en-GB" dirty="0"/>
              <a:t>3,000,001</a:t>
            </a:r>
            <a:r>
              <a:rPr lang="he-IL" dirty="0"/>
              <a:t> הוא מספר גבוה, אבל נשים לב שגם כאן, כמות הפעולות שהפונקציה מבצעת תלויה בעיקר בגודל של המשתנה </a:t>
            </a:r>
            <a:r>
              <a:rPr lang="en-GB" dirty="0"/>
              <a:t>n</a:t>
            </a:r>
            <a:r>
              <a:rPr lang="he-IL" dirty="0"/>
              <a:t>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לדוגמה, אם הערך של </a:t>
            </a:r>
            <a:r>
              <a:rPr lang="en-GB" dirty="0"/>
              <a:t>n</a:t>
            </a:r>
            <a:r>
              <a:rPr lang="he-IL" dirty="0"/>
              <a:t> הוא מיליארד (1,000,000,000), אז התוספת של </a:t>
            </a:r>
            <a:r>
              <a:rPr lang="en-GB" dirty="0"/>
              <a:t>3,000,001</a:t>
            </a:r>
            <a:r>
              <a:rPr lang="he-IL" dirty="0"/>
              <a:t> פעולות אינה משמעותית. </a:t>
            </a:r>
          </a:p>
          <a:p>
            <a:pPr marL="228600" lvl="0" indent="-228600" algn="r" rtl="1">
              <a:buSzPts val="2800"/>
            </a:pP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3D4A-601C-9282-BA73-3C6750D1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" y="4263101"/>
            <a:ext cx="4719782" cy="259490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0219F533-508E-8063-AACE-B0954C4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440115" y="1517897"/>
            <a:ext cx="6939924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r" rtl="1">
              <a:buSzPts val="2800"/>
            </a:pPr>
            <a:r>
              <a:rPr lang="he-IL" dirty="0"/>
              <a:t>במונחים של תוכנה, כל תוספת </a:t>
            </a:r>
            <a:r>
              <a:rPr lang="he-IL" b="1" dirty="0"/>
              <a:t>קבועה</a:t>
            </a:r>
            <a:r>
              <a:rPr lang="he-IL" dirty="0"/>
              <a:t> של פעולות, ולא משנה אם היא תוספת של פעולה אחת או של מיליון פעולות, נחשבת לתוספת זניחה.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לכן, כאשר נספור את הפעולות שמבצעת הפונקציה – אנחנו יכולים להתעלם מכל תוספת קבועה.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חישוב כמות הפעולות שמתבצעות בפונקציה לא חייב להיות מדויק. </a:t>
            </a:r>
          </a:p>
          <a:p>
            <a:pPr marL="228600" lvl="0" indent="-228600" algn="r" rtl="1">
              <a:buSzPts val="2800"/>
            </a:pPr>
            <a:r>
              <a:rPr lang="he-IL" dirty="0"/>
              <a:t>מה שנרצה זה לחשב את </a:t>
            </a:r>
            <a:r>
              <a:rPr lang="he-IL" b="1" dirty="0"/>
              <a:t>סדר הגודל </a:t>
            </a:r>
            <a:r>
              <a:rPr lang="he-IL" dirty="0"/>
              <a:t>של כמות הפעולות המתבצעת בפונקציה, ולא את המספר המדויק שלהן.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E95EF-AFA7-D7DD-3CE8-150E2EF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" y="4263101"/>
            <a:ext cx="4719782" cy="259490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D73207DD-756D-A038-8FE0-3501F250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7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2407</Words>
  <Application>Microsoft Office PowerPoint</Application>
  <PresentationFormat>מסך רחב</PresentationFormat>
  <Paragraphs>212</Paragraphs>
  <Slides>36</Slides>
  <Notes>36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מבוא למדעי המחשב</vt:lpstr>
      <vt:lpstr>אורך הקוד VS יעילות</vt:lpstr>
      <vt:lpstr>יעילות - הגדרה</vt:lpstr>
      <vt:lpstr>חישוב מדויק של כמות הפעולות?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סיבוכיות זמן ריצה</vt:lpstr>
      <vt:lpstr>זמן ריצה קבוע</vt:lpstr>
      <vt:lpstr>זמן ריצה קבוע</vt:lpstr>
      <vt:lpstr>זמן ריצה קבוע</vt:lpstr>
      <vt:lpstr>זמן ריצה קבוע</vt:lpstr>
      <vt:lpstr>מהירות ריצת התוכנית</vt:lpstr>
      <vt:lpstr>סיבוכיות של פונקציה</vt:lpstr>
      <vt:lpstr>ערכים נפוצים עבור סיבוכיות</vt:lpstr>
      <vt:lpstr>קצב גידול של פונקציות</vt:lpstr>
      <vt:lpstr>המקרה הטוב ביותר, המקרה הגרוע ביותר</vt:lpstr>
      <vt:lpstr>המקרה הטוב ביותר, המקרה הגרוע ביותר</vt:lpstr>
      <vt:lpstr>המקרה הטוב ביותר, המקרה הגרוע ביותר</vt:lpstr>
      <vt:lpstr>המקרה הטוב ביותר, המקרה הגרוע ביותר</vt:lpstr>
      <vt:lpstr>ניסוח הסיבוכיות כנוסחה מתמטית</vt:lpstr>
      <vt:lpstr>סיבוכיות לינארית</vt:lpstr>
      <vt:lpstr>סיבוכיות לינארית</vt:lpstr>
      <vt:lpstr>סיבוכיות לינארית</vt:lpstr>
      <vt:lpstr>סיבוכיות לינארית</vt:lpstr>
      <vt:lpstr>סיבוכיות לינארית </vt:lpstr>
      <vt:lpstr>סיבוכיות לינארית</vt:lpstr>
      <vt:lpstr>סיבוכיות פולינומיאלית</vt:lpstr>
      <vt:lpstr>סיבוכיות פולינומיאלית</vt:lpstr>
      <vt:lpstr>סיבוכיות פולינומיאלית</vt:lpstr>
      <vt:lpstr>סיבוכיות פולינומיאלית</vt:lpstr>
      <vt:lpstr>סיבוכיות לוגריתמית</vt:lpstr>
      <vt:lpstr>חיבור סיבוכיות</vt:lpstr>
      <vt:lpstr>חיבור סיבוכיות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למדעי המחשב</dc:title>
  <dc:creator>ShaiElectorDell</dc:creator>
  <cp:lastModifiedBy>שמעון דיגילוב</cp:lastModifiedBy>
  <cp:revision>257</cp:revision>
  <dcterms:modified xsi:type="dcterms:W3CDTF">2024-09-07T20:33:13Z</dcterms:modified>
</cp:coreProperties>
</file>