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i2MFVivIb7KOOk0aCQvwGrV8oo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83" name="Shape 83"/>
        <p:cNvGrpSpPr/>
        <p:nvPr/>
      </p:nvGrpSpPr>
      <p:grpSpPr>
        <a:xfrm>
          <a:off x="0" y="0"/>
          <a:ext cx="0" cy="0"/>
          <a:chOff x="0" y="0"/>
          <a:chExt cx="0" cy="0"/>
        </a:xfrm>
      </p:grpSpPr>
      <p:sp>
        <p:nvSpPr>
          <p:cNvPr id="84" name="Google Shape;84;p1"/>
          <p:cNvSpPr/>
          <p:nvPr/>
        </p:nvSpPr>
        <p:spPr>
          <a:xfrm>
            <a:off x="0" y="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85" name="Google Shape;85;p1"/>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86" name="Google Shape;86;p1"/>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87" name="Google Shape;87;p1"/>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88" name="Google Shape;88;p1"/>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89" name="Google Shape;89;p1"/>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90" name="Google Shape;90;p1"/>
          <p:cNvGrpSpPr/>
          <p:nvPr/>
        </p:nvGrpSpPr>
        <p:grpSpPr>
          <a:xfrm>
            <a:off x="1028700" y="1436366"/>
            <a:ext cx="15141289" cy="7821934"/>
            <a:chOff x="0" y="-38100"/>
            <a:chExt cx="3987829" cy="2060098"/>
          </a:xfrm>
        </p:grpSpPr>
        <p:sp>
          <p:nvSpPr>
            <p:cNvPr id="91" name="Google Shape;91;p1"/>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 name="Google Shape;93;p1"/>
          <p:cNvGrpSpPr/>
          <p:nvPr/>
        </p:nvGrpSpPr>
        <p:grpSpPr>
          <a:xfrm>
            <a:off x="1306205" y="884039"/>
            <a:ext cx="15953095" cy="8102376"/>
            <a:chOff x="0" y="-38100"/>
            <a:chExt cx="4201638" cy="2133959"/>
          </a:xfrm>
        </p:grpSpPr>
        <p:sp>
          <p:nvSpPr>
            <p:cNvPr id="94" name="Google Shape;94;p1"/>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6" name="Google Shape;96;p1"/>
          <p:cNvSpPr txBox="1"/>
          <p:nvPr/>
        </p:nvSpPr>
        <p:spPr>
          <a:xfrm>
            <a:off x="3888139" y="3415011"/>
            <a:ext cx="11351861" cy="379975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0900" u="none" cap="none" strike="noStrike">
                <a:solidFill>
                  <a:srgbClr val="000000"/>
                </a:solidFill>
                <a:latin typeface="Arial"/>
                <a:ea typeface="Arial"/>
                <a:cs typeface="Arial"/>
                <a:sym typeface="Arial"/>
              </a:rPr>
              <a:t>LOOK Scheduling</a:t>
            </a:r>
            <a:endParaRPr/>
          </a:p>
          <a:p>
            <a:pPr indent="0" lvl="0" marL="0" marR="0" rtl="0" algn="ctr">
              <a:lnSpc>
                <a:spcPct val="140000"/>
              </a:lnSpc>
              <a:spcBef>
                <a:spcPts val="0"/>
              </a:spcBef>
              <a:spcAft>
                <a:spcPts val="0"/>
              </a:spcAft>
              <a:buNone/>
            </a:pPr>
            <a:r>
              <a:rPr b="1" i="0" lang="en-US" sz="10900" u="none" cap="none" strike="noStrike">
                <a:solidFill>
                  <a:srgbClr val="000000"/>
                </a:solidFill>
                <a:latin typeface="Arial"/>
                <a:ea typeface="Arial"/>
                <a:cs typeface="Arial"/>
                <a:sym typeface="Arial"/>
              </a:rPr>
              <a:t>Algorithm</a:t>
            </a:r>
            <a:endParaRPr/>
          </a:p>
        </p:txBody>
      </p:sp>
      <p:sp>
        <p:nvSpPr>
          <p:cNvPr id="97" name="Google Shape;97;p1"/>
          <p:cNvSpPr txBox="1"/>
          <p:nvPr/>
        </p:nvSpPr>
        <p:spPr>
          <a:xfrm>
            <a:off x="1756279" y="1514352"/>
            <a:ext cx="6532268" cy="580329"/>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399" u="none" cap="none" strike="noStrike">
                <a:solidFill>
                  <a:srgbClr val="000000"/>
                </a:solidFill>
                <a:latin typeface="Arial"/>
                <a:ea typeface="Arial"/>
                <a:cs typeface="Arial"/>
                <a:sym typeface="Arial"/>
              </a:rPr>
              <a:t>Module 6 - Input/Output Systems</a:t>
            </a:r>
            <a:endParaRPr/>
          </a:p>
        </p:txBody>
      </p:sp>
      <p:sp>
        <p:nvSpPr>
          <p:cNvPr id="98" name="Google Shape;98;p1"/>
          <p:cNvSpPr txBox="1"/>
          <p:nvPr/>
        </p:nvSpPr>
        <p:spPr>
          <a:xfrm>
            <a:off x="10276958" y="1514352"/>
            <a:ext cx="6532268" cy="580369"/>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None/>
            </a:pPr>
            <a:r>
              <a:rPr b="1" i="0" lang="en-US" sz="3399" u="none" cap="none" strike="noStrike">
                <a:solidFill>
                  <a:srgbClr val="000000"/>
                </a:solidFill>
                <a:latin typeface="Arial"/>
                <a:ea typeface="Arial"/>
                <a:cs typeface="Arial"/>
                <a:sym typeface="Arial"/>
              </a:rPr>
              <a:t>BSIT - 2G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254" name="Shape 254"/>
        <p:cNvGrpSpPr/>
        <p:nvPr/>
      </p:nvGrpSpPr>
      <p:grpSpPr>
        <a:xfrm>
          <a:off x="0" y="0"/>
          <a:ext cx="0" cy="0"/>
          <a:chOff x="0" y="0"/>
          <a:chExt cx="0" cy="0"/>
        </a:xfrm>
      </p:grpSpPr>
      <p:sp>
        <p:nvSpPr>
          <p:cNvPr id="255" name="Google Shape;255;p10"/>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56" name="Google Shape;256;p10"/>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57" name="Google Shape;257;p10"/>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58" name="Google Shape;258;p10"/>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59" name="Google Shape;259;p10"/>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60" name="Google Shape;260;p10"/>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261" name="Google Shape;261;p10"/>
          <p:cNvGrpSpPr/>
          <p:nvPr/>
        </p:nvGrpSpPr>
        <p:grpSpPr>
          <a:xfrm>
            <a:off x="622797" y="265039"/>
            <a:ext cx="17042406" cy="9340377"/>
            <a:chOff x="0" y="-38100"/>
            <a:chExt cx="4488535" cy="2460017"/>
          </a:xfrm>
        </p:grpSpPr>
        <p:sp>
          <p:nvSpPr>
            <p:cNvPr id="262" name="Google Shape;262;p10"/>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4" name="Google Shape;264;p10"/>
          <p:cNvGrpSpPr/>
          <p:nvPr/>
        </p:nvGrpSpPr>
        <p:grpSpPr>
          <a:xfrm>
            <a:off x="1558573" y="2060241"/>
            <a:ext cx="15170855" cy="7198059"/>
            <a:chOff x="0" y="-38100"/>
            <a:chExt cx="3995616" cy="1895785"/>
          </a:xfrm>
        </p:grpSpPr>
        <p:sp>
          <p:nvSpPr>
            <p:cNvPr id="265" name="Google Shape;265;p10"/>
            <p:cNvSpPr/>
            <p:nvPr/>
          </p:nvSpPr>
          <p:spPr>
            <a:xfrm>
              <a:off x="0" y="0"/>
              <a:ext cx="3995616" cy="1857685"/>
            </a:xfrm>
            <a:custGeom>
              <a:rect b="b" l="l" r="r" t="t"/>
              <a:pathLst>
                <a:path extrusionOk="0" h="1857685" w="3995616">
                  <a:moveTo>
                    <a:pt x="10206" y="0"/>
                  </a:moveTo>
                  <a:lnTo>
                    <a:pt x="3985410" y="0"/>
                  </a:lnTo>
                  <a:cubicBezTo>
                    <a:pt x="3991047" y="0"/>
                    <a:pt x="3995616" y="4570"/>
                    <a:pt x="3995616" y="10206"/>
                  </a:cubicBezTo>
                  <a:lnTo>
                    <a:pt x="3995616" y="1847479"/>
                  </a:lnTo>
                  <a:cubicBezTo>
                    <a:pt x="3995616" y="1853116"/>
                    <a:pt x="3991047" y="1857685"/>
                    <a:pt x="3985410" y="1857685"/>
                  </a:cubicBezTo>
                  <a:lnTo>
                    <a:pt x="10206" y="1857685"/>
                  </a:lnTo>
                  <a:cubicBezTo>
                    <a:pt x="4570" y="1857685"/>
                    <a:pt x="0" y="1853116"/>
                    <a:pt x="0" y="1847479"/>
                  </a:cubicBezTo>
                  <a:lnTo>
                    <a:pt x="0" y="10206"/>
                  </a:lnTo>
                  <a:cubicBezTo>
                    <a:pt x="0" y="4570"/>
                    <a:pt x="4570" y="0"/>
                    <a:pt x="10206"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txBox="1"/>
            <p:nvPr/>
          </p:nvSpPr>
          <p:spPr>
            <a:xfrm>
              <a:off x="0" y="-38100"/>
              <a:ext cx="3995616" cy="189578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7" name="Google Shape;267;p10"/>
          <p:cNvSpPr txBox="1"/>
          <p:nvPr/>
        </p:nvSpPr>
        <p:spPr>
          <a:xfrm>
            <a:off x="1558573" y="2665491"/>
            <a:ext cx="14768470" cy="5941720"/>
          </a:xfrm>
          <a:prstGeom prst="rect">
            <a:avLst/>
          </a:prstGeom>
          <a:noFill/>
          <a:ln>
            <a:noFill/>
          </a:ln>
        </p:spPr>
        <p:txBody>
          <a:bodyPr anchorCtr="0" anchor="t" bIns="0" lIns="0" spcFirstLastPara="1" rIns="0" wrap="square" tIns="0">
            <a:spAutoFit/>
          </a:bodyPr>
          <a:lstStyle/>
          <a:p>
            <a:pPr indent="-431796" lvl="1" marL="863593" marR="0" rtl="0" algn="just">
              <a:lnSpc>
                <a:spcPct val="169017"/>
              </a:lnSpc>
              <a:spcBef>
                <a:spcPts val="0"/>
              </a:spcBef>
              <a:spcAft>
                <a:spcPts val="0"/>
              </a:spcAft>
              <a:buClr>
                <a:srgbClr val="000000"/>
              </a:buClr>
              <a:buSzPts val="3999"/>
              <a:buFont typeface="Arial"/>
              <a:buChar char="•"/>
            </a:pPr>
            <a:r>
              <a:rPr b="0" i="0" lang="en-US" sz="3999" u="none" cap="none" strike="noStrike">
                <a:solidFill>
                  <a:srgbClr val="000000"/>
                </a:solidFill>
                <a:latin typeface="Arial"/>
                <a:ea typeface="Arial"/>
                <a:cs typeface="Arial"/>
                <a:sym typeface="Arial"/>
              </a:rPr>
              <a:t>The management of request direction and pending requests introduces some overhead, which can be a concern in systems with limited processing resources.</a:t>
            </a:r>
            <a:endParaRPr/>
          </a:p>
          <a:p>
            <a:pPr indent="0" lvl="0" marL="0" marR="0" rtl="0" algn="just">
              <a:lnSpc>
                <a:spcPct val="169017"/>
              </a:lnSpc>
              <a:spcBef>
                <a:spcPts val="0"/>
              </a:spcBef>
              <a:spcAft>
                <a:spcPts val="0"/>
              </a:spcAft>
              <a:buNone/>
            </a:pPr>
            <a:r>
              <a:t/>
            </a:r>
            <a:endParaRPr b="0" i="0" sz="3999" u="none" cap="none" strike="noStrike">
              <a:solidFill>
                <a:srgbClr val="000000"/>
              </a:solidFill>
              <a:latin typeface="Arial"/>
              <a:ea typeface="Arial"/>
              <a:cs typeface="Arial"/>
              <a:sym typeface="Arial"/>
            </a:endParaRPr>
          </a:p>
          <a:p>
            <a:pPr indent="-431796" lvl="1" marL="863593" marR="0" rtl="0" algn="just">
              <a:lnSpc>
                <a:spcPct val="169017"/>
              </a:lnSpc>
              <a:spcBef>
                <a:spcPts val="0"/>
              </a:spcBef>
              <a:spcAft>
                <a:spcPts val="0"/>
              </a:spcAft>
              <a:buClr>
                <a:srgbClr val="000000"/>
              </a:buClr>
              <a:buSzPts val="3999"/>
              <a:buFont typeface="Arial"/>
              <a:buChar char="•"/>
            </a:pPr>
            <a:r>
              <a:rPr b="0" i="0" lang="en-US" sz="3999" u="none" cap="none" strike="noStrike">
                <a:solidFill>
                  <a:srgbClr val="000000"/>
                </a:solidFill>
                <a:latin typeface="Arial"/>
                <a:ea typeface="Arial"/>
                <a:cs typeface="Arial"/>
                <a:sym typeface="Arial"/>
              </a:rPr>
              <a:t>Since LOOK adapts to incoming requests, the time for any individual request can vary significantly, making it harder to predict response times.</a:t>
            </a:r>
            <a:endParaRPr/>
          </a:p>
        </p:txBody>
      </p:sp>
      <p:sp>
        <p:nvSpPr>
          <p:cNvPr id="268" name="Google Shape;268;p10"/>
          <p:cNvSpPr txBox="1"/>
          <p:nvPr/>
        </p:nvSpPr>
        <p:spPr>
          <a:xfrm>
            <a:off x="1558573" y="914400"/>
            <a:ext cx="16106630" cy="995368"/>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US" sz="5808" u="none" cap="none" strike="noStrike">
                <a:solidFill>
                  <a:srgbClr val="000000"/>
                </a:solidFill>
                <a:latin typeface="Arial"/>
                <a:ea typeface="Arial"/>
                <a:cs typeface="Arial"/>
                <a:sym typeface="Arial"/>
              </a:rPr>
              <a:t>Disadvantages of LOOK Scheduling Algorithm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272" name="Shape 272"/>
        <p:cNvGrpSpPr/>
        <p:nvPr/>
      </p:nvGrpSpPr>
      <p:grpSpPr>
        <a:xfrm>
          <a:off x="0" y="0"/>
          <a:ext cx="0" cy="0"/>
          <a:chOff x="0" y="0"/>
          <a:chExt cx="0" cy="0"/>
        </a:xfrm>
      </p:grpSpPr>
      <p:sp>
        <p:nvSpPr>
          <p:cNvPr id="273" name="Google Shape;273;p11"/>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74" name="Google Shape;274;p11"/>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75" name="Google Shape;275;p11"/>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76" name="Google Shape;276;p11"/>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77" name="Google Shape;277;p11"/>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78" name="Google Shape;278;p11"/>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279" name="Google Shape;279;p11"/>
          <p:cNvGrpSpPr/>
          <p:nvPr/>
        </p:nvGrpSpPr>
        <p:grpSpPr>
          <a:xfrm>
            <a:off x="622797" y="265039"/>
            <a:ext cx="17042406" cy="9340377"/>
            <a:chOff x="0" y="-38100"/>
            <a:chExt cx="4488535" cy="2460017"/>
          </a:xfrm>
        </p:grpSpPr>
        <p:sp>
          <p:nvSpPr>
            <p:cNvPr id="280" name="Google Shape;280;p11"/>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2" name="Google Shape;282;p11"/>
          <p:cNvGrpSpPr/>
          <p:nvPr/>
        </p:nvGrpSpPr>
        <p:grpSpPr>
          <a:xfrm>
            <a:off x="1558573" y="2060241"/>
            <a:ext cx="15170855" cy="7198059"/>
            <a:chOff x="0" y="-38100"/>
            <a:chExt cx="3995616" cy="1895785"/>
          </a:xfrm>
        </p:grpSpPr>
        <p:sp>
          <p:nvSpPr>
            <p:cNvPr id="283" name="Google Shape;283;p11"/>
            <p:cNvSpPr/>
            <p:nvPr/>
          </p:nvSpPr>
          <p:spPr>
            <a:xfrm>
              <a:off x="0" y="0"/>
              <a:ext cx="3995616" cy="1857685"/>
            </a:xfrm>
            <a:custGeom>
              <a:rect b="b" l="l" r="r" t="t"/>
              <a:pathLst>
                <a:path extrusionOk="0" h="1857685" w="3995616">
                  <a:moveTo>
                    <a:pt x="10206" y="0"/>
                  </a:moveTo>
                  <a:lnTo>
                    <a:pt x="3985410" y="0"/>
                  </a:lnTo>
                  <a:cubicBezTo>
                    <a:pt x="3991047" y="0"/>
                    <a:pt x="3995616" y="4570"/>
                    <a:pt x="3995616" y="10206"/>
                  </a:cubicBezTo>
                  <a:lnTo>
                    <a:pt x="3995616" y="1847479"/>
                  </a:lnTo>
                  <a:cubicBezTo>
                    <a:pt x="3995616" y="1853116"/>
                    <a:pt x="3991047" y="1857685"/>
                    <a:pt x="3985410" y="1857685"/>
                  </a:cubicBezTo>
                  <a:lnTo>
                    <a:pt x="10206" y="1857685"/>
                  </a:lnTo>
                  <a:cubicBezTo>
                    <a:pt x="4570" y="1857685"/>
                    <a:pt x="0" y="1853116"/>
                    <a:pt x="0" y="1847479"/>
                  </a:cubicBezTo>
                  <a:lnTo>
                    <a:pt x="0" y="10206"/>
                  </a:lnTo>
                  <a:cubicBezTo>
                    <a:pt x="0" y="4570"/>
                    <a:pt x="4570" y="0"/>
                    <a:pt x="10206"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txBox="1"/>
            <p:nvPr/>
          </p:nvSpPr>
          <p:spPr>
            <a:xfrm>
              <a:off x="0" y="-38100"/>
              <a:ext cx="3995616" cy="189578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5" name="Google Shape;285;p11"/>
          <p:cNvSpPr txBox="1"/>
          <p:nvPr/>
        </p:nvSpPr>
        <p:spPr>
          <a:xfrm>
            <a:off x="1759765" y="2558113"/>
            <a:ext cx="14768470" cy="5941720"/>
          </a:xfrm>
          <a:prstGeom prst="rect">
            <a:avLst/>
          </a:prstGeom>
          <a:noFill/>
          <a:ln>
            <a:noFill/>
          </a:ln>
        </p:spPr>
        <p:txBody>
          <a:bodyPr anchorCtr="0" anchor="t" bIns="0" lIns="0" spcFirstLastPara="1" rIns="0" wrap="square" tIns="0">
            <a:spAutoFit/>
          </a:bodyPr>
          <a:lstStyle/>
          <a:p>
            <a:pPr indent="-431796" lvl="1" marL="863593" marR="0" rtl="0" algn="just">
              <a:lnSpc>
                <a:spcPct val="169017"/>
              </a:lnSpc>
              <a:spcBef>
                <a:spcPts val="0"/>
              </a:spcBef>
              <a:spcAft>
                <a:spcPts val="0"/>
              </a:spcAft>
              <a:buClr>
                <a:srgbClr val="000000"/>
              </a:buClr>
              <a:buSzPts val="3999"/>
              <a:buFont typeface="Arial"/>
              <a:buChar char="•"/>
            </a:pPr>
            <a:r>
              <a:rPr b="0" i="0" lang="en-US" sz="3999" u="none" cap="none" strike="noStrike">
                <a:solidFill>
                  <a:srgbClr val="000000"/>
                </a:solidFill>
                <a:latin typeface="Arial"/>
                <a:ea typeface="Arial"/>
                <a:cs typeface="Arial"/>
                <a:sym typeface="Arial"/>
              </a:rPr>
              <a:t>Reduces starvation compared to some methods, there is still a risk that some requests, especially those at the ends of the disk, may be delayed longer than desired if new requests frequently arrive.</a:t>
            </a:r>
            <a:endParaRPr/>
          </a:p>
          <a:p>
            <a:pPr indent="0" lvl="0" marL="0" marR="0" rtl="0" algn="just">
              <a:lnSpc>
                <a:spcPct val="169017"/>
              </a:lnSpc>
              <a:spcBef>
                <a:spcPts val="0"/>
              </a:spcBef>
              <a:spcAft>
                <a:spcPts val="0"/>
              </a:spcAft>
              <a:buNone/>
            </a:pPr>
            <a:r>
              <a:t/>
            </a:r>
            <a:endParaRPr b="0" i="0" sz="3999" u="none" cap="none" strike="noStrike">
              <a:solidFill>
                <a:srgbClr val="000000"/>
              </a:solidFill>
              <a:latin typeface="Arial"/>
              <a:ea typeface="Arial"/>
              <a:cs typeface="Arial"/>
              <a:sym typeface="Arial"/>
            </a:endParaRPr>
          </a:p>
          <a:p>
            <a:pPr indent="-431796" lvl="1" marL="863593" marR="0" rtl="0" algn="just">
              <a:lnSpc>
                <a:spcPct val="169017"/>
              </a:lnSpc>
              <a:spcBef>
                <a:spcPts val="0"/>
              </a:spcBef>
              <a:spcAft>
                <a:spcPts val="0"/>
              </a:spcAft>
              <a:buClr>
                <a:srgbClr val="000000"/>
              </a:buClr>
              <a:buSzPts val="3999"/>
              <a:buFont typeface="Arial"/>
              <a:buChar char="•"/>
            </a:pPr>
            <a:r>
              <a:rPr b="0" i="0" lang="en-US" sz="3999" u="none" cap="none" strike="noStrike">
                <a:solidFill>
                  <a:srgbClr val="000000"/>
                </a:solidFill>
                <a:latin typeface="Arial"/>
                <a:ea typeface="Arial"/>
                <a:cs typeface="Arial"/>
                <a:sym typeface="Arial"/>
              </a:rPr>
              <a:t>Requires more complex logic to determine the direction of movement and manage pending requests.</a:t>
            </a:r>
            <a:endParaRPr/>
          </a:p>
        </p:txBody>
      </p:sp>
      <p:sp>
        <p:nvSpPr>
          <p:cNvPr id="286" name="Google Shape;286;p11"/>
          <p:cNvSpPr txBox="1"/>
          <p:nvPr/>
        </p:nvSpPr>
        <p:spPr>
          <a:xfrm>
            <a:off x="1558573" y="914400"/>
            <a:ext cx="16106630" cy="995368"/>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US" sz="5808" u="none" cap="none" strike="noStrike">
                <a:solidFill>
                  <a:srgbClr val="000000"/>
                </a:solidFill>
                <a:latin typeface="Arial"/>
                <a:ea typeface="Arial"/>
                <a:cs typeface="Arial"/>
                <a:sym typeface="Arial"/>
              </a:rPr>
              <a:t>Disadvantages of LOOK Scheduling 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290" name="Shape 290"/>
        <p:cNvGrpSpPr/>
        <p:nvPr/>
      </p:nvGrpSpPr>
      <p:grpSpPr>
        <a:xfrm>
          <a:off x="0" y="0"/>
          <a:ext cx="0" cy="0"/>
          <a:chOff x="0" y="0"/>
          <a:chExt cx="0" cy="0"/>
        </a:xfrm>
      </p:grpSpPr>
      <p:sp>
        <p:nvSpPr>
          <p:cNvPr id="291" name="Google Shape;291;p12"/>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92" name="Google Shape;292;p12"/>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93" name="Google Shape;293;p12"/>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94" name="Google Shape;294;p12"/>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95" name="Google Shape;295;p12"/>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96" name="Google Shape;296;p12"/>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297" name="Google Shape;297;p12"/>
          <p:cNvGrpSpPr/>
          <p:nvPr/>
        </p:nvGrpSpPr>
        <p:grpSpPr>
          <a:xfrm>
            <a:off x="622797" y="265039"/>
            <a:ext cx="17042406" cy="9340377"/>
            <a:chOff x="0" y="-38100"/>
            <a:chExt cx="4488535" cy="2460017"/>
          </a:xfrm>
        </p:grpSpPr>
        <p:sp>
          <p:nvSpPr>
            <p:cNvPr id="298" name="Google Shape;298;p12"/>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2"/>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0" name="Google Shape;300;p12"/>
          <p:cNvSpPr txBox="1"/>
          <p:nvPr/>
        </p:nvSpPr>
        <p:spPr>
          <a:xfrm>
            <a:off x="1583859" y="2251209"/>
            <a:ext cx="7201607" cy="780833"/>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508" u="none" cap="none" strike="noStrike">
                <a:solidFill>
                  <a:srgbClr val="000000"/>
                </a:solidFill>
                <a:latin typeface="Arial"/>
                <a:ea typeface="Arial"/>
                <a:cs typeface="Arial"/>
                <a:sym typeface="Arial"/>
              </a:rPr>
              <a:t>LOOK Scheduling Algorithm</a:t>
            </a:r>
            <a:endParaRPr/>
          </a:p>
        </p:txBody>
      </p:sp>
      <p:sp>
        <p:nvSpPr>
          <p:cNvPr id="301" name="Google Shape;301;p12"/>
          <p:cNvSpPr/>
          <p:nvPr/>
        </p:nvSpPr>
        <p:spPr>
          <a:xfrm>
            <a:off x="1583859" y="3413043"/>
            <a:ext cx="7201607" cy="5518231"/>
          </a:xfrm>
          <a:custGeom>
            <a:rect b="b" l="l" r="r" t="t"/>
            <a:pathLst>
              <a:path extrusionOk="0" h="5518231" w="7201607">
                <a:moveTo>
                  <a:pt x="0" y="0"/>
                </a:moveTo>
                <a:lnTo>
                  <a:pt x="7201606" y="0"/>
                </a:lnTo>
                <a:lnTo>
                  <a:pt x="7201606" y="5518231"/>
                </a:lnTo>
                <a:lnTo>
                  <a:pt x="0" y="5518231"/>
                </a:lnTo>
                <a:lnTo>
                  <a:pt x="0" y="0"/>
                </a:lnTo>
                <a:close/>
              </a:path>
            </a:pathLst>
          </a:custGeom>
          <a:blipFill rotWithShape="1">
            <a:blip r:embed="rId4">
              <a:alphaModFix/>
            </a:blip>
            <a:stretch>
              <a:fillRect b="0" l="0" r="0" t="0"/>
            </a:stretch>
          </a:blipFill>
          <a:ln>
            <a:noFill/>
          </a:ln>
        </p:spPr>
      </p:sp>
      <p:sp>
        <p:nvSpPr>
          <p:cNvPr id="302" name="Google Shape;302;p12"/>
          <p:cNvSpPr txBox="1"/>
          <p:nvPr/>
        </p:nvSpPr>
        <p:spPr>
          <a:xfrm>
            <a:off x="6389604" y="904875"/>
            <a:ext cx="5508793" cy="1064184"/>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US" sz="6208" u="none" cap="none" strike="noStrike">
                <a:solidFill>
                  <a:srgbClr val="000000"/>
                </a:solidFill>
                <a:latin typeface="Arial"/>
                <a:ea typeface="Arial"/>
                <a:cs typeface="Arial"/>
                <a:sym typeface="Arial"/>
              </a:rPr>
              <a:t>COMPARISON</a:t>
            </a:r>
            <a:endParaRPr/>
          </a:p>
        </p:txBody>
      </p:sp>
      <p:sp>
        <p:nvSpPr>
          <p:cNvPr id="303" name="Google Shape;303;p12"/>
          <p:cNvSpPr txBox="1"/>
          <p:nvPr/>
        </p:nvSpPr>
        <p:spPr>
          <a:xfrm>
            <a:off x="9419030" y="2251209"/>
            <a:ext cx="7201607" cy="780833"/>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508" u="none" cap="none" strike="noStrike">
                <a:solidFill>
                  <a:srgbClr val="000000"/>
                </a:solidFill>
                <a:latin typeface="Arial"/>
                <a:ea typeface="Arial"/>
                <a:cs typeface="Arial"/>
                <a:sym typeface="Arial"/>
              </a:rPr>
              <a:t>FCFS Scheduling Algorithm</a:t>
            </a:r>
            <a:endParaRPr/>
          </a:p>
        </p:txBody>
      </p:sp>
      <p:sp>
        <p:nvSpPr>
          <p:cNvPr id="304" name="Google Shape;304;p12"/>
          <p:cNvSpPr/>
          <p:nvPr/>
        </p:nvSpPr>
        <p:spPr>
          <a:xfrm>
            <a:off x="9419027" y="3762148"/>
            <a:ext cx="7667763" cy="5485139"/>
          </a:xfrm>
          <a:custGeom>
            <a:rect b="b" l="l" r="r" t="t"/>
            <a:pathLst>
              <a:path extrusionOk="0" h="5485139" w="7667763">
                <a:moveTo>
                  <a:pt x="0" y="0"/>
                </a:moveTo>
                <a:lnTo>
                  <a:pt x="7667763" y="0"/>
                </a:lnTo>
                <a:lnTo>
                  <a:pt x="7667763" y="5485139"/>
                </a:lnTo>
                <a:lnTo>
                  <a:pt x="0" y="5485139"/>
                </a:lnTo>
                <a:lnTo>
                  <a:pt x="0" y="0"/>
                </a:lnTo>
                <a:close/>
              </a:path>
            </a:pathLst>
          </a:custGeom>
          <a:blipFill rotWithShape="1">
            <a:blip r:embed="rId5">
              <a:alphaModFix/>
            </a:blip>
            <a:stretch>
              <a:fillRect b="-2221"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308" name="Shape 308"/>
        <p:cNvGrpSpPr/>
        <p:nvPr/>
      </p:nvGrpSpPr>
      <p:grpSpPr>
        <a:xfrm>
          <a:off x="0" y="0"/>
          <a:ext cx="0" cy="0"/>
          <a:chOff x="0" y="0"/>
          <a:chExt cx="0" cy="0"/>
        </a:xfrm>
      </p:grpSpPr>
      <p:sp>
        <p:nvSpPr>
          <p:cNvPr id="309" name="Google Shape;309;p13"/>
          <p:cNvSpPr/>
          <p:nvPr/>
        </p:nvSpPr>
        <p:spPr>
          <a:xfrm>
            <a:off x="0" y="-379548"/>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10" name="Google Shape;310;p13"/>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11" name="Google Shape;311;p13"/>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12" name="Google Shape;312;p13"/>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13" name="Google Shape;313;p13"/>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14" name="Google Shape;314;p13"/>
          <p:cNvSpPr/>
          <p:nvPr/>
        </p:nvSpPr>
        <p:spPr>
          <a:xfrm>
            <a:off x="12334231"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315" name="Google Shape;315;p13"/>
          <p:cNvGrpSpPr/>
          <p:nvPr/>
        </p:nvGrpSpPr>
        <p:grpSpPr>
          <a:xfrm>
            <a:off x="1028700" y="1436366"/>
            <a:ext cx="15141289" cy="7821934"/>
            <a:chOff x="0" y="-38100"/>
            <a:chExt cx="3987829" cy="2060098"/>
          </a:xfrm>
        </p:grpSpPr>
        <p:sp>
          <p:nvSpPr>
            <p:cNvPr id="316" name="Google Shape;316;p13"/>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8" name="Google Shape;318;p13"/>
          <p:cNvGrpSpPr/>
          <p:nvPr/>
        </p:nvGrpSpPr>
        <p:grpSpPr>
          <a:xfrm>
            <a:off x="1306205" y="884039"/>
            <a:ext cx="15953095" cy="8102376"/>
            <a:chOff x="0" y="-38100"/>
            <a:chExt cx="4201638" cy="2133959"/>
          </a:xfrm>
        </p:grpSpPr>
        <p:sp>
          <p:nvSpPr>
            <p:cNvPr id="319" name="Google Shape;319;p13"/>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1" name="Google Shape;321;p13"/>
          <p:cNvSpPr txBox="1"/>
          <p:nvPr/>
        </p:nvSpPr>
        <p:spPr>
          <a:xfrm>
            <a:off x="2002728" y="1504827"/>
            <a:ext cx="14282544" cy="7306469"/>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549" u="none" cap="none" strike="noStrike">
                <a:solidFill>
                  <a:srgbClr val="000000"/>
                </a:solidFill>
                <a:latin typeface="Arial"/>
                <a:ea typeface="Arial"/>
                <a:cs typeface="Arial"/>
                <a:sym typeface="Arial"/>
              </a:rPr>
              <a:t>The total number of head movements for LOOK Disk Scheduling Algorithm</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(80 - 70) + (100 - 80) + (105 - 100) + (110 - 105) + (118 - 110) + (118 - 63) + (63 - 59) + (59 - 28) + (28 - 25)</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10 + 20 + 5 + 5 + 8 + 55 + 44 + 31 + 3</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a:t>
            </a:r>
            <a:r>
              <a:rPr b="1" i="0" lang="en-US" sz="3051" u="none" cap="none" strike="noStrike">
                <a:solidFill>
                  <a:srgbClr val="000000"/>
                </a:solidFill>
                <a:latin typeface="Arial"/>
                <a:ea typeface="Arial"/>
                <a:cs typeface="Arial"/>
                <a:sym typeface="Arial"/>
              </a:rPr>
              <a:t>141 tracks</a:t>
            </a:r>
            <a:endParaRPr/>
          </a:p>
          <a:p>
            <a:pPr indent="0" lvl="0" marL="0" marR="0" rtl="0" algn="l">
              <a:lnSpc>
                <a:spcPct val="140019"/>
              </a:lnSpc>
              <a:spcBef>
                <a:spcPts val="0"/>
              </a:spcBef>
              <a:spcAft>
                <a:spcPts val="0"/>
              </a:spcAft>
              <a:buNone/>
            </a:pPr>
            <a:r>
              <a:t/>
            </a:r>
            <a:endParaRPr b="1" i="0" sz="3051"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1" i="0" lang="en-US" sz="3550" u="none" cap="none" strike="noStrike">
                <a:solidFill>
                  <a:srgbClr val="000000"/>
                </a:solidFill>
                <a:latin typeface="Arial"/>
                <a:ea typeface="Arial"/>
                <a:cs typeface="Arial"/>
                <a:sym typeface="Arial"/>
              </a:rPr>
              <a:t>The total number of head movements for FCFS Disk Scheduling Algorithm</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(118 - 70) + (118 - 59) + (110 - 59) + (110 - 25) + (105 - 25) + (105 - 63) + (100 - 63) + (100 - 28) + (80 - 28) </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48 + 59 + 51 + 85 + 80 + 42 + 37 + 72 + 52</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a:t>
            </a:r>
            <a:r>
              <a:rPr b="1" i="0" lang="en-US" sz="3050" u="none" cap="none" strike="noStrike">
                <a:solidFill>
                  <a:srgbClr val="000000"/>
                </a:solidFill>
                <a:latin typeface="Arial"/>
                <a:ea typeface="Arial"/>
                <a:cs typeface="Arial"/>
                <a:sym typeface="Arial"/>
              </a:rPr>
              <a:t>526 tracks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325" name="Shape 325"/>
        <p:cNvGrpSpPr/>
        <p:nvPr/>
      </p:nvGrpSpPr>
      <p:grpSpPr>
        <a:xfrm>
          <a:off x="0" y="0"/>
          <a:ext cx="0" cy="0"/>
          <a:chOff x="0" y="0"/>
          <a:chExt cx="0" cy="0"/>
        </a:xfrm>
      </p:grpSpPr>
      <p:sp>
        <p:nvSpPr>
          <p:cNvPr id="326" name="Google Shape;326;p14"/>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27" name="Google Shape;327;p14"/>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28" name="Google Shape;328;p14"/>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29" name="Google Shape;329;p14"/>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30" name="Google Shape;330;p14"/>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31" name="Google Shape;331;p14"/>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332" name="Google Shape;332;p14"/>
          <p:cNvGrpSpPr/>
          <p:nvPr/>
        </p:nvGrpSpPr>
        <p:grpSpPr>
          <a:xfrm>
            <a:off x="622797" y="265038"/>
            <a:ext cx="17042519" cy="9340439"/>
            <a:chOff x="0" y="-38100"/>
            <a:chExt cx="4488535" cy="2460017"/>
          </a:xfrm>
        </p:grpSpPr>
        <p:sp>
          <p:nvSpPr>
            <p:cNvPr id="333" name="Google Shape;333;p14"/>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5" name="Google Shape;335;p14"/>
          <p:cNvSpPr/>
          <p:nvPr/>
        </p:nvSpPr>
        <p:spPr>
          <a:xfrm>
            <a:off x="1583859" y="3413043"/>
            <a:ext cx="7201607" cy="5518231"/>
          </a:xfrm>
          <a:custGeom>
            <a:rect b="b" l="l" r="r" t="t"/>
            <a:pathLst>
              <a:path extrusionOk="0" h="5518231" w="7201607">
                <a:moveTo>
                  <a:pt x="0" y="0"/>
                </a:moveTo>
                <a:lnTo>
                  <a:pt x="7201606" y="0"/>
                </a:lnTo>
                <a:lnTo>
                  <a:pt x="7201606" y="5518231"/>
                </a:lnTo>
                <a:lnTo>
                  <a:pt x="0" y="5518231"/>
                </a:lnTo>
                <a:lnTo>
                  <a:pt x="0" y="0"/>
                </a:lnTo>
                <a:close/>
              </a:path>
            </a:pathLst>
          </a:custGeom>
          <a:blipFill rotWithShape="1">
            <a:blip r:embed="rId4">
              <a:alphaModFix/>
            </a:blip>
            <a:stretch>
              <a:fillRect b="0" l="0" r="0" t="0"/>
            </a:stretch>
          </a:blipFill>
          <a:ln>
            <a:noFill/>
          </a:ln>
        </p:spPr>
      </p:sp>
      <p:sp>
        <p:nvSpPr>
          <p:cNvPr id="336" name="Google Shape;336;p14"/>
          <p:cNvSpPr/>
          <p:nvPr/>
        </p:nvSpPr>
        <p:spPr>
          <a:xfrm>
            <a:off x="9286650" y="3421007"/>
            <a:ext cx="6877895" cy="5502316"/>
          </a:xfrm>
          <a:custGeom>
            <a:rect b="b" l="l" r="r" t="t"/>
            <a:pathLst>
              <a:path extrusionOk="0" h="5502316" w="6877895">
                <a:moveTo>
                  <a:pt x="0" y="0"/>
                </a:moveTo>
                <a:lnTo>
                  <a:pt x="6877895" y="0"/>
                </a:lnTo>
                <a:lnTo>
                  <a:pt x="6877895" y="5502317"/>
                </a:lnTo>
                <a:lnTo>
                  <a:pt x="0" y="5502317"/>
                </a:lnTo>
                <a:lnTo>
                  <a:pt x="0" y="0"/>
                </a:lnTo>
                <a:close/>
              </a:path>
            </a:pathLst>
          </a:custGeom>
          <a:blipFill rotWithShape="1">
            <a:blip r:embed="rId5">
              <a:alphaModFix/>
            </a:blip>
            <a:stretch>
              <a:fillRect b="0" l="0" r="0" t="0"/>
            </a:stretch>
          </a:blipFill>
          <a:ln>
            <a:noFill/>
          </a:ln>
        </p:spPr>
      </p:sp>
      <p:sp>
        <p:nvSpPr>
          <p:cNvPr id="337" name="Google Shape;337;p14"/>
          <p:cNvSpPr txBox="1"/>
          <p:nvPr/>
        </p:nvSpPr>
        <p:spPr>
          <a:xfrm>
            <a:off x="1583859" y="2251209"/>
            <a:ext cx="7201607" cy="780833"/>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508" u="none" cap="none" strike="noStrike">
                <a:solidFill>
                  <a:srgbClr val="000000"/>
                </a:solidFill>
                <a:latin typeface="Arial"/>
                <a:ea typeface="Arial"/>
                <a:cs typeface="Arial"/>
                <a:sym typeface="Arial"/>
              </a:rPr>
              <a:t>LOOK Scheduling Algorithm</a:t>
            </a:r>
            <a:endParaRPr/>
          </a:p>
        </p:txBody>
      </p:sp>
      <p:sp>
        <p:nvSpPr>
          <p:cNvPr id="338" name="Google Shape;338;p14"/>
          <p:cNvSpPr txBox="1"/>
          <p:nvPr/>
        </p:nvSpPr>
        <p:spPr>
          <a:xfrm>
            <a:off x="6389604" y="904875"/>
            <a:ext cx="5508793" cy="1064184"/>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US" sz="6208" u="none" cap="none" strike="noStrike">
                <a:solidFill>
                  <a:srgbClr val="000000"/>
                </a:solidFill>
                <a:latin typeface="Arial"/>
                <a:ea typeface="Arial"/>
                <a:cs typeface="Arial"/>
                <a:sym typeface="Arial"/>
              </a:rPr>
              <a:t>COMPARISON</a:t>
            </a:r>
            <a:endParaRPr/>
          </a:p>
        </p:txBody>
      </p:sp>
      <p:sp>
        <p:nvSpPr>
          <p:cNvPr id="339" name="Google Shape;339;p14"/>
          <p:cNvSpPr txBox="1"/>
          <p:nvPr/>
        </p:nvSpPr>
        <p:spPr>
          <a:xfrm>
            <a:off x="11639205" y="1470359"/>
            <a:ext cx="7201500" cy="1665300"/>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508" u="none" cap="none" strike="noStrike">
                <a:solidFill>
                  <a:srgbClr val="000000"/>
                </a:solidFill>
                <a:latin typeface="Arial"/>
                <a:ea typeface="Arial"/>
                <a:cs typeface="Arial"/>
                <a:sym typeface="Arial"/>
              </a:rPr>
              <a:t>SSTF Scheduling Algorithm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343" name="Shape 343"/>
        <p:cNvGrpSpPr/>
        <p:nvPr/>
      </p:nvGrpSpPr>
      <p:grpSpPr>
        <a:xfrm>
          <a:off x="0" y="0"/>
          <a:ext cx="0" cy="0"/>
          <a:chOff x="0" y="0"/>
          <a:chExt cx="0" cy="0"/>
        </a:xfrm>
      </p:grpSpPr>
      <p:sp>
        <p:nvSpPr>
          <p:cNvPr id="344" name="Google Shape;344;p15"/>
          <p:cNvSpPr/>
          <p:nvPr/>
        </p:nvSpPr>
        <p:spPr>
          <a:xfrm>
            <a:off x="0" y="-379548"/>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45" name="Google Shape;345;p15"/>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46" name="Google Shape;346;p15"/>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47" name="Google Shape;347;p15"/>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48" name="Google Shape;348;p15"/>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49" name="Google Shape;349;p15"/>
          <p:cNvSpPr/>
          <p:nvPr/>
        </p:nvSpPr>
        <p:spPr>
          <a:xfrm>
            <a:off x="12334231"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350" name="Google Shape;350;p15"/>
          <p:cNvGrpSpPr/>
          <p:nvPr/>
        </p:nvGrpSpPr>
        <p:grpSpPr>
          <a:xfrm>
            <a:off x="1028700" y="1436366"/>
            <a:ext cx="15141289" cy="7821934"/>
            <a:chOff x="0" y="-38100"/>
            <a:chExt cx="3987829" cy="2060098"/>
          </a:xfrm>
        </p:grpSpPr>
        <p:sp>
          <p:nvSpPr>
            <p:cNvPr id="351" name="Google Shape;351;p15"/>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3" name="Google Shape;353;p15"/>
          <p:cNvGrpSpPr/>
          <p:nvPr/>
        </p:nvGrpSpPr>
        <p:grpSpPr>
          <a:xfrm>
            <a:off x="1306205" y="884039"/>
            <a:ext cx="15953095" cy="8102376"/>
            <a:chOff x="0" y="-38100"/>
            <a:chExt cx="4201638" cy="2133959"/>
          </a:xfrm>
        </p:grpSpPr>
        <p:sp>
          <p:nvSpPr>
            <p:cNvPr id="354" name="Google Shape;354;p15"/>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6" name="Google Shape;356;p15"/>
          <p:cNvSpPr txBox="1"/>
          <p:nvPr/>
        </p:nvSpPr>
        <p:spPr>
          <a:xfrm>
            <a:off x="2002728" y="1504827"/>
            <a:ext cx="14282544" cy="7306469"/>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549" u="none" cap="none" strike="noStrike">
                <a:solidFill>
                  <a:srgbClr val="000000"/>
                </a:solidFill>
                <a:latin typeface="Arial"/>
                <a:ea typeface="Arial"/>
                <a:cs typeface="Arial"/>
                <a:sym typeface="Arial"/>
              </a:rPr>
              <a:t>The total number of head movements for LOOK Disk Scheduling Algorithm</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(80 - 70) + (100 - 80) + (105 - 100) + (110 - 105) + (118 - 110) + (118 - 63) + (63 - 59) + (59 - 28) + (28 - 25)</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10 + 20 + 5 + 5 + 8 + 55 + 44 + 31 + 3</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a:t>
            </a:r>
            <a:r>
              <a:rPr b="1" i="0" lang="en-US" sz="3051" u="none" cap="none" strike="noStrike">
                <a:solidFill>
                  <a:srgbClr val="000000"/>
                </a:solidFill>
                <a:latin typeface="Arial"/>
                <a:ea typeface="Arial"/>
                <a:cs typeface="Arial"/>
                <a:sym typeface="Arial"/>
              </a:rPr>
              <a:t>141 tracks</a:t>
            </a:r>
            <a:endParaRPr/>
          </a:p>
          <a:p>
            <a:pPr indent="0" lvl="0" marL="0" marR="0" rtl="0" algn="l">
              <a:lnSpc>
                <a:spcPct val="140019"/>
              </a:lnSpc>
              <a:spcBef>
                <a:spcPts val="0"/>
              </a:spcBef>
              <a:spcAft>
                <a:spcPts val="0"/>
              </a:spcAft>
              <a:buNone/>
            </a:pPr>
            <a:r>
              <a:t/>
            </a:r>
            <a:endParaRPr b="1" i="0" sz="3051" u="none" cap="none" strike="noStrike">
              <a:solidFill>
                <a:srgbClr val="000000"/>
              </a:solidFill>
              <a:latin typeface="Arial"/>
              <a:ea typeface="Arial"/>
              <a:cs typeface="Arial"/>
              <a:sym typeface="Arial"/>
            </a:endParaRPr>
          </a:p>
          <a:p>
            <a:pPr indent="0" lvl="0" marL="0" marR="0" rtl="0" algn="l">
              <a:lnSpc>
                <a:spcPct val="140011"/>
              </a:lnSpc>
              <a:spcBef>
                <a:spcPts val="0"/>
              </a:spcBef>
              <a:spcAft>
                <a:spcPts val="0"/>
              </a:spcAft>
              <a:buNone/>
            </a:pPr>
            <a:r>
              <a:rPr b="1" i="0" lang="en-US" sz="3549" u="none" cap="none" strike="noStrike">
                <a:solidFill>
                  <a:srgbClr val="000000"/>
                </a:solidFill>
                <a:latin typeface="Arial"/>
                <a:ea typeface="Arial"/>
                <a:cs typeface="Arial"/>
                <a:sym typeface="Arial"/>
              </a:rPr>
              <a:t>The total number of head movements for SSTF Disk Scheduling Algorithm</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(70 - 63) + (63 - 59) + (80 - 59) + (100 - 80) + (105 - 100) + (110 - 105) + (116 - 110) + (118 - 28) + (28 - 25) </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7 + 4 + 21 + 20 + 5 + 5 + 8 + 90 + 3</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a:t>
            </a:r>
            <a:r>
              <a:rPr b="1" i="0" lang="en-US" sz="3050" u="none" cap="none" strike="noStrike">
                <a:solidFill>
                  <a:srgbClr val="000000"/>
                </a:solidFill>
                <a:latin typeface="Arial"/>
                <a:ea typeface="Arial"/>
                <a:cs typeface="Arial"/>
                <a:sym typeface="Arial"/>
              </a:rPr>
              <a:t>163 tracks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360" name="Shape 360"/>
        <p:cNvGrpSpPr/>
        <p:nvPr/>
      </p:nvGrpSpPr>
      <p:grpSpPr>
        <a:xfrm>
          <a:off x="0" y="0"/>
          <a:ext cx="0" cy="0"/>
          <a:chOff x="0" y="0"/>
          <a:chExt cx="0" cy="0"/>
        </a:xfrm>
      </p:grpSpPr>
      <p:sp>
        <p:nvSpPr>
          <p:cNvPr id="361" name="Google Shape;361;p16"/>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62" name="Google Shape;362;p16"/>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63" name="Google Shape;363;p16"/>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64" name="Google Shape;364;p16"/>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65" name="Google Shape;365;p16"/>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66" name="Google Shape;366;p16"/>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367" name="Google Shape;367;p16"/>
          <p:cNvGrpSpPr/>
          <p:nvPr/>
        </p:nvGrpSpPr>
        <p:grpSpPr>
          <a:xfrm>
            <a:off x="622797" y="265039"/>
            <a:ext cx="17042406" cy="9340377"/>
            <a:chOff x="0" y="-38100"/>
            <a:chExt cx="4488535" cy="2460017"/>
          </a:xfrm>
        </p:grpSpPr>
        <p:sp>
          <p:nvSpPr>
            <p:cNvPr id="368" name="Google Shape;368;p16"/>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0" name="Google Shape;370;p16"/>
          <p:cNvSpPr/>
          <p:nvPr/>
        </p:nvSpPr>
        <p:spPr>
          <a:xfrm>
            <a:off x="1583859" y="3413043"/>
            <a:ext cx="7201607" cy="5518231"/>
          </a:xfrm>
          <a:custGeom>
            <a:rect b="b" l="l" r="r" t="t"/>
            <a:pathLst>
              <a:path extrusionOk="0" h="5518231" w="7201607">
                <a:moveTo>
                  <a:pt x="0" y="0"/>
                </a:moveTo>
                <a:lnTo>
                  <a:pt x="7201606" y="0"/>
                </a:lnTo>
                <a:lnTo>
                  <a:pt x="7201606" y="5518231"/>
                </a:lnTo>
                <a:lnTo>
                  <a:pt x="0" y="5518231"/>
                </a:lnTo>
                <a:lnTo>
                  <a:pt x="0" y="0"/>
                </a:lnTo>
                <a:close/>
              </a:path>
            </a:pathLst>
          </a:custGeom>
          <a:blipFill rotWithShape="1">
            <a:blip r:embed="rId4">
              <a:alphaModFix/>
            </a:blip>
            <a:stretch>
              <a:fillRect b="0" l="0" r="0" t="0"/>
            </a:stretch>
          </a:blipFill>
          <a:ln>
            <a:noFill/>
          </a:ln>
        </p:spPr>
      </p:sp>
      <p:sp>
        <p:nvSpPr>
          <p:cNvPr id="371" name="Google Shape;371;p16"/>
          <p:cNvSpPr/>
          <p:nvPr/>
        </p:nvSpPr>
        <p:spPr>
          <a:xfrm>
            <a:off x="8962787" y="3413043"/>
            <a:ext cx="8277319" cy="5690657"/>
          </a:xfrm>
          <a:custGeom>
            <a:rect b="b" l="l" r="r" t="t"/>
            <a:pathLst>
              <a:path extrusionOk="0" h="5690657" w="8277319">
                <a:moveTo>
                  <a:pt x="0" y="0"/>
                </a:moveTo>
                <a:lnTo>
                  <a:pt x="8277319" y="0"/>
                </a:lnTo>
                <a:lnTo>
                  <a:pt x="8277319" y="5690657"/>
                </a:lnTo>
                <a:lnTo>
                  <a:pt x="0" y="5690657"/>
                </a:lnTo>
                <a:lnTo>
                  <a:pt x="0" y="0"/>
                </a:lnTo>
                <a:close/>
              </a:path>
            </a:pathLst>
          </a:custGeom>
          <a:blipFill rotWithShape="1">
            <a:blip r:embed="rId5">
              <a:alphaModFix/>
            </a:blip>
            <a:stretch>
              <a:fillRect b="0" l="0" r="0" t="0"/>
            </a:stretch>
          </a:blipFill>
          <a:ln>
            <a:noFill/>
          </a:ln>
        </p:spPr>
      </p:sp>
      <p:sp>
        <p:nvSpPr>
          <p:cNvPr id="372" name="Google Shape;372;p16"/>
          <p:cNvSpPr txBox="1"/>
          <p:nvPr/>
        </p:nvSpPr>
        <p:spPr>
          <a:xfrm>
            <a:off x="1583859" y="2251209"/>
            <a:ext cx="7201607" cy="780833"/>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508" u="none" cap="none" strike="noStrike">
                <a:solidFill>
                  <a:srgbClr val="000000"/>
                </a:solidFill>
                <a:latin typeface="Arial"/>
                <a:ea typeface="Arial"/>
                <a:cs typeface="Arial"/>
                <a:sym typeface="Arial"/>
              </a:rPr>
              <a:t>LOOK Scheduling Algorithm</a:t>
            </a:r>
            <a:endParaRPr/>
          </a:p>
        </p:txBody>
      </p:sp>
      <p:sp>
        <p:nvSpPr>
          <p:cNvPr id="373" name="Google Shape;373;p16"/>
          <p:cNvSpPr txBox="1"/>
          <p:nvPr/>
        </p:nvSpPr>
        <p:spPr>
          <a:xfrm>
            <a:off x="6389604" y="904875"/>
            <a:ext cx="5508793" cy="1064184"/>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US" sz="6208" u="none" cap="none" strike="noStrike">
                <a:solidFill>
                  <a:srgbClr val="000000"/>
                </a:solidFill>
                <a:latin typeface="Arial"/>
                <a:ea typeface="Arial"/>
                <a:cs typeface="Arial"/>
                <a:sym typeface="Arial"/>
              </a:rPr>
              <a:t>COMPARISON</a:t>
            </a:r>
            <a:endParaRPr/>
          </a:p>
        </p:txBody>
      </p:sp>
      <p:sp>
        <p:nvSpPr>
          <p:cNvPr id="374" name="Google Shape;374;p16"/>
          <p:cNvSpPr txBox="1"/>
          <p:nvPr/>
        </p:nvSpPr>
        <p:spPr>
          <a:xfrm>
            <a:off x="10038599" y="1641003"/>
            <a:ext cx="7201500" cy="1480500"/>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008" u="none" cap="none" strike="noStrike">
                <a:solidFill>
                  <a:srgbClr val="000000"/>
                </a:solidFill>
                <a:latin typeface="Arial"/>
                <a:ea typeface="Arial"/>
                <a:cs typeface="Arial"/>
                <a:sym typeface="Arial"/>
              </a:rPr>
              <a:t>Scan Disk Scheduling Algorithm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378" name="Shape 378"/>
        <p:cNvGrpSpPr/>
        <p:nvPr/>
      </p:nvGrpSpPr>
      <p:grpSpPr>
        <a:xfrm>
          <a:off x="0" y="0"/>
          <a:ext cx="0" cy="0"/>
          <a:chOff x="0" y="0"/>
          <a:chExt cx="0" cy="0"/>
        </a:xfrm>
      </p:grpSpPr>
      <p:sp>
        <p:nvSpPr>
          <p:cNvPr id="379" name="Google Shape;379;p17"/>
          <p:cNvSpPr/>
          <p:nvPr/>
        </p:nvSpPr>
        <p:spPr>
          <a:xfrm>
            <a:off x="0" y="-379548"/>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80" name="Google Shape;380;p17"/>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81" name="Google Shape;381;p17"/>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82" name="Google Shape;382;p17"/>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83" name="Google Shape;383;p17"/>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84" name="Google Shape;384;p17"/>
          <p:cNvSpPr/>
          <p:nvPr/>
        </p:nvSpPr>
        <p:spPr>
          <a:xfrm>
            <a:off x="12334231"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385" name="Google Shape;385;p17"/>
          <p:cNvGrpSpPr/>
          <p:nvPr/>
        </p:nvGrpSpPr>
        <p:grpSpPr>
          <a:xfrm>
            <a:off x="1028700" y="1436366"/>
            <a:ext cx="15141289" cy="7821934"/>
            <a:chOff x="0" y="-38100"/>
            <a:chExt cx="3987829" cy="2060098"/>
          </a:xfrm>
        </p:grpSpPr>
        <p:sp>
          <p:nvSpPr>
            <p:cNvPr id="386" name="Google Shape;386;p17"/>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8" name="Google Shape;388;p17"/>
          <p:cNvGrpSpPr/>
          <p:nvPr/>
        </p:nvGrpSpPr>
        <p:grpSpPr>
          <a:xfrm>
            <a:off x="1306205" y="884039"/>
            <a:ext cx="15953095" cy="8102376"/>
            <a:chOff x="0" y="-38100"/>
            <a:chExt cx="4201638" cy="2133959"/>
          </a:xfrm>
        </p:grpSpPr>
        <p:sp>
          <p:nvSpPr>
            <p:cNvPr id="389" name="Google Shape;389;p17"/>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1" name="Google Shape;391;p17"/>
          <p:cNvSpPr txBox="1"/>
          <p:nvPr/>
        </p:nvSpPr>
        <p:spPr>
          <a:xfrm>
            <a:off x="2002728" y="1504827"/>
            <a:ext cx="14282544" cy="7306469"/>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549" u="none" cap="none" strike="noStrike">
                <a:solidFill>
                  <a:srgbClr val="000000"/>
                </a:solidFill>
                <a:latin typeface="Arial"/>
                <a:ea typeface="Arial"/>
                <a:cs typeface="Arial"/>
                <a:sym typeface="Arial"/>
              </a:rPr>
              <a:t>The total number of head movements for LOOK Disk Scheduling Algorithm</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(80 - 70) + (100 - 80) + (105 - 100) + (110 - 105) + (118 - 110) + (118 - 63) + (63 - 59) + (59 - 28) + (28 - 25)</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10 + 20 + 5 + 5 + 8 + 55 + 44 + 31 + 3</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a:t>
            </a:r>
            <a:r>
              <a:rPr b="1" i="0" lang="en-US" sz="3051" u="none" cap="none" strike="noStrike">
                <a:solidFill>
                  <a:srgbClr val="000000"/>
                </a:solidFill>
                <a:latin typeface="Arial"/>
                <a:ea typeface="Arial"/>
                <a:cs typeface="Arial"/>
                <a:sym typeface="Arial"/>
              </a:rPr>
              <a:t>141 tracks</a:t>
            </a:r>
            <a:endParaRPr/>
          </a:p>
          <a:p>
            <a:pPr indent="0" lvl="0" marL="0" marR="0" rtl="0" algn="l">
              <a:lnSpc>
                <a:spcPct val="140019"/>
              </a:lnSpc>
              <a:spcBef>
                <a:spcPts val="0"/>
              </a:spcBef>
              <a:spcAft>
                <a:spcPts val="0"/>
              </a:spcAft>
              <a:buNone/>
            </a:pPr>
            <a:r>
              <a:t/>
            </a:r>
            <a:endParaRPr b="1" i="0" sz="3051" u="none" cap="none" strike="noStrike">
              <a:solidFill>
                <a:srgbClr val="000000"/>
              </a:solidFill>
              <a:latin typeface="Arial"/>
              <a:ea typeface="Arial"/>
              <a:cs typeface="Arial"/>
              <a:sym typeface="Arial"/>
            </a:endParaRPr>
          </a:p>
          <a:p>
            <a:pPr indent="0" lvl="0" marL="0" marR="0" rtl="0" algn="l">
              <a:lnSpc>
                <a:spcPct val="140011"/>
              </a:lnSpc>
              <a:spcBef>
                <a:spcPts val="0"/>
              </a:spcBef>
              <a:spcAft>
                <a:spcPts val="0"/>
              </a:spcAft>
              <a:buNone/>
            </a:pPr>
            <a:r>
              <a:rPr b="1" i="0" lang="en-US" sz="3549" u="none" cap="none" strike="noStrike">
                <a:solidFill>
                  <a:srgbClr val="000000"/>
                </a:solidFill>
                <a:latin typeface="Arial"/>
                <a:ea typeface="Arial"/>
                <a:cs typeface="Arial"/>
                <a:sym typeface="Arial"/>
              </a:rPr>
              <a:t>The total number of head movements for Scan Disk Scheduling Algorithm</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(80 - 70) + (100 - 80) + (105 - 100) + (110 - 105) + (118 - 110) + (199 - 118) + (199 - 63) + (63 - 59) + (69 - 28) + (28 - 25) </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10 + 20 + 5 + 5 + 8 + 81 + 136 + 4 + 31 + 3</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a:t>
            </a:r>
            <a:r>
              <a:rPr b="1" i="0" lang="en-US" sz="3050" u="none" cap="none" strike="noStrike">
                <a:solidFill>
                  <a:srgbClr val="000000"/>
                </a:solidFill>
                <a:latin typeface="Arial"/>
                <a:ea typeface="Arial"/>
                <a:cs typeface="Arial"/>
                <a:sym typeface="Arial"/>
              </a:rPr>
              <a:t>303 tracks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395" name="Shape 395"/>
        <p:cNvGrpSpPr/>
        <p:nvPr/>
      </p:nvGrpSpPr>
      <p:grpSpPr>
        <a:xfrm>
          <a:off x="0" y="0"/>
          <a:ext cx="0" cy="0"/>
          <a:chOff x="0" y="0"/>
          <a:chExt cx="0" cy="0"/>
        </a:xfrm>
      </p:grpSpPr>
      <p:sp>
        <p:nvSpPr>
          <p:cNvPr id="396" name="Google Shape;396;p19"/>
          <p:cNvSpPr/>
          <p:nvPr/>
        </p:nvSpPr>
        <p:spPr>
          <a:xfrm>
            <a:off x="0" y="-379548"/>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97" name="Google Shape;397;p19"/>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98" name="Google Shape;398;p19"/>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399" name="Google Shape;399;p19"/>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00" name="Google Shape;400;p19"/>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01" name="Google Shape;401;p19"/>
          <p:cNvSpPr/>
          <p:nvPr/>
        </p:nvSpPr>
        <p:spPr>
          <a:xfrm>
            <a:off x="12334231"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402" name="Google Shape;402;p19"/>
          <p:cNvGrpSpPr/>
          <p:nvPr/>
        </p:nvGrpSpPr>
        <p:grpSpPr>
          <a:xfrm>
            <a:off x="1028700" y="1436366"/>
            <a:ext cx="15141289" cy="7821934"/>
            <a:chOff x="0" y="-38100"/>
            <a:chExt cx="3987829" cy="2060098"/>
          </a:xfrm>
        </p:grpSpPr>
        <p:sp>
          <p:nvSpPr>
            <p:cNvPr id="403" name="Google Shape;403;p19"/>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5" name="Google Shape;405;p19"/>
          <p:cNvGrpSpPr/>
          <p:nvPr/>
        </p:nvGrpSpPr>
        <p:grpSpPr>
          <a:xfrm>
            <a:off x="1306205" y="884039"/>
            <a:ext cx="15953095" cy="8102376"/>
            <a:chOff x="0" y="-38100"/>
            <a:chExt cx="4201638" cy="2133959"/>
          </a:xfrm>
        </p:grpSpPr>
        <p:sp>
          <p:nvSpPr>
            <p:cNvPr id="406" name="Google Shape;406;p19"/>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8" name="Google Shape;408;p19"/>
          <p:cNvSpPr txBox="1"/>
          <p:nvPr/>
        </p:nvSpPr>
        <p:spPr>
          <a:xfrm>
            <a:off x="2002728" y="1504827"/>
            <a:ext cx="14282544" cy="7306469"/>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549" u="none" cap="none" strike="noStrike">
                <a:solidFill>
                  <a:srgbClr val="000000"/>
                </a:solidFill>
                <a:latin typeface="Arial"/>
                <a:ea typeface="Arial"/>
                <a:cs typeface="Arial"/>
                <a:sym typeface="Arial"/>
              </a:rPr>
              <a:t>The total number of head movements for LOOK Disk Scheduling Algorithm</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(80 - 70) + (100 - 80) + (105 - 100) + (110 - 105) + (118 - 110) + (118 - 63) + (63 - 59) + (59 - 28) + (28 - 25)</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10 + 20 + 5 + 5 + 8 + 55 + 44 + 31 + 3</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a:t>
            </a:r>
            <a:r>
              <a:rPr b="1" i="0" lang="en-US" sz="3051" u="none" cap="none" strike="noStrike">
                <a:solidFill>
                  <a:srgbClr val="000000"/>
                </a:solidFill>
                <a:latin typeface="Arial"/>
                <a:ea typeface="Arial"/>
                <a:cs typeface="Arial"/>
                <a:sym typeface="Arial"/>
              </a:rPr>
              <a:t>141 tracks</a:t>
            </a:r>
            <a:endParaRPr/>
          </a:p>
          <a:p>
            <a:pPr indent="0" lvl="0" marL="0" marR="0" rtl="0" algn="l">
              <a:lnSpc>
                <a:spcPct val="140019"/>
              </a:lnSpc>
              <a:spcBef>
                <a:spcPts val="0"/>
              </a:spcBef>
              <a:spcAft>
                <a:spcPts val="0"/>
              </a:spcAft>
              <a:buNone/>
            </a:pPr>
            <a:r>
              <a:t/>
            </a:r>
            <a:endParaRPr b="1" i="0" sz="3051" u="none" cap="none" strike="noStrike">
              <a:solidFill>
                <a:srgbClr val="000000"/>
              </a:solidFill>
              <a:latin typeface="Arial"/>
              <a:ea typeface="Arial"/>
              <a:cs typeface="Arial"/>
              <a:sym typeface="Arial"/>
            </a:endParaRPr>
          </a:p>
          <a:p>
            <a:pPr indent="0" lvl="0" marL="0" marR="0" rtl="0" algn="l">
              <a:lnSpc>
                <a:spcPct val="140011"/>
              </a:lnSpc>
              <a:spcBef>
                <a:spcPts val="0"/>
              </a:spcBef>
              <a:spcAft>
                <a:spcPts val="0"/>
              </a:spcAft>
              <a:buNone/>
            </a:pPr>
            <a:r>
              <a:rPr b="1" i="0" lang="en-US" sz="3549" u="none" cap="none" strike="noStrike">
                <a:solidFill>
                  <a:srgbClr val="000000"/>
                </a:solidFill>
                <a:latin typeface="Arial"/>
                <a:ea typeface="Arial"/>
                <a:cs typeface="Arial"/>
                <a:sym typeface="Arial"/>
              </a:rPr>
              <a:t>The total number of head movements for C-Scan Disk Scheduling Algorithm</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(80 - 70) + (100 - 80) + (105 - 100) + (110 - 105) + (118 - 110) + (199 - 118) + (199 - 0) + (25 - 0) + (28 - 25) + (59 - 28) + (63 - 59) </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10 + 20 + 5 + 5 + 8 + 81 + 199 + 25 + 3 + 31 + 4</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a:t>
            </a:r>
            <a:r>
              <a:rPr b="1" i="0" lang="en-US" sz="3050" u="none" cap="none" strike="noStrike">
                <a:solidFill>
                  <a:srgbClr val="000000"/>
                </a:solidFill>
                <a:latin typeface="Arial"/>
                <a:ea typeface="Arial"/>
                <a:cs typeface="Arial"/>
                <a:sym typeface="Arial"/>
              </a:rPr>
              <a:t>391 tracks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412" name="Shape 412"/>
        <p:cNvGrpSpPr/>
        <p:nvPr/>
      </p:nvGrpSpPr>
      <p:grpSpPr>
        <a:xfrm>
          <a:off x="0" y="0"/>
          <a:ext cx="0" cy="0"/>
          <a:chOff x="0" y="0"/>
          <a:chExt cx="0" cy="0"/>
        </a:xfrm>
      </p:grpSpPr>
      <p:sp>
        <p:nvSpPr>
          <p:cNvPr id="413" name="Google Shape;413;p18"/>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14" name="Google Shape;414;p18"/>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15" name="Google Shape;415;p18"/>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16" name="Google Shape;416;p18"/>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17" name="Google Shape;417;p18"/>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18" name="Google Shape;418;p18"/>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419" name="Google Shape;419;p18"/>
          <p:cNvGrpSpPr/>
          <p:nvPr/>
        </p:nvGrpSpPr>
        <p:grpSpPr>
          <a:xfrm>
            <a:off x="622797" y="265039"/>
            <a:ext cx="17042406" cy="9340377"/>
            <a:chOff x="0" y="-38100"/>
            <a:chExt cx="4488535" cy="2460017"/>
          </a:xfrm>
        </p:grpSpPr>
        <p:sp>
          <p:nvSpPr>
            <p:cNvPr id="420" name="Google Shape;420;p18"/>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2" name="Google Shape;422;p18"/>
          <p:cNvSpPr/>
          <p:nvPr/>
        </p:nvSpPr>
        <p:spPr>
          <a:xfrm>
            <a:off x="1583859" y="3413043"/>
            <a:ext cx="7201607" cy="5518231"/>
          </a:xfrm>
          <a:custGeom>
            <a:rect b="b" l="l" r="r" t="t"/>
            <a:pathLst>
              <a:path extrusionOk="0" h="5518231" w="7201607">
                <a:moveTo>
                  <a:pt x="0" y="0"/>
                </a:moveTo>
                <a:lnTo>
                  <a:pt x="7201606" y="0"/>
                </a:lnTo>
                <a:lnTo>
                  <a:pt x="7201606" y="5518231"/>
                </a:lnTo>
                <a:lnTo>
                  <a:pt x="0" y="5518231"/>
                </a:lnTo>
                <a:lnTo>
                  <a:pt x="0" y="0"/>
                </a:lnTo>
                <a:close/>
              </a:path>
            </a:pathLst>
          </a:custGeom>
          <a:blipFill rotWithShape="1">
            <a:blip r:embed="rId4">
              <a:alphaModFix/>
            </a:blip>
            <a:stretch>
              <a:fillRect b="0" l="0" r="0" t="0"/>
            </a:stretch>
          </a:blipFill>
          <a:ln>
            <a:noFill/>
          </a:ln>
        </p:spPr>
      </p:sp>
      <p:sp>
        <p:nvSpPr>
          <p:cNvPr id="423" name="Google Shape;423;p18"/>
          <p:cNvSpPr/>
          <p:nvPr/>
        </p:nvSpPr>
        <p:spPr>
          <a:xfrm>
            <a:off x="9234688" y="4210570"/>
            <a:ext cx="7385925" cy="4950426"/>
          </a:xfrm>
          <a:custGeom>
            <a:rect b="b" l="l" r="r" t="t"/>
            <a:pathLst>
              <a:path extrusionOk="0" h="4950426" w="7385925">
                <a:moveTo>
                  <a:pt x="0" y="0"/>
                </a:moveTo>
                <a:lnTo>
                  <a:pt x="7385925" y="0"/>
                </a:lnTo>
                <a:lnTo>
                  <a:pt x="7385925" y="4950426"/>
                </a:lnTo>
                <a:lnTo>
                  <a:pt x="0" y="4950426"/>
                </a:lnTo>
                <a:lnTo>
                  <a:pt x="0" y="0"/>
                </a:lnTo>
                <a:close/>
              </a:path>
            </a:pathLst>
          </a:custGeom>
          <a:blipFill rotWithShape="1">
            <a:blip r:embed="rId5">
              <a:alphaModFix/>
            </a:blip>
            <a:stretch>
              <a:fillRect b="0" l="-3794" r="-4085" t="-5226"/>
            </a:stretch>
          </a:blipFill>
          <a:ln>
            <a:noFill/>
          </a:ln>
        </p:spPr>
      </p:sp>
      <p:sp>
        <p:nvSpPr>
          <p:cNvPr id="424" name="Google Shape;424;p18"/>
          <p:cNvSpPr txBox="1"/>
          <p:nvPr/>
        </p:nvSpPr>
        <p:spPr>
          <a:xfrm>
            <a:off x="1583859" y="2251209"/>
            <a:ext cx="7201607" cy="780833"/>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508" u="none" cap="none" strike="noStrike">
                <a:solidFill>
                  <a:srgbClr val="000000"/>
                </a:solidFill>
                <a:latin typeface="Arial"/>
                <a:ea typeface="Arial"/>
                <a:cs typeface="Arial"/>
                <a:sym typeface="Arial"/>
              </a:rPr>
              <a:t>LOOK Scheduling Algorithm</a:t>
            </a:r>
            <a:endParaRPr/>
          </a:p>
        </p:txBody>
      </p:sp>
      <p:sp>
        <p:nvSpPr>
          <p:cNvPr id="425" name="Google Shape;425;p18"/>
          <p:cNvSpPr txBox="1"/>
          <p:nvPr/>
        </p:nvSpPr>
        <p:spPr>
          <a:xfrm>
            <a:off x="6389604" y="904875"/>
            <a:ext cx="5508793" cy="1064184"/>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US" sz="6208" u="none" cap="none" strike="noStrike">
                <a:solidFill>
                  <a:srgbClr val="000000"/>
                </a:solidFill>
                <a:latin typeface="Arial"/>
                <a:ea typeface="Arial"/>
                <a:cs typeface="Arial"/>
                <a:sym typeface="Arial"/>
              </a:rPr>
              <a:t>COMPARISON</a:t>
            </a:r>
            <a:endParaRPr/>
          </a:p>
        </p:txBody>
      </p:sp>
      <p:sp>
        <p:nvSpPr>
          <p:cNvPr id="426" name="Google Shape;426;p18"/>
          <p:cNvSpPr txBox="1"/>
          <p:nvPr/>
        </p:nvSpPr>
        <p:spPr>
          <a:xfrm>
            <a:off x="9419030" y="2251209"/>
            <a:ext cx="7201607" cy="747756"/>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308" u="none" cap="none" strike="noStrike">
                <a:solidFill>
                  <a:srgbClr val="000000"/>
                </a:solidFill>
                <a:latin typeface="Arial"/>
                <a:ea typeface="Arial"/>
                <a:cs typeface="Arial"/>
                <a:sym typeface="Arial"/>
              </a:rPr>
              <a:t>C-Scan Scheduling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102" name="Shape 102"/>
        <p:cNvGrpSpPr/>
        <p:nvPr/>
      </p:nvGrpSpPr>
      <p:grpSpPr>
        <a:xfrm>
          <a:off x="0" y="0"/>
          <a:ext cx="0" cy="0"/>
          <a:chOff x="0" y="0"/>
          <a:chExt cx="0" cy="0"/>
        </a:xfrm>
      </p:grpSpPr>
      <p:sp>
        <p:nvSpPr>
          <p:cNvPr id="103" name="Google Shape;103;p2"/>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04" name="Google Shape;104;p2"/>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05" name="Google Shape;105;p2"/>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06" name="Google Shape;106;p2"/>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07" name="Google Shape;107;p2"/>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08" name="Google Shape;108;p2"/>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109" name="Google Shape;109;p2"/>
          <p:cNvGrpSpPr/>
          <p:nvPr/>
        </p:nvGrpSpPr>
        <p:grpSpPr>
          <a:xfrm>
            <a:off x="1028700" y="1436366"/>
            <a:ext cx="15141289" cy="7821934"/>
            <a:chOff x="0" y="-38100"/>
            <a:chExt cx="3987829" cy="2060098"/>
          </a:xfrm>
        </p:grpSpPr>
        <p:sp>
          <p:nvSpPr>
            <p:cNvPr id="110" name="Google Shape;110;p2"/>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2" name="Google Shape;112;p2"/>
          <p:cNvGrpSpPr/>
          <p:nvPr/>
        </p:nvGrpSpPr>
        <p:grpSpPr>
          <a:xfrm>
            <a:off x="1306205" y="884039"/>
            <a:ext cx="15953095" cy="8102376"/>
            <a:chOff x="0" y="-38100"/>
            <a:chExt cx="4201638" cy="2133959"/>
          </a:xfrm>
        </p:grpSpPr>
        <p:sp>
          <p:nvSpPr>
            <p:cNvPr id="113" name="Google Shape;113;p2"/>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5" name="Google Shape;115;p2"/>
          <p:cNvSpPr txBox="1"/>
          <p:nvPr/>
        </p:nvSpPr>
        <p:spPr>
          <a:xfrm>
            <a:off x="2345571" y="1256082"/>
            <a:ext cx="13874363" cy="14343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8400" u="none" cap="none" strike="noStrike">
                <a:solidFill>
                  <a:srgbClr val="000000"/>
                </a:solidFill>
                <a:latin typeface="Arial"/>
                <a:ea typeface="Arial"/>
                <a:cs typeface="Arial"/>
                <a:sym typeface="Arial"/>
              </a:rPr>
              <a:t>LOOK Scheduling Algorithm</a:t>
            </a:r>
            <a:endParaRPr/>
          </a:p>
        </p:txBody>
      </p:sp>
      <p:grpSp>
        <p:nvGrpSpPr>
          <p:cNvPr id="116" name="Google Shape;116;p2"/>
          <p:cNvGrpSpPr/>
          <p:nvPr/>
        </p:nvGrpSpPr>
        <p:grpSpPr>
          <a:xfrm>
            <a:off x="2256763" y="2726616"/>
            <a:ext cx="13963171" cy="5749973"/>
            <a:chOff x="0" y="-38100"/>
            <a:chExt cx="3677543" cy="1514396"/>
          </a:xfrm>
        </p:grpSpPr>
        <p:sp>
          <p:nvSpPr>
            <p:cNvPr id="117" name="Google Shape;117;p2"/>
            <p:cNvSpPr/>
            <p:nvPr/>
          </p:nvSpPr>
          <p:spPr>
            <a:xfrm>
              <a:off x="0" y="0"/>
              <a:ext cx="3677543" cy="1476296"/>
            </a:xfrm>
            <a:custGeom>
              <a:rect b="b" l="l" r="r" t="t"/>
              <a:pathLst>
                <a:path extrusionOk="0" h="1476296" w="3677543">
                  <a:moveTo>
                    <a:pt x="11089" y="0"/>
                  </a:moveTo>
                  <a:lnTo>
                    <a:pt x="3666454" y="0"/>
                  </a:lnTo>
                  <a:cubicBezTo>
                    <a:pt x="3672578" y="0"/>
                    <a:pt x="3677543" y="4965"/>
                    <a:pt x="3677543" y="11089"/>
                  </a:cubicBezTo>
                  <a:lnTo>
                    <a:pt x="3677543" y="1465207"/>
                  </a:lnTo>
                  <a:cubicBezTo>
                    <a:pt x="3677543" y="1471332"/>
                    <a:pt x="3672578" y="1476296"/>
                    <a:pt x="3666454" y="1476296"/>
                  </a:cubicBezTo>
                  <a:lnTo>
                    <a:pt x="11089" y="1476296"/>
                  </a:lnTo>
                  <a:cubicBezTo>
                    <a:pt x="8148" y="1476296"/>
                    <a:pt x="5328" y="1475128"/>
                    <a:pt x="3248" y="1473048"/>
                  </a:cubicBezTo>
                  <a:cubicBezTo>
                    <a:pt x="1168" y="1470969"/>
                    <a:pt x="0" y="1468148"/>
                    <a:pt x="0" y="1465207"/>
                  </a:cubicBezTo>
                  <a:lnTo>
                    <a:pt x="0" y="11089"/>
                  </a:lnTo>
                  <a:cubicBezTo>
                    <a:pt x="0" y="4965"/>
                    <a:pt x="4965" y="0"/>
                    <a:pt x="11089"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0" y="-38100"/>
              <a:ext cx="3677543" cy="151439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9" name="Google Shape;119;p2"/>
          <p:cNvSpPr txBox="1"/>
          <p:nvPr/>
        </p:nvSpPr>
        <p:spPr>
          <a:xfrm>
            <a:off x="2891128" y="3427664"/>
            <a:ext cx="12783248" cy="4397288"/>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999" u="none" cap="none" strike="noStrike">
                <a:solidFill>
                  <a:srgbClr val="000000"/>
                </a:solidFill>
                <a:latin typeface="Arial"/>
                <a:ea typeface="Arial"/>
                <a:cs typeface="Arial"/>
                <a:sym typeface="Arial"/>
              </a:rPr>
              <a:t>LOOK Scheduling Algorithm is an enhanced version of the SCAN Disk Scheduling Algorithm. It does cause the head to move to the ends when there are no requests to be serviced.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430" name="Shape 430"/>
        <p:cNvGrpSpPr/>
        <p:nvPr/>
      </p:nvGrpSpPr>
      <p:grpSpPr>
        <a:xfrm>
          <a:off x="0" y="0"/>
          <a:ext cx="0" cy="0"/>
          <a:chOff x="0" y="0"/>
          <a:chExt cx="0" cy="0"/>
        </a:xfrm>
      </p:grpSpPr>
      <p:sp>
        <p:nvSpPr>
          <p:cNvPr id="431" name="Google Shape;431;p20"/>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32" name="Google Shape;432;p20"/>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33" name="Google Shape;433;p20"/>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34" name="Google Shape;434;p20"/>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35" name="Google Shape;435;p20"/>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36" name="Google Shape;436;p20"/>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437" name="Google Shape;437;p20"/>
          <p:cNvGrpSpPr/>
          <p:nvPr/>
        </p:nvGrpSpPr>
        <p:grpSpPr>
          <a:xfrm>
            <a:off x="622797" y="265038"/>
            <a:ext cx="17042519" cy="9340439"/>
            <a:chOff x="0" y="-38100"/>
            <a:chExt cx="4488535" cy="2460017"/>
          </a:xfrm>
        </p:grpSpPr>
        <p:sp>
          <p:nvSpPr>
            <p:cNvPr id="438" name="Google Shape;438;p20"/>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40" name="Google Shape;440;p20"/>
          <p:cNvSpPr/>
          <p:nvPr/>
        </p:nvSpPr>
        <p:spPr>
          <a:xfrm>
            <a:off x="1583859" y="3413043"/>
            <a:ext cx="7201607" cy="5518231"/>
          </a:xfrm>
          <a:custGeom>
            <a:rect b="b" l="l" r="r" t="t"/>
            <a:pathLst>
              <a:path extrusionOk="0" h="5518231" w="7201607">
                <a:moveTo>
                  <a:pt x="0" y="0"/>
                </a:moveTo>
                <a:lnTo>
                  <a:pt x="7201606" y="0"/>
                </a:lnTo>
                <a:lnTo>
                  <a:pt x="7201606" y="5518231"/>
                </a:lnTo>
                <a:lnTo>
                  <a:pt x="0" y="5518231"/>
                </a:lnTo>
                <a:lnTo>
                  <a:pt x="0" y="0"/>
                </a:lnTo>
                <a:close/>
              </a:path>
            </a:pathLst>
          </a:custGeom>
          <a:blipFill rotWithShape="1">
            <a:blip r:embed="rId4">
              <a:alphaModFix/>
            </a:blip>
            <a:stretch>
              <a:fillRect b="0" l="0" r="0" t="0"/>
            </a:stretch>
          </a:blipFill>
          <a:ln>
            <a:noFill/>
          </a:ln>
        </p:spPr>
      </p:sp>
      <p:sp>
        <p:nvSpPr>
          <p:cNvPr id="441" name="Google Shape;441;p20"/>
          <p:cNvSpPr/>
          <p:nvPr/>
        </p:nvSpPr>
        <p:spPr>
          <a:xfrm>
            <a:off x="9513115" y="3753298"/>
            <a:ext cx="7527467" cy="5429186"/>
          </a:xfrm>
          <a:custGeom>
            <a:rect b="b" l="l" r="r" t="t"/>
            <a:pathLst>
              <a:path extrusionOk="0" h="5429186" w="7527467">
                <a:moveTo>
                  <a:pt x="0" y="0"/>
                </a:moveTo>
                <a:lnTo>
                  <a:pt x="7527468" y="0"/>
                </a:lnTo>
                <a:lnTo>
                  <a:pt x="7527468" y="5429186"/>
                </a:lnTo>
                <a:lnTo>
                  <a:pt x="0" y="5429186"/>
                </a:lnTo>
                <a:lnTo>
                  <a:pt x="0" y="0"/>
                </a:lnTo>
                <a:close/>
              </a:path>
            </a:pathLst>
          </a:custGeom>
          <a:blipFill rotWithShape="1">
            <a:blip r:embed="rId5">
              <a:alphaModFix/>
            </a:blip>
            <a:stretch>
              <a:fillRect b="0" l="0" r="0" t="0"/>
            </a:stretch>
          </a:blipFill>
          <a:ln>
            <a:noFill/>
          </a:ln>
        </p:spPr>
      </p:sp>
      <p:sp>
        <p:nvSpPr>
          <p:cNvPr id="442" name="Google Shape;442;p20"/>
          <p:cNvSpPr txBox="1"/>
          <p:nvPr/>
        </p:nvSpPr>
        <p:spPr>
          <a:xfrm>
            <a:off x="1583859" y="2251209"/>
            <a:ext cx="7201607" cy="780833"/>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508" u="none" cap="none" strike="noStrike">
                <a:solidFill>
                  <a:srgbClr val="000000"/>
                </a:solidFill>
                <a:latin typeface="Arial"/>
                <a:ea typeface="Arial"/>
                <a:cs typeface="Arial"/>
                <a:sym typeface="Arial"/>
              </a:rPr>
              <a:t>LOOK Scheduling Algorithm</a:t>
            </a:r>
            <a:endParaRPr/>
          </a:p>
        </p:txBody>
      </p:sp>
      <p:sp>
        <p:nvSpPr>
          <p:cNvPr id="443" name="Google Shape;443;p20"/>
          <p:cNvSpPr txBox="1"/>
          <p:nvPr/>
        </p:nvSpPr>
        <p:spPr>
          <a:xfrm>
            <a:off x="6389604" y="904875"/>
            <a:ext cx="5508793" cy="1064184"/>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US" sz="6208" u="none" cap="none" strike="noStrike">
                <a:solidFill>
                  <a:srgbClr val="000000"/>
                </a:solidFill>
                <a:latin typeface="Arial"/>
                <a:ea typeface="Arial"/>
                <a:cs typeface="Arial"/>
                <a:sym typeface="Arial"/>
              </a:rPr>
              <a:t>COMPARISON</a:t>
            </a:r>
            <a:endParaRPr/>
          </a:p>
        </p:txBody>
      </p:sp>
      <p:sp>
        <p:nvSpPr>
          <p:cNvPr id="444" name="Google Shape;444;p20"/>
          <p:cNvSpPr txBox="1"/>
          <p:nvPr/>
        </p:nvSpPr>
        <p:spPr>
          <a:xfrm>
            <a:off x="9419030" y="1969054"/>
            <a:ext cx="7201500" cy="1517400"/>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108" u="none" cap="none" strike="noStrike">
                <a:solidFill>
                  <a:srgbClr val="000000"/>
                </a:solidFill>
                <a:latin typeface="Arial"/>
                <a:ea typeface="Arial"/>
                <a:cs typeface="Arial"/>
                <a:sym typeface="Arial"/>
              </a:rPr>
              <a:t>C-LOOK Scheduling Algorithm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448" name="Shape 448"/>
        <p:cNvGrpSpPr/>
        <p:nvPr/>
      </p:nvGrpSpPr>
      <p:grpSpPr>
        <a:xfrm>
          <a:off x="0" y="0"/>
          <a:ext cx="0" cy="0"/>
          <a:chOff x="0" y="0"/>
          <a:chExt cx="0" cy="0"/>
        </a:xfrm>
      </p:grpSpPr>
      <p:sp>
        <p:nvSpPr>
          <p:cNvPr id="449" name="Google Shape;449;p21"/>
          <p:cNvSpPr/>
          <p:nvPr/>
        </p:nvSpPr>
        <p:spPr>
          <a:xfrm>
            <a:off x="0" y="-379548"/>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50" name="Google Shape;450;p21"/>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51" name="Google Shape;451;p21"/>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52" name="Google Shape;452;p21"/>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53" name="Google Shape;453;p21"/>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54" name="Google Shape;454;p21"/>
          <p:cNvSpPr/>
          <p:nvPr/>
        </p:nvSpPr>
        <p:spPr>
          <a:xfrm>
            <a:off x="12334231"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455" name="Google Shape;455;p21"/>
          <p:cNvGrpSpPr/>
          <p:nvPr/>
        </p:nvGrpSpPr>
        <p:grpSpPr>
          <a:xfrm>
            <a:off x="1028700" y="1436366"/>
            <a:ext cx="15141289" cy="7821934"/>
            <a:chOff x="0" y="-38100"/>
            <a:chExt cx="3987829" cy="2060098"/>
          </a:xfrm>
        </p:grpSpPr>
        <p:sp>
          <p:nvSpPr>
            <p:cNvPr id="456" name="Google Shape;456;p21"/>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8" name="Google Shape;458;p21"/>
          <p:cNvGrpSpPr/>
          <p:nvPr/>
        </p:nvGrpSpPr>
        <p:grpSpPr>
          <a:xfrm>
            <a:off x="1306205" y="884039"/>
            <a:ext cx="15953095" cy="8102376"/>
            <a:chOff x="0" y="-38100"/>
            <a:chExt cx="4201638" cy="2133959"/>
          </a:xfrm>
        </p:grpSpPr>
        <p:sp>
          <p:nvSpPr>
            <p:cNvPr id="459" name="Google Shape;459;p21"/>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1" name="Google Shape;461;p21"/>
          <p:cNvSpPr txBox="1"/>
          <p:nvPr/>
        </p:nvSpPr>
        <p:spPr>
          <a:xfrm>
            <a:off x="2002728" y="1504827"/>
            <a:ext cx="14282544" cy="7306469"/>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549" u="none" cap="none" strike="noStrike">
                <a:solidFill>
                  <a:srgbClr val="000000"/>
                </a:solidFill>
                <a:latin typeface="Arial"/>
                <a:ea typeface="Arial"/>
                <a:cs typeface="Arial"/>
                <a:sym typeface="Arial"/>
              </a:rPr>
              <a:t>The total number of head movements for LOOK Disk Scheduling Algorithm</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(80 - 70) + (100 - 80) + (105 - 100) + (110 - 105) + (118 - 110) + (118 - 63) + (63 - 59) + (59 - 28) + (28 - 25)</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10 + 20 + 5 + 5 + 8 + 55 + 44 + 31 + 3</a:t>
            </a:r>
            <a:endParaRPr/>
          </a:p>
          <a:p>
            <a:pPr indent="0" lvl="0" marL="0" marR="0" rtl="0" algn="l">
              <a:lnSpc>
                <a:spcPct val="140019"/>
              </a:lnSpc>
              <a:spcBef>
                <a:spcPts val="0"/>
              </a:spcBef>
              <a:spcAft>
                <a:spcPts val="0"/>
              </a:spcAft>
              <a:buNone/>
            </a:pPr>
            <a:r>
              <a:rPr b="0" i="0" lang="en-US" sz="3051" u="none" cap="none" strike="noStrike">
                <a:solidFill>
                  <a:srgbClr val="000000"/>
                </a:solidFill>
                <a:latin typeface="Arial"/>
                <a:ea typeface="Arial"/>
                <a:cs typeface="Arial"/>
                <a:sym typeface="Arial"/>
              </a:rPr>
              <a:t>= </a:t>
            </a:r>
            <a:r>
              <a:rPr b="1" i="0" lang="en-US" sz="3051" u="none" cap="none" strike="noStrike">
                <a:solidFill>
                  <a:srgbClr val="000000"/>
                </a:solidFill>
                <a:latin typeface="Arial"/>
                <a:ea typeface="Arial"/>
                <a:cs typeface="Arial"/>
                <a:sym typeface="Arial"/>
              </a:rPr>
              <a:t>141 tracks</a:t>
            </a:r>
            <a:endParaRPr/>
          </a:p>
          <a:p>
            <a:pPr indent="0" lvl="0" marL="0" marR="0" rtl="0" algn="l">
              <a:lnSpc>
                <a:spcPct val="140019"/>
              </a:lnSpc>
              <a:spcBef>
                <a:spcPts val="0"/>
              </a:spcBef>
              <a:spcAft>
                <a:spcPts val="0"/>
              </a:spcAft>
              <a:buNone/>
            </a:pPr>
            <a:r>
              <a:t/>
            </a:r>
            <a:endParaRPr b="1" i="0" sz="3051" u="none" cap="none" strike="noStrike">
              <a:solidFill>
                <a:srgbClr val="000000"/>
              </a:solidFill>
              <a:latin typeface="Arial"/>
              <a:ea typeface="Arial"/>
              <a:cs typeface="Arial"/>
              <a:sym typeface="Arial"/>
            </a:endParaRPr>
          </a:p>
          <a:p>
            <a:pPr indent="0" lvl="0" marL="0" marR="0" rtl="0" algn="l">
              <a:lnSpc>
                <a:spcPct val="140011"/>
              </a:lnSpc>
              <a:spcBef>
                <a:spcPts val="0"/>
              </a:spcBef>
              <a:spcAft>
                <a:spcPts val="0"/>
              </a:spcAft>
              <a:buNone/>
            </a:pPr>
            <a:r>
              <a:rPr b="1" i="0" lang="en-US" sz="3549" u="none" cap="none" strike="noStrike">
                <a:solidFill>
                  <a:srgbClr val="000000"/>
                </a:solidFill>
                <a:latin typeface="Arial"/>
                <a:ea typeface="Arial"/>
                <a:cs typeface="Arial"/>
                <a:sym typeface="Arial"/>
              </a:rPr>
              <a:t>The total number of head movements for C-LOOK Disk Scheduling Algorithm</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(80 - 70) + (100 - 80) + (105 - 100) + (110 - 105) + (118 - 110) + (118 - 25) + (28 - 25) + (59 - 28) + (63 - 28) </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10 + 20 + 5 + 5 + 8 + 93 + 3 + 31 + 35</a:t>
            </a:r>
            <a:endParaRPr/>
          </a:p>
          <a:p>
            <a:pPr indent="0" lvl="0" marL="0" marR="0" rtl="0" algn="l">
              <a:lnSpc>
                <a:spcPct val="140000"/>
              </a:lnSpc>
              <a:spcBef>
                <a:spcPts val="0"/>
              </a:spcBef>
              <a:spcAft>
                <a:spcPts val="0"/>
              </a:spcAft>
              <a:buNone/>
            </a:pPr>
            <a:r>
              <a:rPr b="0" i="0" lang="en-US" sz="3050" u="none" cap="none" strike="noStrike">
                <a:solidFill>
                  <a:srgbClr val="000000"/>
                </a:solidFill>
                <a:latin typeface="Arial"/>
                <a:ea typeface="Arial"/>
                <a:cs typeface="Arial"/>
                <a:sym typeface="Arial"/>
              </a:rPr>
              <a:t>=  </a:t>
            </a:r>
            <a:r>
              <a:rPr b="1" i="0" lang="en-US" sz="3050" u="none" cap="none" strike="noStrike">
                <a:solidFill>
                  <a:srgbClr val="000000"/>
                </a:solidFill>
                <a:latin typeface="Arial"/>
                <a:ea typeface="Arial"/>
                <a:cs typeface="Arial"/>
                <a:sym typeface="Arial"/>
              </a:rPr>
              <a:t>210 tracks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465" name="Shape 465"/>
        <p:cNvGrpSpPr/>
        <p:nvPr/>
      </p:nvGrpSpPr>
      <p:grpSpPr>
        <a:xfrm>
          <a:off x="0" y="0"/>
          <a:ext cx="0" cy="0"/>
          <a:chOff x="0" y="0"/>
          <a:chExt cx="0" cy="0"/>
        </a:xfrm>
      </p:grpSpPr>
      <p:sp>
        <p:nvSpPr>
          <p:cNvPr id="466" name="Google Shape;466;p22"/>
          <p:cNvSpPr/>
          <p:nvPr/>
        </p:nvSpPr>
        <p:spPr>
          <a:xfrm>
            <a:off x="0" y="-387072"/>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67" name="Google Shape;467;p22"/>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68" name="Google Shape;468;p22"/>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69" name="Google Shape;469;p22"/>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70" name="Google Shape;470;p22"/>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71" name="Google Shape;471;p22"/>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472" name="Google Shape;472;p22"/>
          <p:cNvGrpSpPr/>
          <p:nvPr/>
        </p:nvGrpSpPr>
        <p:grpSpPr>
          <a:xfrm>
            <a:off x="622797" y="265039"/>
            <a:ext cx="17042406" cy="9340377"/>
            <a:chOff x="0" y="-38100"/>
            <a:chExt cx="4488535" cy="2460017"/>
          </a:xfrm>
        </p:grpSpPr>
        <p:sp>
          <p:nvSpPr>
            <p:cNvPr id="473" name="Google Shape;473;p22"/>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5" name="Google Shape;475;p22"/>
          <p:cNvSpPr/>
          <p:nvPr/>
        </p:nvSpPr>
        <p:spPr>
          <a:xfrm>
            <a:off x="7759835" y="642376"/>
            <a:ext cx="8945152" cy="8730363"/>
          </a:xfrm>
          <a:custGeom>
            <a:rect b="b" l="l" r="r" t="t"/>
            <a:pathLst>
              <a:path extrusionOk="0" h="8730363" w="8945152">
                <a:moveTo>
                  <a:pt x="0" y="0"/>
                </a:moveTo>
                <a:lnTo>
                  <a:pt x="8945152" y="0"/>
                </a:lnTo>
                <a:lnTo>
                  <a:pt x="8945152" y="8730363"/>
                </a:lnTo>
                <a:lnTo>
                  <a:pt x="0" y="8730363"/>
                </a:lnTo>
                <a:lnTo>
                  <a:pt x="0" y="0"/>
                </a:lnTo>
                <a:close/>
              </a:path>
            </a:pathLst>
          </a:custGeom>
          <a:blipFill rotWithShape="1">
            <a:blip r:embed="rId4">
              <a:alphaModFix/>
            </a:blip>
            <a:stretch>
              <a:fillRect b="0" l="-900" r="-901" t="0"/>
            </a:stretch>
          </a:blipFill>
          <a:ln cap="sq" cmpd="sng" w="38100">
            <a:solidFill>
              <a:srgbClr val="000000"/>
            </a:solidFill>
            <a:prstDash val="solid"/>
            <a:miter lim="8000"/>
            <a:headEnd len="sm" w="sm" type="none"/>
            <a:tailEnd len="sm" w="sm" type="none"/>
          </a:ln>
        </p:spPr>
      </p:sp>
      <p:sp>
        <p:nvSpPr>
          <p:cNvPr id="476" name="Google Shape;476;p22"/>
          <p:cNvSpPr txBox="1"/>
          <p:nvPr/>
        </p:nvSpPr>
        <p:spPr>
          <a:xfrm>
            <a:off x="1702219" y="2082576"/>
            <a:ext cx="5450149" cy="6017074"/>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5713" u="none" cap="none" strike="noStrike">
                <a:solidFill>
                  <a:srgbClr val="000000"/>
                </a:solidFill>
                <a:latin typeface="Arial"/>
                <a:ea typeface="Arial"/>
                <a:cs typeface="Arial"/>
                <a:sym typeface="Arial"/>
              </a:rPr>
              <a:t>Comparison of </a:t>
            </a:r>
            <a:endParaRPr/>
          </a:p>
          <a:p>
            <a:pPr indent="0" lvl="0" marL="0" marR="0" rtl="0" algn="l">
              <a:lnSpc>
                <a:spcPct val="140014"/>
              </a:lnSpc>
              <a:spcBef>
                <a:spcPts val="0"/>
              </a:spcBef>
              <a:spcAft>
                <a:spcPts val="0"/>
              </a:spcAft>
              <a:buNone/>
            </a:pPr>
            <a:r>
              <a:rPr b="1" i="0" lang="en-US" sz="5713" u="none" cap="none" strike="noStrike">
                <a:solidFill>
                  <a:srgbClr val="000000"/>
                </a:solidFill>
                <a:latin typeface="Arial"/>
                <a:ea typeface="Arial"/>
                <a:cs typeface="Arial"/>
                <a:sym typeface="Arial"/>
              </a:rPr>
              <a:t>LOOK Scheduling </a:t>
            </a:r>
            <a:endParaRPr/>
          </a:p>
          <a:p>
            <a:pPr indent="0" lvl="0" marL="0" marR="0" rtl="0" algn="l">
              <a:lnSpc>
                <a:spcPct val="140014"/>
              </a:lnSpc>
              <a:spcBef>
                <a:spcPts val="0"/>
              </a:spcBef>
              <a:spcAft>
                <a:spcPts val="0"/>
              </a:spcAft>
              <a:buNone/>
            </a:pPr>
            <a:r>
              <a:rPr b="1" i="0" lang="en-US" sz="5713" u="none" cap="none" strike="noStrike">
                <a:solidFill>
                  <a:srgbClr val="000000"/>
                </a:solidFill>
                <a:latin typeface="Arial"/>
                <a:ea typeface="Arial"/>
                <a:cs typeface="Arial"/>
                <a:sym typeface="Arial"/>
              </a:rPr>
              <a:t>Algorithm to other Algorithms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480" name="Shape 480"/>
        <p:cNvGrpSpPr/>
        <p:nvPr/>
      </p:nvGrpSpPr>
      <p:grpSpPr>
        <a:xfrm>
          <a:off x="0" y="0"/>
          <a:ext cx="0" cy="0"/>
          <a:chOff x="0" y="0"/>
          <a:chExt cx="0" cy="0"/>
        </a:xfrm>
      </p:grpSpPr>
      <p:sp>
        <p:nvSpPr>
          <p:cNvPr id="481" name="Google Shape;481;p23"/>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82" name="Google Shape;482;p23"/>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83" name="Google Shape;483;p23"/>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84" name="Google Shape;484;p23"/>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85" name="Google Shape;485;p23"/>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486" name="Google Shape;486;p23"/>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487" name="Google Shape;487;p23"/>
          <p:cNvGrpSpPr/>
          <p:nvPr/>
        </p:nvGrpSpPr>
        <p:grpSpPr>
          <a:xfrm>
            <a:off x="1028700" y="1436366"/>
            <a:ext cx="15141289" cy="7821934"/>
            <a:chOff x="0" y="-38100"/>
            <a:chExt cx="3987829" cy="2060098"/>
          </a:xfrm>
        </p:grpSpPr>
        <p:sp>
          <p:nvSpPr>
            <p:cNvPr id="488" name="Google Shape;488;p23"/>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0" name="Google Shape;490;p23"/>
          <p:cNvGrpSpPr/>
          <p:nvPr/>
        </p:nvGrpSpPr>
        <p:grpSpPr>
          <a:xfrm>
            <a:off x="1306205" y="884039"/>
            <a:ext cx="15953095" cy="8102376"/>
            <a:chOff x="0" y="-38100"/>
            <a:chExt cx="4201638" cy="2133959"/>
          </a:xfrm>
        </p:grpSpPr>
        <p:sp>
          <p:nvSpPr>
            <p:cNvPr id="491" name="Google Shape;491;p23"/>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93" name="Google Shape;493;p23"/>
          <p:cNvSpPr txBox="1"/>
          <p:nvPr/>
        </p:nvSpPr>
        <p:spPr>
          <a:xfrm>
            <a:off x="1756279" y="2581226"/>
            <a:ext cx="15052946" cy="186621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0900" u="none" cap="none" strike="noStrike">
                <a:solidFill>
                  <a:srgbClr val="000000"/>
                </a:solidFill>
                <a:latin typeface="Arial"/>
                <a:ea typeface="Arial"/>
                <a:cs typeface="Arial"/>
                <a:sym typeface="Arial"/>
              </a:rPr>
              <a:t>THANK YOU!</a:t>
            </a:r>
            <a:endParaRPr/>
          </a:p>
        </p:txBody>
      </p:sp>
      <p:sp>
        <p:nvSpPr>
          <p:cNvPr id="494" name="Google Shape;494;p23"/>
          <p:cNvSpPr txBox="1"/>
          <p:nvPr/>
        </p:nvSpPr>
        <p:spPr>
          <a:xfrm>
            <a:off x="1756279" y="1514352"/>
            <a:ext cx="6532268" cy="580329"/>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399" u="none" cap="none" strike="noStrike">
                <a:solidFill>
                  <a:srgbClr val="000000"/>
                </a:solidFill>
                <a:latin typeface="Arial"/>
                <a:ea typeface="Arial"/>
                <a:cs typeface="Arial"/>
                <a:sym typeface="Arial"/>
              </a:rPr>
              <a:t>Module 6 - Input/Output Systems</a:t>
            </a:r>
            <a:endParaRPr/>
          </a:p>
        </p:txBody>
      </p:sp>
      <p:sp>
        <p:nvSpPr>
          <p:cNvPr id="495" name="Google Shape;495;p23"/>
          <p:cNvSpPr txBox="1"/>
          <p:nvPr/>
        </p:nvSpPr>
        <p:spPr>
          <a:xfrm>
            <a:off x="10276958" y="1514352"/>
            <a:ext cx="6532268" cy="580369"/>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None/>
            </a:pPr>
            <a:r>
              <a:rPr b="1" i="0" lang="en-US" sz="3399" u="none" cap="none" strike="noStrike">
                <a:solidFill>
                  <a:srgbClr val="000000"/>
                </a:solidFill>
                <a:latin typeface="Arial"/>
                <a:ea typeface="Arial"/>
                <a:cs typeface="Arial"/>
                <a:sym typeface="Arial"/>
              </a:rPr>
              <a:t>BSIT - 2G</a:t>
            </a:r>
            <a:endParaRPr/>
          </a:p>
        </p:txBody>
      </p:sp>
      <p:sp>
        <p:nvSpPr>
          <p:cNvPr id="496" name="Google Shape;496;p23"/>
          <p:cNvSpPr txBox="1"/>
          <p:nvPr/>
        </p:nvSpPr>
        <p:spPr>
          <a:xfrm>
            <a:off x="6648799" y="5076825"/>
            <a:ext cx="5267907" cy="2601471"/>
          </a:xfrm>
          <a:prstGeom prst="rect">
            <a:avLst/>
          </a:prstGeom>
          <a:noFill/>
          <a:ln>
            <a:noFill/>
          </a:ln>
        </p:spPr>
        <p:txBody>
          <a:bodyPr anchorCtr="0" anchor="t" bIns="0" lIns="0" spcFirstLastPara="1" rIns="0" wrap="square" tIns="0">
            <a:spAutoFit/>
          </a:bodyPr>
          <a:lstStyle/>
          <a:p>
            <a:pPr indent="-399420" lvl="1" marL="798841" marR="0" rtl="0" algn="l">
              <a:lnSpc>
                <a:spcPct val="140000"/>
              </a:lnSpc>
              <a:spcBef>
                <a:spcPts val="0"/>
              </a:spcBef>
              <a:spcAft>
                <a:spcPts val="0"/>
              </a:spcAft>
              <a:buClr>
                <a:srgbClr val="000000"/>
              </a:buClr>
              <a:buSzPts val="3700"/>
              <a:buFont typeface="Arial"/>
              <a:buChar char="•"/>
            </a:pPr>
            <a:r>
              <a:rPr b="1" i="0" lang="en-US" sz="3700" u="none" cap="none" strike="noStrike">
                <a:solidFill>
                  <a:srgbClr val="000000"/>
                </a:solidFill>
                <a:latin typeface="Arial"/>
                <a:ea typeface="Arial"/>
                <a:cs typeface="Arial"/>
                <a:sym typeface="Arial"/>
              </a:rPr>
              <a:t>Sevilla, Angelica</a:t>
            </a:r>
            <a:endParaRPr/>
          </a:p>
          <a:p>
            <a:pPr indent="-399420" lvl="1" marL="798841" marR="0" rtl="0" algn="l">
              <a:lnSpc>
                <a:spcPct val="140000"/>
              </a:lnSpc>
              <a:spcBef>
                <a:spcPts val="0"/>
              </a:spcBef>
              <a:spcAft>
                <a:spcPts val="0"/>
              </a:spcAft>
              <a:buClr>
                <a:srgbClr val="000000"/>
              </a:buClr>
              <a:buSzPts val="3700"/>
              <a:buFont typeface="Arial"/>
              <a:buChar char="•"/>
            </a:pPr>
            <a:r>
              <a:rPr b="1" i="0" lang="en-US" sz="3700" u="none" cap="none" strike="noStrike">
                <a:solidFill>
                  <a:srgbClr val="000000"/>
                </a:solidFill>
                <a:latin typeface="Arial"/>
                <a:ea typeface="Arial"/>
                <a:cs typeface="Arial"/>
                <a:sym typeface="Arial"/>
              </a:rPr>
              <a:t>Silvestrece, Shan</a:t>
            </a:r>
            <a:endParaRPr/>
          </a:p>
          <a:p>
            <a:pPr indent="-399420" lvl="1" marL="798841" marR="0" rtl="0" algn="l">
              <a:lnSpc>
                <a:spcPct val="140000"/>
              </a:lnSpc>
              <a:spcBef>
                <a:spcPts val="0"/>
              </a:spcBef>
              <a:spcAft>
                <a:spcPts val="0"/>
              </a:spcAft>
              <a:buClr>
                <a:srgbClr val="000000"/>
              </a:buClr>
              <a:buSzPts val="3700"/>
              <a:buFont typeface="Arial"/>
              <a:buChar char="•"/>
            </a:pPr>
            <a:r>
              <a:rPr b="1" i="0" lang="en-US" sz="3700" u="none" cap="none" strike="noStrike">
                <a:solidFill>
                  <a:srgbClr val="000000"/>
                </a:solidFill>
                <a:latin typeface="Arial"/>
                <a:ea typeface="Arial"/>
                <a:cs typeface="Arial"/>
                <a:sym typeface="Arial"/>
              </a:rPr>
              <a:t>Suarez, Lyken</a:t>
            </a:r>
            <a:endParaRPr/>
          </a:p>
          <a:p>
            <a:pPr indent="-399420" lvl="1" marL="798841" marR="0" rtl="0" algn="l">
              <a:lnSpc>
                <a:spcPct val="140000"/>
              </a:lnSpc>
              <a:spcBef>
                <a:spcPts val="0"/>
              </a:spcBef>
              <a:spcAft>
                <a:spcPts val="0"/>
              </a:spcAft>
              <a:buClr>
                <a:srgbClr val="000000"/>
              </a:buClr>
              <a:buSzPts val="3700"/>
              <a:buFont typeface="Arial"/>
              <a:buChar char="•"/>
            </a:pPr>
            <a:r>
              <a:rPr b="1" i="0" lang="en-US" sz="3700" u="none" cap="none" strike="noStrike">
                <a:solidFill>
                  <a:srgbClr val="000000"/>
                </a:solidFill>
                <a:latin typeface="Arial"/>
                <a:ea typeface="Arial"/>
                <a:cs typeface="Arial"/>
                <a:sym typeface="Arial"/>
              </a:rPr>
              <a:t>Suyom, Christian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123" name="Shape 123"/>
        <p:cNvGrpSpPr/>
        <p:nvPr/>
      </p:nvGrpSpPr>
      <p:grpSpPr>
        <a:xfrm>
          <a:off x="0" y="0"/>
          <a:ext cx="0" cy="0"/>
          <a:chOff x="0" y="0"/>
          <a:chExt cx="0" cy="0"/>
        </a:xfrm>
      </p:grpSpPr>
      <p:sp>
        <p:nvSpPr>
          <p:cNvPr id="124" name="Google Shape;124;p3"/>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25" name="Google Shape;125;p3"/>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26" name="Google Shape;126;p3"/>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27" name="Google Shape;127;p3"/>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28" name="Google Shape;128;p3"/>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29" name="Google Shape;129;p3"/>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130" name="Google Shape;130;p3"/>
          <p:cNvGrpSpPr/>
          <p:nvPr/>
        </p:nvGrpSpPr>
        <p:grpSpPr>
          <a:xfrm>
            <a:off x="1028700" y="1436366"/>
            <a:ext cx="15141289" cy="7821934"/>
            <a:chOff x="0" y="-38100"/>
            <a:chExt cx="3987829" cy="2060098"/>
          </a:xfrm>
        </p:grpSpPr>
        <p:sp>
          <p:nvSpPr>
            <p:cNvPr id="131" name="Google Shape;131;p3"/>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3" name="Google Shape;133;p3"/>
          <p:cNvGrpSpPr/>
          <p:nvPr/>
        </p:nvGrpSpPr>
        <p:grpSpPr>
          <a:xfrm>
            <a:off x="1306205" y="884039"/>
            <a:ext cx="15953095" cy="8102376"/>
            <a:chOff x="0" y="-38100"/>
            <a:chExt cx="4201638" cy="2133959"/>
          </a:xfrm>
        </p:grpSpPr>
        <p:sp>
          <p:nvSpPr>
            <p:cNvPr id="134" name="Google Shape;134;p3"/>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6" name="Google Shape;136;p3"/>
          <p:cNvSpPr txBox="1"/>
          <p:nvPr/>
        </p:nvSpPr>
        <p:spPr>
          <a:xfrm>
            <a:off x="2345571" y="1256082"/>
            <a:ext cx="13874363" cy="14343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8400" u="none" cap="none" strike="noStrike">
                <a:solidFill>
                  <a:srgbClr val="000000"/>
                </a:solidFill>
                <a:latin typeface="Arial"/>
                <a:ea typeface="Arial"/>
                <a:cs typeface="Arial"/>
                <a:sym typeface="Arial"/>
              </a:rPr>
              <a:t>LOOK Scheduling Algorithm</a:t>
            </a:r>
            <a:endParaRPr/>
          </a:p>
        </p:txBody>
      </p:sp>
      <p:grpSp>
        <p:nvGrpSpPr>
          <p:cNvPr id="137" name="Google Shape;137;p3"/>
          <p:cNvGrpSpPr/>
          <p:nvPr/>
        </p:nvGrpSpPr>
        <p:grpSpPr>
          <a:xfrm>
            <a:off x="2256763" y="2726616"/>
            <a:ext cx="13963171" cy="5749973"/>
            <a:chOff x="0" y="-38100"/>
            <a:chExt cx="3677543" cy="1514396"/>
          </a:xfrm>
        </p:grpSpPr>
        <p:sp>
          <p:nvSpPr>
            <p:cNvPr id="138" name="Google Shape;138;p3"/>
            <p:cNvSpPr/>
            <p:nvPr/>
          </p:nvSpPr>
          <p:spPr>
            <a:xfrm>
              <a:off x="0" y="0"/>
              <a:ext cx="3677543" cy="1476296"/>
            </a:xfrm>
            <a:custGeom>
              <a:rect b="b" l="l" r="r" t="t"/>
              <a:pathLst>
                <a:path extrusionOk="0" h="1476296" w="3677543">
                  <a:moveTo>
                    <a:pt x="11089" y="0"/>
                  </a:moveTo>
                  <a:lnTo>
                    <a:pt x="3666454" y="0"/>
                  </a:lnTo>
                  <a:cubicBezTo>
                    <a:pt x="3672578" y="0"/>
                    <a:pt x="3677543" y="4965"/>
                    <a:pt x="3677543" y="11089"/>
                  </a:cubicBezTo>
                  <a:lnTo>
                    <a:pt x="3677543" y="1465207"/>
                  </a:lnTo>
                  <a:cubicBezTo>
                    <a:pt x="3677543" y="1471332"/>
                    <a:pt x="3672578" y="1476296"/>
                    <a:pt x="3666454" y="1476296"/>
                  </a:cubicBezTo>
                  <a:lnTo>
                    <a:pt x="11089" y="1476296"/>
                  </a:lnTo>
                  <a:cubicBezTo>
                    <a:pt x="8148" y="1476296"/>
                    <a:pt x="5328" y="1475128"/>
                    <a:pt x="3248" y="1473048"/>
                  </a:cubicBezTo>
                  <a:cubicBezTo>
                    <a:pt x="1168" y="1470969"/>
                    <a:pt x="0" y="1468148"/>
                    <a:pt x="0" y="1465207"/>
                  </a:cubicBezTo>
                  <a:lnTo>
                    <a:pt x="0" y="11089"/>
                  </a:lnTo>
                  <a:cubicBezTo>
                    <a:pt x="0" y="4965"/>
                    <a:pt x="4965" y="0"/>
                    <a:pt x="11089"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0" y="-38100"/>
              <a:ext cx="3677543" cy="151439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3"/>
          <p:cNvSpPr txBox="1"/>
          <p:nvPr/>
        </p:nvSpPr>
        <p:spPr>
          <a:xfrm>
            <a:off x="2752376" y="3972622"/>
            <a:ext cx="12783248" cy="2779782"/>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299" u="none" cap="none" strike="noStrike">
                <a:solidFill>
                  <a:srgbClr val="000000"/>
                </a:solidFill>
                <a:latin typeface="Arial"/>
                <a:ea typeface="Arial"/>
                <a:cs typeface="Arial"/>
                <a:sym typeface="Arial"/>
              </a:rPr>
              <a:t>This approach minimizes unnecessary travel by only scanning for requests that are in the current path of movement.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144" name="Shape 144"/>
        <p:cNvGrpSpPr/>
        <p:nvPr/>
      </p:nvGrpSpPr>
      <p:grpSpPr>
        <a:xfrm>
          <a:off x="0" y="0"/>
          <a:ext cx="0" cy="0"/>
          <a:chOff x="0" y="0"/>
          <a:chExt cx="0" cy="0"/>
        </a:xfrm>
      </p:grpSpPr>
      <p:sp>
        <p:nvSpPr>
          <p:cNvPr id="145" name="Google Shape;145;p4"/>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46" name="Google Shape;146;p4"/>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47" name="Google Shape;147;p4"/>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48" name="Google Shape;148;p4"/>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49" name="Google Shape;149;p4"/>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50" name="Google Shape;150;p4"/>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151" name="Google Shape;151;p4"/>
          <p:cNvGrpSpPr/>
          <p:nvPr/>
        </p:nvGrpSpPr>
        <p:grpSpPr>
          <a:xfrm>
            <a:off x="1028700" y="1436366"/>
            <a:ext cx="15141289" cy="7821934"/>
            <a:chOff x="0" y="-38100"/>
            <a:chExt cx="3987829" cy="2060098"/>
          </a:xfrm>
        </p:grpSpPr>
        <p:sp>
          <p:nvSpPr>
            <p:cNvPr id="152" name="Google Shape;152;p4"/>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4" name="Google Shape;154;p4"/>
          <p:cNvGrpSpPr/>
          <p:nvPr/>
        </p:nvGrpSpPr>
        <p:grpSpPr>
          <a:xfrm>
            <a:off x="1306205" y="884039"/>
            <a:ext cx="15953095" cy="8102376"/>
            <a:chOff x="0" y="-38100"/>
            <a:chExt cx="4201638" cy="2133959"/>
          </a:xfrm>
        </p:grpSpPr>
        <p:sp>
          <p:nvSpPr>
            <p:cNvPr id="155" name="Google Shape;155;p4"/>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4"/>
          <p:cNvSpPr txBox="1"/>
          <p:nvPr/>
        </p:nvSpPr>
        <p:spPr>
          <a:xfrm>
            <a:off x="2345571" y="1256082"/>
            <a:ext cx="13874363" cy="14343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8400" u="none" cap="none" strike="noStrike">
                <a:solidFill>
                  <a:srgbClr val="000000"/>
                </a:solidFill>
                <a:latin typeface="Arial"/>
                <a:ea typeface="Arial"/>
                <a:cs typeface="Arial"/>
                <a:sym typeface="Arial"/>
              </a:rPr>
              <a:t>LOOK Scheduling Algorithm</a:t>
            </a:r>
            <a:endParaRPr/>
          </a:p>
        </p:txBody>
      </p:sp>
      <p:grpSp>
        <p:nvGrpSpPr>
          <p:cNvPr id="158" name="Google Shape;158;p4"/>
          <p:cNvGrpSpPr/>
          <p:nvPr/>
        </p:nvGrpSpPr>
        <p:grpSpPr>
          <a:xfrm>
            <a:off x="2256763" y="2726616"/>
            <a:ext cx="13963171" cy="5749973"/>
            <a:chOff x="0" y="-38100"/>
            <a:chExt cx="3677543" cy="1514396"/>
          </a:xfrm>
        </p:grpSpPr>
        <p:sp>
          <p:nvSpPr>
            <p:cNvPr id="159" name="Google Shape;159;p4"/>
            <p:cNvSpPr/>
            <p:nvPr/>
          </p:nvSpPr>
          <p:spPr>
            <a:xfrm>
              <a:off x="0" y="0"/>
              <a:ext cx="3677543" cy="1476296"/>
            </a:xfrm>
            <a:custGeom>
              <a:rect b="b" l="l" r="r" t="t"/>
              <a:pathLst>
                <a:path extrusionOk="0" h="1476296" w="3677543">
                  <a:moveTo>
                    <a:pt x="11089" y="0"/>
                  </a:moveTo>
                  <a:lnTo>
                    <a:pt x="3666454" y="0"/>
                  </a:lnTo>
                  <a:cubicBezTo>
                    <a:pt x="3672578" y="0"/>
                    <a:pt x="3677543" y="4965"/>
                    <a:pt x="3677543" y="11089"/>
                  </a:cubicBezTo>
                  <a:lnTo>
                    <a:pt x="3677543" y="1465207"/>
                  </a:lnTo>
                  <a:cubicBezTo>
                    <a:pt x="3677543" y="1471332"/>
                    <a:pt x="3672578" y="1476296"/>
                    <a:pt x="3666454" y="1476296"/>
                  </a:cubicBezTo>
                  <a:lnTo>
                    <a:pt x="11089" y="1476296"/>
                  </a:lnTo>
                  <a:cubicBezTo>
                    <a:pt x="8148" y="1476296"/>
                    <a:pt x="5328" y="1475128"/>
                    <a:pt x="3248" y="1473048"/>
                  </a:cubicBezTo>
                  <a:cubicBezTo>
                    <a:pt x="1168" y="1470969"/>
                    <a:pt x="0" y="1468148"/>
                    <a:pt x="0" y="1465207"/>
                  </a:cubicBezTo>
                  <a:lnTo>
                    <a:pt x="0" y="11089"/>
                  </a:lnTo>
                  <a:cubicBezTo>
                    <a:pt x="0" y="4965"/>
                    <a:pt x="4965" y="0"/>
                    <a:pt x="11089"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txBox="1"/>
            <p:nvPr/>
          </p:nvSpPr>
          <p:spPr>
            <a:xfrm>
              <a:off x="0" y="-38100"/>
              <a:ext cx="3677543" cy="151439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1" name="Google Shape;161;p4"/>
          <p:cNvSpPr txBox="1"/>
          <p:nvPr/>
        </p:nvSpPr>
        <p:spPr>
          <a:xfrm>
            <a:off x="2846724" y="3870567"/>
            <a:ext cx="12783248" cy="3511481"/>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999" u="none" cap="none" strike="noStrike">
                <a:solidFill>
                  <a:srgbClr val="000000"/>
                </a:solidFill>
                <a:latin typeface="Arial"/>
                <a:ea typeface="Arial"/>
                <a:cs typeface="Arial"/>
                <a:sym typeface="Arial"/>
              </a:rPr>
              <a:t>LOOK aims to improve efficiency and reduce average seek times while maintaining fairness among requests by ensuring all are eventually serviced.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165" name="Shape 165"/>
        <p:cNvGrpSpPr/>
        <p:nvPr/>
      </p:nvGrpSpPr>
      <p:grpSpPr>
        <a:xfrm>
          <a:off x="0" y="0"/>
          <a:ext cx="0" cy="0"/>
          <a:chOff x="0" y="0"/>
          <a:chExt cx="0" cy="0"/>
        </a:xfrm>
      </p:grpSpPr>
      <p:sp>
        <p:nvSpPr>
          <p:cNvPr id="166" name="Google Shape;166;p5"/>
          <p:cNvSpPr/>
          <p:nvPr/>
        </p:nvSpPr>
        <p:spPr>
          <a:xfrm>
            <a:off x="0" y="-406571"/>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67" name="Google Shape;167;p5"/>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68" name="Google Shape;168;p5"/>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69" name="Google Shape;169;p5"/>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70" name="Google Shape;170;p5"/>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71" name="Google Shape;171;p5"/>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172" name="Google Shape;172;p5"/>
          <p:cNvGrpSpPr/>
          <p:nvPr/>
        </p:nvGrpSpPr>
        <p:grpSpPr>
          <a:xfrm>
            <a:off x="1028700" y="1436366"/>
            <a:ext cx="15141289" cy="7821934"/>
            <a:chOff x="0" y="-38100"/>
            <a:chExt cx="3987829" cy="2060098"/>
          </a:xfrm>
        </p:grpSpPr>
        <p:sp>
          <p:nvSpPr>
            <p:cNvPr id="173" name="Google Shape;173;p5"/>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5" name="Google Shape;175;p5"/>
          <p:cNvGrpSpPr/>
          <p:nvPr/>
        </p:nvGrpSpPr>
        <p:grpSpPr>
          <a:xfrm>
            <a:off x="1306205" y="884039"/>
            <a:ext cx="15953095" cy="8102376"/>
            <a:chOff x="0" y="-38100"/>
            <a:chExt cx="4201638" cy="2133959"/>
          </a:xfrm>
        </p:grpSpPr>
        <p:sp>
          <p:nvSpPr>
            <p:cNvPr id="176" name="Google Shape;176;p5"/>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8" name="Google Shape;178;p5"/>
          <p:cNvSpPr/>
          <p:nvPr/>
        </p:nvSpPr>
        <p:spPr>
          <a:xfrm>
            <a:off x="4412229" y="1311493"/>
            <a:ext cx="8734330" cy="6692680"/>
          </a:xfrm>
          <a:custGeom>
            <a:rect b="b" l="l" r="r" t="t"/>
            <a:pathLst>
              <a:path extrusionOk="0" h="6692680" w="8734330">
                <a:moveTo>
                  <a:pt x="0" y="0"/>
                </a:moveTo>
                <a:lnTo>
                  <a:pt x="8734330" y="0"/>
                </a:lnTo>
                <a:lnTo>
                  <a:pt x="8734330" y="6692680"/>
                </a:lnTo>
                <a:lnTo>
                  <a:pt x="0" y="6692680"/>
                </a:lnTo>
                <a:lnTo>
                  <a:pt x="0" y="0"/>
                </a:lnTo>
                <a:close/>
              </a:path>
            </a:pathLst>
          </a:custGeom>
          <a:blipFill rotWithShape="1">
            <a:blip r:embed="rId4">
              <a:alphaModFix/>
            </a:blip>
            <a:stretch>
              <a:fillRect b="0" l="0" r="0" t="0"/>
            </a:stretch>
          </a:blipFill>
          <a:ln>
            <a:noFill/>
          </a:ln>
        </p:spPr>
      </p:sp>
      <p:sp>
        <p:nvSpPr>
          <p:cNvPr id="179" name="Google Shape;179;p5"/>
          <p:cNvSpPr txBox="1"/>
          <p:nvPr/>
        </p:nvSpPr>
        <p:spPr>
          <a:xfrm>
            <a:off x="3610712" y="7908923"/>
            <a:ext cx="11840299" cy="8374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00" u="none" cap="none" strike="noStrike">
                <a:solidFill>
                  <a:srgbClr val="000000"/>
                </a:solidFill>
                <a:latin typeface="Arial"/>
                <a:ea typeface="Arial"/>
                <a:cs typeface="Arial"/>
                <a:sym typeface="Arial"/>
              </a:rPr>
              <a:t>The LOOK Disk Scheduling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183" name="Shape 183"/>
        <p:cNvGrpSpPr/>
        <p:nvPr/>
      </p:nvGrpSpPr>
      <p:grpSpPr>
        <a:xfrm>
          <a:off x="0" y="0"/>
          <a:ext cx="0" cy="0"/>
          <a:chOff x="0" y="0"/>
          <a:chExt cx="0" cy="0"/>
        </a:xfrm>
      </p:grpSpPr>
      <p:sp>
        <p:nvSpPr>
          <p:cNvPr id="184" name="Google Shape;184;p6"/>
          <p:cNvSpPr/>
          <p:nvPr/>
        </p:nvSpPr>
        <p:spPr>
          <a:xfrm>
            <a:off x="0" y="-406571"/>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85" name="Google Shape;185;p6"/>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86" name="Google Shape;186;p6"/>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87" name="Google Shape;187;p6"/>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88" name="Google Shape;188;p6"/>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189" name="Google Shape;189;p6"/>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190" name="Google Shape;190;p6"/>
          <p:cNvGrpSpPr/>
          <p:nvPr/>
        </p:nvGrpSpPr>
        <p:grpSpPr>
          <a:xfrm>
            <a:off x="1028700" y="1436366"/>
            <a:ext cx="15141289" cy="7821934"/>
            <a:chOff x="0" y="-38100"/>
            <a:chExt cx="3987829" cy="2060098"/>
          </a:xfrm>
        </p:grpSpPr>
        <p:sp>
          <p:nvSpPr>
            <p:cNvPr id="191" name="Google Shape;191;p6"/>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3" name="Google Shape;193;p6"/>
          <p:cNvGrpSpPr/>
          <p:nvPr/>
        </p:nvGrpSpPr>
        <p:grpSpPr>
          <a:xfrm>
            <a:off x="1306205" y="884039"/>
            <a:ext cx="15953095" cy="8102376"/>
            <a:chOff x="0" y="-38100"/>
            <a:chExt cx="4201638" cy="2133959"/>
          </a:xfrm>
        </p:grpSpPr>
        <p:sp>
          <p:nvSpPr>
            <p:cNvPr id="194" name="Google Shape;194;p6"/>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6" name="Google Shape;196;p6"/>
          <p:cNvSpPr/>
          <p:nvPr/>
        </p:nvSpPr>
        <p:spPr>
          <a:xfrm>
            <a:off x="6652401" y="1581027"/>
            <a:ext cx="3893886" cy="6288909"/>
          </a:xfrm>
          <a:custGeom>
            <a:rect b="b" l="l" r="r" t="t"/>
            <a:pathLst>
              <a:path extrusionOk="0" h="6288909" w="3893886">
                <a:moveTo>
                  <a:pt x="0" y="0"/>
                </a:moveTo>
                <a:lnTo>
                  <a:pt x="3893887" y="0"/>
                </a:lnTo>
                <a:lnTo>
                  <a:pt x="3893887" y="6288908"/>
                </a:lnTo>
                <a:lnTo>
                  <a:pt x="0" y="6288908"/>
                </a:lnTo>
                <a:lnTo>
                  <a:pt x="0" y="0"/>
                </a:lnTo>
                <a:close/>
              </a:path>
            </a:pathLst>
          </a:custGeom>
          <a:blipFill rotWithShape="1">
            <a:blip r:embed="rId4">
              <a:alphaModFix/>
            </a:blip>
            <a:stretch>
              <a:fillRect b="-36632" l="-1333" r="-86997" t="-66611"/>
            </a:stretch>
          </a:blipFill>
          <a:ln cap="sq" cmpd="sng" w="38100">
            <a:solidFill>
              <a:srgbClr val="000000"/>
            </a:solidFill>
            <a:prstDash val="solid"/>
            <a:miter lim="8000"/>
            <a:headEnd len="sm" w="sm" type="none"/>
            <a:tailEnd len="sm" w="sm" type="none"/>
          </a:ln>
        </p:spPr>
      </p:sp>
      <p:sp>
        <p:nvSpPr>
          <p:cNvPr id="197" name="Google Shape;197;p6"/>
          <p:cNvSpPr txBox="1"/>
          <p:nvPr/>
        </p:nvSpPr>
        <p:spPr>
          <a:xfrm>
            <a:off x="3610712" y="7908923"/>
            <a:ext cx="11840299" cy="8374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00" u="none" cap="none" strike="noStrike">
                <a:solidFill>
                  <a:srgbClr val="000000"/>
                </a:solidFill>
                <a:latin typeface="Arial"/>
                <a:ea typeface="Arial"/>
                <a:cs typeface="Arial"/>
                <a:sym typeface="Arial"/>
              </a:rPr>
              <a:t>The LOOK Disk Scheduling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201" name="Shape 201"/>
        <p:cNvGrpSpPr/>
        <p:nvPr/>
      </p:nvGrpSpPr>
      <p:grpSpPr>
        <a:xfrm>
          <a:off x="0" y="0"/>
          <a:ext cx="0" cy="0"/>
          <a:chOff x="0" y="0"/>
          <a:chExt cx="0" cy="0"/>
        </a:xfrm>
      </p:grpSpPr>
      <p:sp>
        <p:nvSpPr>
          <p:cNvPr id="202" name="Google Shape;202;p7"/>
          <p:cNvSpPr/>
          <p:nvPr/>
        </p:nvSpPr>
        <p:spPr>
          <a:xfrm>
            <a:off x="0" y="-379548"/>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03" name="Google Shape;203;p7"/>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04" name="Google Shape;204;p7"/>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05" name="Google Shape;205;p7"/>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06" name="Google Shape;206;p7"/>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07" name="Google Shape;207;p7"/>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208" name="Google Shape;208;p7"/>
          <p:cNvGrpSpPr/>
          <p:nvPr/>
        </p:nvGrpSpPr>
        <p:grpSpPr>
          <a:xfrm>
            <a:off x="1028700" y="1436366"/>
            <a:ext cx="15141289" cy="7821934"/>
            <a:chOff x="0" y="-38100"/>
            <a:chExt cx="3987829" cy="2060098"/>
          </a:xfrm>
        </p:grpSpPr>
        <p:sp>
          <p:nvSpPr>
            <p:cNvPr id="209" name="Google Shape;209;p7"/>
            <p:cNvSpPr/>
            <p:nvPr/>
          </p:nvSpPr>
          <p:spPr>
            <a:xfrm>
              <a:off x="0" y="0"/>
              <a:ext cx="3987829" cy="2021998"/>
            </a:xfrm>
            <a:custGeom>
              <a:rect b="b" l="l" r="r" t="t"/>
              <a:pathLst>
                <a:path extrusionOk="0" h="2021998" w="3987829">
                  <a:moveTo>
                    <a:pt x="10226" y="0"/>
                  </a:moveTo>
                  <a:lnTo>
                    <a:pt x="3977603" y="0"/>
                  </a:lnTo>
                  <a:cubicBezTo>
                    <a:pt x="3980316" y="0"/>
                    <a:pt x="3982917" y="1077"/>
                    <a:pt x="3984834" y="2995"/>
                  </a:cubicBezTo>
                  <a:cubicBezTo>
                    <a:pt x="3986752" y="4913"/>
                    <a:pt x="3987829" y="7514"/>
                    <a:pt x="3987829" y="10226"/>
                  </a:cubicBezTo>
                  <a:lnTo>
                    <a:pt x="3987829" y="2011772"/>
                  </a:lnTo>
                  <a:cubicBezTo>
                    <a:pt x="3987829" y="2017419"/>
                    <a:pt x="3983251" y="2021998"/>
                    <a:pt x="3977603" y="2021998"/>
                  </a:cubicBezTo>
                  <a:lnTo>
                    <a:pt x="10226" y="2021998"/>
                  </a:lnTo>
                  <a:cubicBezTo>
                    <a:pt x="7514" y="2021998"/>
                    <a:pt x="4913" y="2020920"/>
                    <a:pt x="2995" y="2019003"/>
                  </a:cubicBezTo>
                  <a:cubicBezTo>
                    <a:pt x="1077" y="2017085"/>
                    <a:pt x="0" y="2014484"/>
                    <a:pt x="0" y="2011772"/>
                  </a:cubicBezTo>
                  <a:lnTo>
                    <a:pt x="0" y="10226"/>
                  </a:lnTo>
                  <a:cubicBezTo>
                    <a:pt x="0" y="7514"/>
                    <a:pt x="1077" y="4913"/>
                    <a:pt x="2995" y="2995"/>
                  </a:cubicBezTo>
                  <a:cubicBezTo>
                    <a:pt x="4913" y="1077"/>
                    <a:pt x="7514" y="0"/>
                    <a:pt x="10226" y="0"/>
                  </a:cubicBezTo>
                  <a:close/>
                </a:path>
              </a:pathLst>
            </a:custGeom>
            <a:solidFill>
              <a:srgbClr val="050A30"/>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txBox="1"/>
            <p:nvPr/>
          </p:nvSpPr>
          <p:spPr>
            <a:xfrm>
              <a:off x="0" y="-38100"/>
              <a:ext cx="3987829" cy="206009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1" name="Google Shape;211;p7"/>
          <p:cNvGrpSpPr/>
          <p:nvPr/>
        </p:nvGrpSpPr>
        <p:grpSpPr>
          <a:xfrm>
            <a:off x="1306205" y="884039"/>
            <a:ext cx="15953095" cy="8102376"/>
            <a:chOff x="0" y="-38100"/>
            <a:chExt cx="4201638" cy="2133959"/>
          </a:xfrm>
        </p:grpSpPr>
        <p:sp>
          <p:nvSpPr>
            <p:cNvPr id="212" name="Google Shape;212;p7"/>
            <p:cNvSpPr/>
            <p:nvPr/>
          </p:nvSpPr>
          <p:spPr>
            <a:xfrm>
              <a:off x="0" y="0"/>
              <a:ext cx="4201638" cy="2095859"/>
            </a:xfrm>
            <a:custGeom>
              <a:rect b="b" l="l" r="r" t="t"/>
              <a:pathLst>
                <a:path extrusionOk="0" h="2095859" w="4201638">
                  <a:moveTo>
                    <a:pt x="9706" y="0"/>
                  </a:moveTo>
                  <a:lnTo>
                    <a:pt x="4191932" y="0"/>
                  </a:lnTo>
                  <a:cubicBezTo>
                    <a:pt x="4197293" y="0"/>
                    <a:pt x="4201638" y="4345"/>
                    <a:pt x="4201638" y="9706"/>
                  </a:cubicBezTo>
                  <a:lnTo>
                    <a:pt x="4201638" y="2086153"/>
                  </a:lnTo>
                  <a:cubicBezTo>
                    <a:pt x="4201638" y="2088728"/>
                    <a:pt x="4200616" y="2091196"/>
                    <a:pt x="4198795" y="2093016"/>
                  </a:cubicBezTo>
                  <a:cubicBezTo>
                    <a:pt x="4196975" y="2094837"/>
                    <a:pt x="4194506" y="2095859"/>
                    <a:pt x="4191932" y="2095859"/>
                  </a:cubicBezTo>
                  <a:lnTo>
                    <a:pt x="9706" y="2095859"/>
                  </a:lnTo>
                  <a:cubicBezTo>
                    <a:pt x="7132" y="2095859"/>
                    <a:pt x="4663" y="2094837"/>
                    <a:pt x="2843" y="2093016"/>
                  </a:cubicBezTo>
                  <a:cubicBezTo>
                    <a:pt x="1023" y="2091196"/>
                    <a:pt x="0" y="2088728"/>
                    <a:pt x="0" y="2086153"/>
                  </a:cubicBezTo>
                  <a:lnTo>
                    <a:pt x="0" y="9706"/>
                  </a:lnTo>
                  <a:cubicBezTo>
                    <a:pt x="0" y="7132"/>
                    <a:pt x="1023" y="4663"/>
                    <a:pt x="2843" y="2843"/>
                  </a:cubicBezTo>
                  <a:cubicBezTo>
                    <a:pt x="4663" y="1023"/>
                    <a:pt x="7132" y="0"/>
                    <a:pt x="9706"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txBox="1"/>
            <p:nvPr/>
          </p:nvSpPr>
          <p:spPr>
            <a:xfrm>
              <a:off x="0" y="-38100"/>
              <a:ext cx="4201638" cy="21339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4" name="Google Shape;214;p7"/>
          <p:cNvSpPr txBox="1"/>
          <p:nvPr/>
        </p:nvSpPr>
        <p:spPr>
          <a:xfrm>
            <a:off x="2002728" y="2136032"/>
            <a:ext cx="14282544" cy="5688291"/>
          </a:xfrm>
          <a:prstGeom prst="rect">
            <a:avLst/>
          </a:prstGeom>
          <a:noFill/>
          <a:ln>
            <a:noFill/>
          </a:ln>
        </p:spPr>
        <p:txBody>
          <a:bodyPr anchorCtr="0" anchor="t" bIns="0" lIns="0" spcFirstLastPara="1" rIns="0" wrap="square" tIns="0">
            <a:spAutoFit/>
          </a:bodyPr>
          <a:lstStyle/>
          <a:p>
            <a:pPr indent="0" lvl="0" marL="0" marR="0" rtl="0" algn="l">
              <a:lnSpc>
                <a:spcPct val="140049"/>
              </a:lnSpc>
              <a:spcBef>
                <a:spcPts val="0"/>
              </a:spcBef>
              <a:spcAft>
                <a:spcPts val="0"/>
              </a:spcAft>
              <a:buNone/>
            </a:pPr>
            <a:r>
              <a:rPr b="1" i="0" lang="en-US" sz="4050" u="none" cap="none" strike="noStrike">
                <a:solidFill>
                  <a:srgbClr val="000000"/>
                </a:solidFill>
                <a:latin typeface="Arial"/>
                <a:ea typeface="Arial"/>
                <a:cs typeface="Arial"/>
                <a:sym typeface="Arial"/>
              </a:rPr>
              <a:t>The total number of head movements is</a:t>
            </a:r>
            <a:endParaRPr/>
          </a:p>
          <a:p>
            <a:pPr indent="0" lvl="0" marL="0" marR="0" rtl="0" algn="l">
              <a:lnSpc>
                <a:spcPct val="140014"/>
              </a:lnSpc>
              <a:spcBef>
                <a:spcPts val="0"/>
              </a:spcBef>
              <a:spcAft>
                <a:spcPts val="0"/>
              </a:spcAft>
              <a:buNone/>
            </a:pPr>
            <a:r>
              <a:t/>
            </a:r>
            <a:endParaRPr b="1" i="0" sz="4050" u="none" cap="none" strike="noStrike">
              <a:solidFill>
                <a:srgbClr val="000000"/>
              </a:solidFill>
              <a:latin typeface="Arial"/>
              <a:ea typeface="Arial"/>
              <a:cs typeface="Arial"/>
              <a:sym typeface="Arial"/>
            </a:endParaRPr>
          </a:p>
          <a:p>
            <a:pPr indent="0" lvl="0" marL="0" marR="0" rtl="0" algn="l">
              <a:lnSpc>
                <a:spcPct val="140049"/>
              </a:lnSpc>
              <a:spcBef>
                <a:spcPts val="0"/>
              </a:spcBef>
              <a:spcAft>
                <a:spcPts val="0"/>
              </a:spcAft>
              <a:buNone/>
            </a:pPr>
            <a:r>
              <a:rPr b="0" i="0" lang="en-US" sz="4050" u="none" cap="none" strike="noStrike">
                <a:solidFill>
                  <a:srgbClr val="000000"/>
                </a:solidFill>
                <a:latin typeface="Arial"/>
                <a:ea typeface="Arial"/>
                <a:cs typeface="Arial"/>
                <a:sym typeface="Arial"/>
              </a:rPr>
              <a:t>= (80-70) + (100 - 80) + (105 - 100) + (110 - 105) + (118 - 110) + (118 - 63) + (63 - 59) + (59 - 28) + (28 - 25)</a:t>
            </a:r>
            <a:endParaRPr/>
          </a:p>
          <a:p>
            <a:pPr indent="0" lvl="0" marL="0" marR="0" rtl="0" algn="l">
              <a:lnSpc>
                <a:spcPct val="140014"/>
              </a:lnSpc>
              <a:spcBef>
                <a:spcPts val="0"/>
              </a:spcBef>
              <a:spcAft>
                <a:spcPts val="0"/>
              </a:spcAft>
              <a:buNone/>
            </a:pPr>
            <a:r>
              <a:t/>
            </a:r>
            <a:endParaRPr b="0" i="0" sz="4050" u="none" cap="none" strike="noStrike">
              <a:solidFill>
                <a:srgbClr val="000000"/>
              </a:solidFill>
              <a:latin typeface="Arial"/>
              <a:ea typeface="Arial"/>
              <a:cs typeface="Arial"/>
              <a:sym typeface="Arial"/>
            </a:endParaRPr>
          </a:p>
          <a:p>
            <a:pPr indent="0" lvl="0" marL="0" marR="0" rtl="0" algn="l">
              <a:lnSpc>
                <a:spcPct val="140049"/>
              </a:lnSpc>
              <a:spcBef>
                <a:spcPts val="0"/>
              </a:spcBef>
              <a:spcAft>
                <a:spcPts val="0"/>
              </a:spcAft>
              <a:buNone/>
            </a:pPr>
            <a:r>
              <a:rPr b="0" i="0" lang="en-US" sz="4050" u="none" cap="none" strike="noStrike">
                <a:solidFill>
                  <a:srgbClr val="000000"/>
                </a:solidFill>
                <a:latin typeface="Arial"/>
                <a:ea typeface="Arial"/>
                <a:cs typeface="Arial"/>
                <a:sym typeface="Arial"/>
              </a:rPr>
              <a:t>= 10 + 20 + 5 + 5 + 8 + 55 + 44 + 31 + 3</a:t>
            </a:r>
            <a:endParaRPr/>
          </a:p>
          <a:p>
            <a:pPr indent="0" lvl="0" marL="0" marR="0" rtl="0" algn="l">
              <a:lnSpc>
                <a:spcPct val="140014"/>
              </a:lnSpc>
              <a:spcBef>
                <a:spcPts val="0"/>
              </a:spcBef>
              <a:spcAft>
                <a:spcPts val="0"/>
              </a:spcAft>
              <a:buNone/>
            </a:pPr>
            <a:r>
              <a:t/>
            </a:r>
            <a:endParaRPr b="0" i="0" sz="4050" u="none" cap="none" strike="noStrike">
              <a:solidFill>
                <a:srgbClr val="000000"/>
              </a:solidFill>
              <a:latin typeface="Arial"/>
              <a:ea typeface="Arial"/>
              <a:cs typeface="Arial"/>
              <a:sym typeface="Arial"/>
            </a:endParaRPr>
          </a:p>
          <a:p>
            <a:pPr indent="0" lvl="0" marL="0" marR="0" rtl="0" algn="l">
              <a:lnSpc>
                <a:spcPct val="140049"/>
              </a:lnSpc>
              <a:spcBef>
                <a:spcPts val="0"/>
              </a:spcBef>
              <a:spcAft>
                <a:spcPts val="0"/>
              </a:spcAft>
              <a:buNone/>
            </a:pPr>
            <a:r>
              <a:rPr b="0" i="0" lang="en-US" sz="4050" u="none" cap="none" strike="noStrike">
                <a:solidFill>
                  <a:srgbClr val="000000"/>
                </a:solidFill>
                <a:latin typeface="Arial"/>
                <a:ea typeface="Arial"/>
                <a:cs typeface="Arial"/>
                <a:sym typeface="Arial"/>
              </a:rPr>
              <a:t>= </a:t>
            </a:r>
            <a:r>
              <a:rPr b="1" i="0" lang="en-US" sz="4050" u="none" cap="none" strike="noStrike">
                <a:solidFill>
                  <a:srgbClr val="000000"/>
                </a:solidFill>
                <a:latin typeface="Arial"/>
                <a:ea typeface="Arial"/>
                <a:cs typeface="Arial"/>
                <a:sym typeface="Arial"/>
              </a:rPr>
              <a:t>141 tracks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218" name="Shape 218"/>
        <p:cNvGrpSpPr/>
        <p:nvPr/>
      </p:nvGrpSpPr>
      <p:grpSpPr>
        <a:xfrm>
          <a:off x="0" y="0"/>
          <a:ext cx="0" cy="0"/>
          <a:chOff x="0" y="0"/>
          <a:chExt cx="0" cy="0"/>
        </a:xfrm>
      </p:grpSpPr>
      <p:sp>
        <p:nvSpPr>
          <p:cNvPr id="219" name="Google Shape;219;p8"/>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20" name="Google Shape;220;p8"/>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21" name="Google Shape;221;p8"/>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22" name="Google Shape;222;p8"/>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23" name="Google Shape;223;p8"/>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24" name="Google Shape;224;p8"/>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225" name="Google Shape;225;p8"/>
          <p:cNvGrpSpPr/>
          <p:nvPr/>
        </p:nvGrpSpPr>
        <p:grpSpPr>
          <a:xfrm>
            <a:off x="622797" y="265039"/>
            <a:ext cx="17042406" cy="9340377"/>
            <a:chOff x="0" y="-38100"/>
            <a:chExt cx="4488535" cy="2460017"/>
          </a:xfrm>
        </p:grpSpPr>
        <p:sp>
          <p:nvSpPr>
            <p:cNvPr id="226" name="Google Shape;226;p8"/>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8" name="Google Shape;228;p8"/>
          <p:cNvGrpSpPr/>
          <p:nvPr/>
        </p:nvGrpSpPr>
        <p:grpSpPr>
          <a:xfrm>
            <a:off x="1558573" y="2060241"/>
            <a:ext cx="15170855" cy="7198059"/>
            <a:chOff x="0" y="-38100"/>
            <a:chExt cx="3995616" cy="1895785"/>
          </a:xfrm>
        </p:grpSpPr>
        <p:sp>
          <p:nvSpPr>
            <p:cNvPr id="229" name="Google Shape;229;p8"/>
            <p:cNvSpPr/>
            <p:nvPr/>
          </p:nvSpPr>
          <p:spPr>
            <a:xfrm>
              <a:off x="0" y="0"/>
              <a:ext cx="3995616" cy="1857685"/>
            </a:xfrm>
            <a:custGeom>
              <a:rect b="b" l="l" r="r" t="t"/>
              <a:pathLst>
                <a:path extrusionOk="0" h="1857685" w="3995616">
                  <a:moveTo>
                    <a:pt x="10206" y="0"/>
                  </a:moveTo>
                  <a:lnTo>
                    <a:pt x="3985410" y="0"/>
                  </a:lnTo>
                  <a:cubicBezTo>
                    <a:pt x="3991047" y="0"/>
                    <a:pt x="3995616" y="4570"/>
                    <a:pt x="3995616" y="10206"/>
                  </a:cubicBezTo>
                  <a:lnTo>
                    <a:pt x="3995616" y="1847479"/>
                  </a:lnTo>
                  <a:cubicBezTo>
                    <a:pt x="3995616" y="1853116"/>
                    <a:pt x="3991047" y="1857685"/>
                    <a:pt x="3985410" y="1857685"/>
                  </a:cubicBezTo>
                  <a:lnTo>
                    <a:pt x="10206" y="1857685"/>
                  </a:lnTo>
                  <a:cubicBezTo>
                    <a:pt x="4570" y="1857685"/>
                    <a:pt x="0" y="1853116"/>
                    <a:pt x="0" y="1847479"/>
                  </a:cubicBezTo>
                  <a:lnTo>
                    <a:pt x="0" y="10206"/>
                  </a:lnTo>
                  <a:cubicBezTo>
                    <a:pt x="0" y="4570"/>
                    <a:pt x="4570" y="0"/>
                    <a:pt x="10206"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txBox="1"/>
            <p:nvPr/>
          </p:nvSpPr>
          <p:spPr>
            <a:xfrm>
              <a:off x="0" y="-38100"/>
              <a:ext cx="3995616" cy="189578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1" name="Google Shape;231;p8"/>
          <p:cNvSpPr txBox="1"/>
          <p:nvPr/>
        </p:nvSpPr>
        <p:spPr>
          <a:xfrm>
            <a:off x="1558573" y="2210526"/>
            <a:ext cx="14768470" cy="6639842"/>
          </a:xfrm>
          <a:prstGeom prst="rect">
            <a:avLst/>
          </a:prstGeom>
          <a:noFill/>
          <a:ln>
            <a:noFill/>
          </a:ln>
        </p:spPr>
        <p:txBody>
          <a:bodyPr anchorCtr="0" anchor="t" bIns="0" lIns="0" spcFirstLastPara="1" rIns="0" wrap="square" tIns="0">
            <a:spAutoFit/>
          </a:bodyPr>
          <a:lstStyle/>
          <a:p>
            <a:pPr indent="-377823" lvl="1" marL="755646" marR="0" rtl="0" algn="just">
              <a:lnSpc>
                <a:spcPct val="169019"/>
              </a:lnSpc>
              <a:spcBef>
                <a:spcPts val="0"/>
              </a:spcBef>
              <a:spcAft>
                <a:spcPts val="0"/>
              </a:spcAft>
              <a:buClr>
                <a:srgbClr val="000000"/>
              </a:buClr>
              <a:buSzPts val="3499"/>
              <a:buFont typeface="Arial"/>
              <a:buChar char="•"/>
            </a:pPr>
            <a:r>
              <a:rPr b="0" i="0" lang="en-US" sz="3499" u="none" cap="none" strike="noStrike">
                <a:solidFill>
                  <a:srgbClr val="000000"/>
                </a:solidFill>
                <a:latin typeface="Arial"/>
                <a:ea typeface="Arial"/>
                <a:cs typeface="Arial"/>
                <a:sym typeface="Arial"/>
              </a:rPr>
              <a:t>LOOK minimizes the time the disk arm spends moving by only scanning requests in the direction it is currently moving, reducing unnecessary travel.</a:t>
            </a:r>
            <a:endParaRPr/>
          </a:p>
          <a:p>
            <a:pPr indent="0" lvl="0" marL="0" marR="0" rtl="0" algn="just">
              <a:lnSpc>
                <a:spcPct val="169019"/>
              </a:lnSpc>
              <a:spcBef>
                <a:spcPts val="0"/>
              </a:spcBef>
              <a:spcAft>
                <a:spcPts val="0"/>
              </a:spcAft>
              <a:buNone/>
            </a:pPr>
            <a:r>
              <a:t/>
            </a:r>
            <a:endParaRPr b="0" i="0" sz="3499" u="none" cap="none" strike="noStrike">
              <a:solidFill>
                <a:srgbClr val="000000"/>
              </a:solidFill>
              <a:latin typeface="Arial"/>
              <a:ea typeface="Arial"/>
              <a:cs typeface="Arial"/>
              <a:sym typeface="Arial"/>
            </a:endParaRPr>
          </a:p>
          <a:p>
            <a:pPr indent="-377823" lvl="1" marL="755646" marR="0" rtl="0" algn="just">
              <a:lnSpc>
                <a:spcPct val="169019"/>
              </a:lnSpc>
              <a:spcBef>
                <a:spcPts val="0"/>
              </a:spcBef>
              <a:spcAft>
                <a:spcPts val="0"/>
              </a:spcAft>
              <a:buClr>
                <a:srgbClr val="000000"/>
              </a:buClr>
              <a:buSzPts val="3499"/>
              <a:buFont typeface="Arial"/>
              <a:buChar char="•"/>
            </a:pPr>
            <a:r>
              <a:rPr b="0" i="0" lang="en-US" sz="3499" u="none" cap="none" strike="noStrike">
                <a:solidFill>
                  <a:srgbClr val="000000"/>
                </a:solidFill>
                <a:latin typeface="Arial"/>
                <a:ea typeface="Arial"/>
                <a:cs typeface="Arial"/>
                <a:sym typeface="Arial"/>
              </a:rPr>
              <a:t>By servicing requests before reversing direction, it decreases the wait time for processes and improves overall response times.</a:t>
            </a:r>
            <a:endParaRPr/>
          </a:p>
          <a:p>
            <a:pPr indent="0" lvl="0" marL="0" marR="0" rtl="0" algn="just">
              <a:lnSpc>
                <a:spcPct val="169019"/>
              </a:lnSpc>
              <a:spcBef>
                <a:spcPts val="0"/>
              </a:spcBef>
              <a:spcAft>
                <a:spcPts val="0"/>
              </a:spcAft>
              <a:buNone/>
            </a:pPr>
            <a:r>
              <a:t/>
            </a:r>
            <a:endParaRPr b="0" i="0" sz="3499" u="none" cap="none" strike="noStrike">
              <a:solidFill>
                <a:srgbClr val="000000"/>
              </a:solidFill>
              <a:latin typeface="Arial"/>
              <a:ea typeface="Arial"/>
              <a:cs typeface="Arial"/>
              <a:sym typeface="Arial"/>
            </a:endParaRPr>
          </a:p>
          <a:p>
            <a:pPr indent="-377823" lvl="1" marL="755646" marR="0" rtl="0" algn="just">
              <a:lnSpc>
                <a:spcPct val="169019"/>
              </a:lnSpc>
              <a:spcBef>
                <a:spcPts val="0"/>
              </a:spcBef>
              <a:spcAft>
                <a:spcPts val="0"/>
              </a:spcAft>
              <a:buClr>
                <a:srgbClr val="000000"/>
              </a:buClr>
              <a:buSzPts val="3499"/>
              <a:buFont typeface="Arial"/>
              <a:buChar char="•"/>
            </a:pPr>
            <a:r>
              <a:rPr b="0" i="0" lang="en-US" sz="3499" u="none" cap="none" strike="noStrike">
                <a:solidFill>
                  <a:srgbClr val="000000"/>
                </a:solidFill>
                <a:latin typeface="Arial"/>
                <a:ea typeface="Arial"/>
                <a:cs typeface="Arial"/>
                <a:sym typeface="Arial"/>
              </a:rPr>
              <a:t>It ensures that all requests are eventually serviced, as it does not ignore requests that are further away, promoting fairness among processes.</a:t>
            </a:r>
            <a:endParaRPr/>
          </a:p>
        </p:txBody>
      </p:sp>
      <p:sp>
        <p:nvSpPr>
          <p:cNvPr id="232" name="Google Shape;232;p8"/>
          <p:cNvSpPr txBox="1"/>
          <p:nvPr/>
        </p:nvSpPr>
        <p:spPr>
          <a:xfrm>
            <a:off x="1558573" y="904875"/>
            <a:ext cx="15170855" cy="1064184"/>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US" sz="6208" u="none" cap="none" strike="noStrike">
                <a:solidFill>
                  <a:srgbClr val="000000"/>
                </a:solidFill>
                <a:latin typeface="Arial"/>
                <a:ea typeface="Arial"/>
                <a:cs typeface="Arial"/>
                <a:sym typeface="Arial"/>
              </a:rPr>
              <a:t>Advantages of LOOK Scheduling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6A6A6"/>
            </a:gs>
            <a:gs pos="100000">
              <a:srgbClr val="FFFFFF"/>
            </a:gs>
          </a:gsLst>
          <a:lin ang="0" scaled="0"/>
        </a:gradFill>
      </p:bgPr>
    </p:bg>
    <p:spTree>
      <p:nvGrpSpPr>
        <p:cNvPr id="236" name="Shape 236"/>
        <p:cNvGrpSpPr/>
        <p:nvPr/>
      </p:nvGrpSpPr>
      <p:grpSpPr>
        <a:xfrm>
          <a:off x="0" y="0"/>
          <a:ext cx="0" cy="0"/>
          <a:chOff x="0" y="0"/>
          <a:chExt cx="0" cy="0"/>
        </a:xfrm>
      </p:grpSpPr>
      <p:sp>
        <p:nvSpPr>
          <p:cNvPr id="237" name="Google Shape;237;p9"/>
          <p:cNvSpPr/>
          <p:nvPr/>
        </p:nvSpPr>
        <p:spPr>
          <a:xfrm>
            <a:off x="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38" name="Google Shape;238;p9"/>
          <p:cNvSpPr/>
          <p:nvPr/>
        </p:nvSpPr>
        <p:spPr>
          <a:xfrm>
            <a:off x="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39" name="Google Shape;239;p9"/>
          <p:cNvSpPr/>
          <p:nvPr/>
        </p:nvSpPr>
        <p:spPr>
          <a:xfrm>
            <a:off x="6096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40" name="Google Shape;240;p9"/>
          <p:cNvSpPr/>
          <p:nvPr/>
        </p:nvSpPr>
        <p:spPr>
          <a:xfrm>
            <a:off x="6096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41" name="Google Shape;241;p9"/>
          <p:cNvSpPr/>
          <p:nvPr/>
        </p:nvSpPr>
        <p:spPr>
          <a:xfrm>
            <a:off x="12192000" y="-952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sp>
        <p:nvSpPr>
          <p:cNvPr id="242" name="Google Shape;242;p9"/>
          <p:cNvSpPr/>
          <p:nvPr/>
        </p:nvSpPr>
        <p:spPr>
          <a:xfrm>
            <a:off x="12192000" y="5143500"/>
            <a:ext cx="6096000" cy="6096000"/>
          </a:xfrm>
          <a:custGeom>
            <a:rect b="b" l="l" r="r" t="t"/>
            <a:pathLst>
              <a:path extrusionOk="0" h="6096000" w="6096000">
                <a:moveTo>
                  <a:pt x="0" y="0"/>
                </a:moveTo>
                <a:lnTo>
                  <a:pt x="6096000" y="0"/>
                </a:lnTo>
                <a:lnTo>
                  <a:pt x="6096000" y="6096000"/>
                </a:lnTo>
                <a:lnTo>
                  <a:pt x="0" y="6096000"/>
                </a:lnTo>
                <a:lnTo>
                  <a:pt x="0" y="0"/>
                </a:lnTo>
                <a:close/>
              </a:path>
            </a:pathLst>
          </a:custGeom>
          <a:blipFill rotWithShape="1">
            <a:blip r:embed="rId3">
              <a:alphaModFix amt="50000"/>
            </a:blip>
            <a:stretch>
              <a:fillRect b="0" l="0" r="0" t="0"/>
            </a:stretch>
          </a:blipFill>
          <a:ln>
            <a:noFill/>
          </a:ln>
        </p:spPr>
      </p:sp>
      <p:grpSp>
        <p:nvGrpSpPr>
          <p:cNvPr id="243" name="Google Shape;243;p9"/>
          <p:cNvGrpSpPr/>
          <p:nvPr/>
        </p:nvGrpSpPr>
        <p:grpSpPr>
          <a:xfrm>
            <a:off x="622797" y="265039"/>
            <a:ext cx="17042406" cy="9340377"/>
            <a:chOff x="0" y="-38100"/>
            <a:chExt cx="4488535" cy="2460017"/>
          </a:xfrm>
        </p:grpSpPr>
        <p:sp>
          <p:nvSpPr>
            <p:cNvPr id="244" name="Google Shape;244;p9"/>
            <p:cNvSpPr/>
            <p:nvPr/>
          </p:nvSpPr>
          <p:spPr>
            <a:xfrm>
              <a:off x="0" y="0"/>
              <a:ext cx="4488535" cy="2421917"/>
            </a:xfrm>
            <a:custGeom>
              <a:rect b="b" l="l" r="r" t="t"/>
              <a:pathLst>
                <a:path extrusionOk="0" h="2421917" w="4488535">
                  <a:moveTo>
                    <a:pt x="9085" y="0"/>
                  </a:moveTo>
                  <a:lnTo>
                    <a:pt x="4479449" y="0"/>
                  </a:lnTo>
                  <a:cubicBezTo>
                    <a:pt x="4484467" y="0"/>
                    <a:pt x="4488535" y="4068"/>
                    <a:pt x="4488535" y="9085"/>
                  </a:cubicBezTo>
                  <a:lnTo>
                    <a:pt x="4488535" y="2412831"/>
                  </a:lnTo>
                  <a:cubicBezTo>
                    <a:pt x="4488535" y="2417849"/>
                    <a:pt x="4484467" y="2421917"/>
                    <a:pt x="4479449" y="2421917"/>
                  </a:cubicBezTo>
                  <a:lnTo>
                    <a:pt x="9085" y="2421917"/>
                  </a:lnTo>
                  <a:cubicBezTo>
                    <a:pt x="4068" y="2421917"/>
                    <a:pt x="0" y="2417849"/>
                    <a:pt x="0" y="2412831"/>
                  </a:cubicBezTo>
                  <a:lnTo>
                    <a:pt x="0" y="9085"/>
                  </a:lnTo>
                  <a:cubicBezTo>
                    <a:pt x="0" y="4068"/>
                    <a:pt x="4068" y="0"/>
                    <a:pt x="9085" y="0"/>
                  </a:cubicBezTo>
                  <a:close/>
                </a:path>
              </a:pathLst>
            </a:custGeom>
            <a:solidFill>
              <a:srgbClr val="F4F6FC"/>
            </a:solidFill>
            <a:ln cap="sq" cmpd="sng" w="38100">
              <a:solidFill>
                <a:srgbClr val="050A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txBox="1"/>
            <p:nvPr/>
          </p:nvSpPr>
          <p:spPr>
            <a:xfrm>
              <a:off x="0" y="-38100"/>
              <a:ext cx="4488535" cy="24600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6" name="Google Shape;246;p9"/>
          <p:cNvGrpSpPr/>
          <p:nvPr/>
        </p:nvGrpSpPr>
        <p:grpSpPr>
          <a:xfrm>
            <a:off x="1558573" y="2060241"/>
            <a:ext cx="15170855" cy="7198059"/>
            <a:chOff x="0" y="-38100"/>
            <a:chExt cx="3995616" cy="1895785"/>
          </a:xfrm>
        </p:grpSpPr>
        <p:sp>
          <p:nvSpPr>
            <p:cNvPr id="247" name="Google Shape;247;p9"/>
            <p:cNvSpPr/>
            <p:nvPr/>
          </p:nvSpPr>
          <p:spPr>
            <a:xfrm>
              <a:off x="0" y="0"/>
              <a:ext cx="3995616" cy="1857685"/>
            </a:xfrm>
            <a:custGeom>
              <a:rect b="b" l="l" r="r" t="t"/>
              <a:pathLst>
                <a:path extrusionOk="0" h="1857685" w="3995616">
                  <a:moveTo>
                    <a:pt x="10206" y="0"/>
                  </a:moveTo>
                  <a:lnTo>
                    <a:pt x="3985410" y="0"/>
                  </a:lnTo>
                  <a:cubicBezTo>
                    <a:pt x="3991047" y="0"/>
                    <a:pt x="3995616" y="4570"/>
                    <a:pt x="3995616" y="10206"/>
                  </a:cubicBezTo>
                  <a:lnTo>
                    <a:pt x="3995616" y="1847479"/>
                  </a:lnTo>
                  <a:cubicBezTo>
                    <a:pt x="3995616" y="1853116"/>
                    <a:pt x="3991047" y="1857685"/>
                    <a:pt x="3985410" y="1857685"/>
                  </a:cubicBezTo>
                  <a:lnTo>
                    <a:pt x="10206" y="1857685"/>
                  </a:lnTo>
                  <a:cubicBezTo>
                    <a:pt x="4570" y="1857685"/>
                    <a:pt x="0" y="1853116"/>
                    <a:pt x="0" y="1847479"/>
                  </a:cubicBezTo>
                  <a:lnTo>
                    <a:pt x="0" y="10206"/>
                  </a:lnTo>
                  <a:cubicBezTo>
                    <a:pt x="0" y="4570"/>
                    <a:pt x="4570" y="0"/>
                    <a:pt x="10206"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txBox="1"/>
            <p:nvPr/>
          </p:nvSpPr>
          <p:spPr>
            <a:xfrm>
              <a:off x="0" y="-38100"/>
              <a:ext cx="3995616" cy="189578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9" name="Google Shape;249;p9"/>
          <p:cNvSpPr txBox="1"/>
          <p:nvPr/>
        </p:nvSpPr>
        <p:spPr>
          <a:xfrm>
            <a:off x="1558573" y="2835251"/>
            <a:ext cx="14768470" cy="5738668"/>
          </a:xfrm>
          <a:prstGeom prst="rect">
            <a:avLst/>
          </a:prstGeom>
          <a:noFill/>
          <a:ln>
            <a:noFill/>
          </a:ln>
        </p:spPr>
        <p:txBody>
          <a:bodyPr anchorCtr="0" anchor="t" bIns="0" lIns="0" spcFirstLastPara="1" rIns="0" wrap="square" tIns="0">
            <a:spAutoFit/>
          </a:bodyPr>
          <a:lstStyle/>
          <a:p>
            <a:pPr indent="-421002" lvl="1" marL="842004" marR="0" rtl="0" algn="just">
              <a:lnSpc>
                <a:spcPct val="169017"/>
              </a:lnSpc>
              <a:spcBef>
                <a:spcPts val="0"/>
              </a:spcBef>
              <a:spcAft>
                <a:spcPts val="0"/>
              </a:spcAft>
              <a:buClr>
                <a:srgbClr val="000000"/>
              </a:buClr>
              <a:buSzPts val="3899"/>
              <a:buFont typeface="Arial"/>
              <a:buChar char="•"/>
            </a:pPr>
            <a:r>
              <a:rPr b="0" i="0" lang="en-US" sz="3899" u="none" cap="none" strike="noStrike">
                <a:solidFill>
                  <a:srgbClr val="000000"/>
                </a:solidFill>
                <a:latin typeface="Arial"/>
                <a:ea typeface="Arial"/>
                <a:cs typeface="Arial"/>
                <a:sym typeface="Arial"/>
              </a:rPr>
              <a:t>It can adapt to changing workloads, as it adjusts its scan based on incoming requests, making it suitable for varying usage patterns.</a:t>
            </a:r>
            <a:endParaRPr/>
          </a:p>
          <a:p>
            <a:pPr indent="0" lvl="0" marL="0" marR="0" rtl="0" algn="just">
              <a:lnSpc>
                <a:spcPct val="169017"/>
              </a:lnSpc>
              <a:spcBef>
                <a:spcPts val="0"/>
              </a:spcBef>
              <a:spcAft>
                <a:spcPts val="0"/>
              </a:spcAft>
              <a:buNone/>
            </a:pPr>
            <a:r>
              <a:t/>
            </a:r>
            <a:endParaRPr b="0" i="0" sz="3899" u="none" cap="none" strike="noStrike">
              <a:solidFill>
                <a:srgbClr val="000000"/>
              </a:solidFill>
              <a:latin typeface="Arial"/>
              <a:ea typeface="Arial"/>
              <a:cs typeface="Arial"/>
              <a:sym typeface="Arial"/>
            </a:endParaRPr>
          </a:p>
          <a:p>
            <a:pPr indent="-421002" lvl="1" marL="842004" marR="0" rtl="0" algn="just">
              <a:lnSpc>
                <a:spcPct val="169017"/>
              </a:lnSpc>
              <a:spcBef>
                <a:spcPts val="0"/>
              </a:spcBef>
              <a:spcAft>
                <a:spcPts val="0"/>
              </a:spcAft>
              <a:buClr>
                <a:srgbClr val="000000"/>
              </a:buClr>
              <a:buSzPts val="3899"/>
              <a:buFont typeface="Arial"/>
              <a:buChar char="•"/>
            </a:pPr>
            <a:r>
              <a:rPr b="0" i="0" lang="en-US" sz="3899" u="none" cap="none" strike="noStrike">
                <a:solidFill>
                  <a:srgbClr val="000000"/>
                </a:solidFill>
                <a:latin typeface="Arial"/>
                <a:ea typeface="Arial"/>
                <a:cs typeface="Arial"/>
                <a:sym typeface="Arial"/>
              </a:rPr>
              <a:t>LOOK reduces the chances of starvation compared to more static scheduling methods since it periodically revisits areas of the disk regardless of request timing.</a:t>
            </a:r>
            <a:endParaRPr/>
          </a:p>
        </p:txBody>
      </p:sp>
      <p:sp>
        <p:nvSpPr>
          <p:cNvPr id="250" name="Google Shape;250;p9"/>
          <p:cNvSpPr txBox="1"/>
          <p:nvPr/>
        </p:nvSpPr>
        <p:spPr>
          <a:xfrm>
            <a:off x="1558573" y="904875"/>
            <a:ext cx="15170855" cy="1064184"/>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US" sz="6208" u="none" cap="none" strike="noStrike">
                <a:solidFill>
                  <a:srgbClr val="000000"/>
                </a:solidFill>
                <a:latin typeface="Arial"/>
                <a:ea typeface="Arial"/>
                <a:cs typeface="Arial"/>
                <a:sym typeface="Arial"/>
              </a:rPr>
              <a:t>Advantages of LOOK Scheduling Algorithm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