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60" r:id="rId4"/>
    <p:sldId id="270" r:id="rId5"/>
    <p:sldId id="271" r:id="rId6"/>
    <p:sldId id="273" r:id="rId7"/>
    <p:sldId id="272" r:id="rId8"/>
    <p:sldId id="267" r:id="rId9"/>
    <p:sldId id="268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B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84994" autoAdjust="0"/>
  </p:normalViewPr>
  <p:slideViewPr>
    <p:cSldViewPr snapToGrid="0">
      <p:cViewPr>
        <p:scale>
          <a:sx n="100" d="100"/>
          <a:sy n="100" d="100"/>
        </p:scale>
        <p:origin x="1554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316E6-4180-4074-8F80-3242FE19C430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3E4BD-8807-4F34-8608-B817E52C96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220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Willkommen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”</a:t>
            </a:r>
            <a:r>
              <a:rPr lang="en-US" dirty="0" err="1"/>
              <a:t>ima</a:t>
            </a:r>
            <a:r>
              <a:rPr lang="en-US" dirty="0"/>
              <a:t>” (</a:t>
            </a:r>
            <a:r>
              <a:rPr lang="en-US" dirty="0" err="1"/>
              <a:t>hoffentlich</a:t>
            </a:r>
            <a:r>
              <a:rPr lang="en-US" dirty="0"/>
              <a:t> </a:t>
            </a:r>
            <a:r>
              <a:rPr lang="en-US" dirty="0" err="1"/>
              <a:t>Arbeitstitel</a:t>
            </a:r>
            <a:r>
              <a:rPr lang="en-US" dirty="0"/>
              <a:t>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E4BD-8807-4F34-8608-B817E52C96D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401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Jonas</a:t>
            </a:r>
          </a:p>
          <a:p>
            <a:pPr marL="171450" indent="-171450">
              <a:buFontTx/>
              <a:buChar char="-"/>
            </a:pPr>
            <a:r>
              <a:rPr lang="en-US" dirty="0"/>
              <a:t>Audio Sample Recorder und Playback Device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Sampleklassifizierung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lokales</a:t>
            </a:r>
            <a:r>
              <a:rPr lang="en-US" dirty="0"/>
              <a:t> </a:t>
            </a:r>
            <a:r>
              <a:rPr lang="en-US" dirty="0" err="1"/>
              <a:t>neuronales</a:t>
            </a:r>
            <a:r>
              <a:rPr lang="en-US" dirty="0"/>
              <a:t> </a:t>
            </a:r>
            <a:r>
              <a:rPr lang="en-US" dirty="0" err="1"/>
              <a:t>Netz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Eurorack</a:t>
            </a:r>
            <a:r>
              <a:rPr lang="en-US" dirty="0"/>
              <a:t> </a:t>
            </a:r>
            <a:r>
              <a:rPr lang="en-US" dirty="0" err="1"/>
              <a:t>Formfaktor</a:t>
            </a:r>
            <a:r>
              <a:rPr lang="en-US" dirty="0"/>
              <a:t> –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Einbindung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anderen</a:t>
            </a:r>
            <a:r>
              <a:rPr lang="en-US" dirty="0"/>
              <a:t> </a:t>
            </a:r>
            <a:r>
              <a:rPr lang="en-US" dirty="0" err="1"/>
              <a:t>sogenannten</a:t>
            </a:r>
            <a:r>
              <a:rPr lang="en-US" dirty="0"/>
              <a:t> </a:t>
            </a:r>
            <a:r>
              <a:rPr lang="en-US" dirty="0" err="1"/>
              <a:t>Modulen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Funktionsweise</a:t>
            </a:r>
            <a:r>
              <a:rPr lang="en-US" dirty="0"/>
              <a:t>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</a:t>
            </a:r>
            <a:r>
              <a:rPr lang="en-US" dirty="0" err="1"/>
              <a:t>Audiosample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auf den Speicher (SD Karte) </a:t>
            </a:r>
            <a:r>
              <a:rPr lang="en-US" dirty="0" err="1"/>
              <a:t>übertragen</a:t>
            </a:r>
            <a:r>
              <a:rPr lang="en-US" dirty="0"/>
              <a:t> (</a:t>
            </a:r>
            <a:r>
              <a:rPr lang="en-US" dirty="0" err="1"/>
              <a:t>Neuaufnahme</a:t>
            </a:r>
            <a:r>
              <a:rPr lang="en-US" dirty="0"/>
              <a:t>/Recording,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Dateiübertragung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den </a:t>
            </a:r>
            <a:r>
              <a:rPr lang="en-US" dirty="0" err="1"/>
              <a:t>eingebauten</a:t>
            </a:r>
            <a:r>
              <a:rPr lang="en-US" dirty="0"/>
              <a:t> WIFI Webserver)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2. </a:t>
            </a:r>
            <a:r>
              <a:rPr lang="en-US" dirty="0" err="1"/>
              <a:t>Neues</a:t>
            </a:r>
            <a:r>
              <a:rPr lang="en-US" dirty="0"/>
              <a:t> Sample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lokalen</a:t>
            </a:r>
            <a:r>
              <a:rPr lang="en-US" dirty="0"/>
              <a:t> </a:t>
            </a:r>
            <a:r>
              <a:rPr lang="en-US" dirty="0" err="1"/>
              <a:t>neuronalen</a:t>
            </a:r>
            <a:r>
              <a:rPr lang="en-US" dirty="0"/>
              <a:t> </a:t>
            </a:r>
            <a:r>
              <a:rPr lang="en-US" dirty="0" err="1"/>
              <a:t>Netz</a:t>
            </a:r>
            <a:r>
              <a:rPr lang="en-US" dirty="0"/>
              <a:t> </a:t>
            </a:r>
            <a:r>
              <a:rPr lang="en-US" dirty="0" err="1"/>
              <a:t>mittels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Spektrogramms</a:t>
            </a:r>
            <a:r>
              <a:rPr lang="en-US" dirty="0"/>
              <a:t> </a:t>
            </a:r>
            <a:r>
              <a:rPr lang="en-US" dirty="0" err="1"/>
              <a:t>indexiert</a:t>
            </a:r>
            <a:r>
              <a:rPr lang="en-US" dirty="0"/>
              <a:t> und </a:t>
            </a:r>
            <a:r>
              <a:rPr lang="en-US" dirty="0" err="1"/>
              <a:t>Klassifiziert</a:t>
            </a:r>
            <a:r>
              <a:rPr lang="en-US" dirty="0"/>
              <a:t>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- </a:t>
            </a:r>
            <a:r>
              <a:rPr lang="en-US" dirty="0" err="1"/>
              <a:t>Klassifizierung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predifinierten</a:t>
            </a:r>
            <a:r>
              <a:rPr lang="en-US" dirty="0"/>
              <a:t> Tags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(</a:t>
            </a:r>
            <a:r>
              <a:rPr lang="en-US" dirty="0" err="1"/>
              <a:t>Im</a:t>
            </a:r>
            <a:r>
              <a:rPr lang="en-US" dirty="0"/>
              <a:t> LCD Display </a:t>
            </a:r>
            <a:r>
              <a:rPr lang="en-US" dirty="0" err="1"/>
              <a:t>sichtbar</a:t>
            </a:r>
            <a:r>
              <a:rPr lang="en-US" dirty="0"/>
              <a:t>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3. Samples </a:t>
            </a:r>
            <a:r>
              <a:rPr lang="en-US" dirty="0" err="1"/>
              <a:t>befinden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nun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gesamten</a:t>
            </a:r>
            <a:r>
              <a:rPr lang="en-US" dirty="0"/>
              <a:t> </a:t>
            </a:r>
            <a:r>
              <a:rPr lang="en-US" dirty="0" err="1"/>
              <a:t>Samplepool</a:t>
            </a:r>
            <a:r>
              <a:rPr lang="en-US" dirty="0"/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4. “</a:t>
            </a:r>
            <a:r>
              <a:rPr lang="en-US" dirty="0" err="1"/>
              <a:t>Suchfilter</a:t>
            </a:r>
            <a:r>
              <a:rPr lang="en-US" dirty="0"/>
              <a:t>” </a:t>
            </a:r>
            <a:r>
              <a:rPr lang="en-US" dirty="0" err="1"/>
              <a:t>durch</a:t>
            </a:r>
            <a:r>
              <a:rPr lang="en-US" dirty="0"/>
              <a:t> die “Taste” </a:t>
            </a:r>
            <a:r>
              <a:rPr lang="en-US" dirty="0" err="1"/>
              <a:t>Schieberegler</a:t>
            </a:r>
            <a:r>
              <a:rPr lang="en-US" dirty="0"/>
              <a:t>/Fader </a:t>
            </a:r>
            <a:r>
              <a:rPr lang="en-US" dirty="0" err="1"/>
              <a:t>einstellen</a:t>
            </a:r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- </a:t>
            </a:r>
            <a:r>
              <a:rPr lang="en-US" dirty="0" err="1"/>
              <a:t>graduelle</a:t>
            </a:r>
            <a:r>
              <a:rPr lang="en-US" dirty="0"/>
              <a:t> </a:t>
            </a:r>
            <a:r>
              <a:rPr lang="en-US" dirty="0" err="1"/>
              <a:t>Anpassung</a:t>
            </a:r>
            <a:r>
              <a:rPr lang="en-US" dirty="0"/>
              <a:t> der </a:t>
            </a:r>
            <a:r>
              <a:rPr lang="en-US" dirty="0" err="1"/>
              <a:t>Regler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Pool von Samples, die in den </a:t>
            </a:r>
            <a:r>
              <a:rPr lang="en-US" dirty="0" err="1"/>
              <a:t>Suchfilter</a:t>
            </a:r>
            <a:r>
              <a:rPr lang="en-US" dirty="0"/>
              <a:t> </a:t>
            </a:r>
            <a:r>
              <a:rPr lang="en-US" dirty="0" err="1"/>
              <a:t>passen</a:t>
            </a:r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5. </a:t>
            </a:r>
            <a:r>
              <a:rPr lang="en-US" dirty="0" err="1"/>
              <a:t>Mithilfe</a:t>
            </a:r>
            <a:r>
              <a:rPr lang="en-US" dirty="0"/>
              <a:t> der Encoder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Sample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Abspielen</a:t>
            </a:r>
            <a:r>
              <a:rPr lang="en-US" dirty="0"/>
              <a:t> </a:t>
            </a:r>
            <a:r>
              <a:rPr lang="en-US" dirty="0" err="1"/>
              <a:t>Ausgewählt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E4BD-8807-4F34-8608-B817E52C96D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881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Jonas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Modulares</a:t>
            </a:r>
            <a:r>
              <a:rPr lang="en-US" dirty="0"/>
              <a:t> Synthesizer Format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Audio </a:t>
            </a:r>
            <a:r>
              <a:rPr lang="en-US" dirty="0" err="1"/>
              <a:t>Klangerzeugung</a:t>
            </a:r>
            <a:r>
              <a:rPr lang="en-US" dirty="0"/>
              <a:t> und </a:t>
            </a:r>
            <a:r>
              <a:rPr lang="en-US" dirty="0" err="1"/>
              <a:t>Veränderung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Producen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 err="1"/>
              <a:t>Entwickelt</a:t>
            </a:r>
            <a:r>
              <a:rPr lang="en-US" dirty="0"/>
              <a:t> von Dieter </a:t>
            </a:r>
            <a:r>
              <a:rPr lang="en-US" dirty="0" err="1"/>
              <a:t>Döpfer</a:t>
            </a:r>
            <a:r>
              <a:rPr lang="en-US" dirty="0"/>
              <a:t> um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günstigeren</a:t>
            </a:r>
            <a:r>
              <a:rPr lang="en-US" dirty="0"/>
              <a:t> Standard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damaligen</a:t>
            </a:r>
            <a:r>
              <a:rPr lang="en-US" dirty="0"/>
              <a:t> Buchla und Roland System 100 Standard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schaffen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Mitte 200 – 2005 </a:t>
            </a:r>
            <a:r>
              <a:rPr lang="en-US" dirty="0" err="1"/>
              <a:t>adaptieren</a:t>
            </a:r>
            <a:r>
              <a:rPr lang="en-US" dirty="0"/>
              <a:t> </a:t>
            </a:r>
            <a:r>
              <a:rPr lang="en-US" dirty="0" err="1"/>
              <a:t>weitere</a:t>
            </a:r>
            <a:r>
              <a:rPr lang="en-US" dirty="0"/>
              <a:t> </a:t>
            </a:r>
            <a:r>
              <a:rPr lang="en-US" dirty="0" err="1"/>
              <a:t>Hersteller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Make Noize und Tiptop Audio das Format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Seit</a:t>
            </a:r>
            <a:r>
              <a:rPr lang="en-US" dirty="0"/>
              <a:t> 2010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weitverbreiteter</a:t>
            </a:r>
            <a:r>
              <a:rPr lang="en-US" dirty="0"/>
              <a:t> Standard in </a:t>
            </a:r>
            <a:r>
              <a:rPr lang="en-US" dirty="0" err="1"/>
              <a:t>vielen</a:t>
            </a:r>
            <a:r>
              <a:rPr lang="en-US" dirty="0"/>
              <a:t> </a:t>
            </a:r>
            <a:r>
              <a:rPr lang="en-US" dirty="0" err="1"/>
              <a:t>Musikstudios</a:t>
            </a:r>
            <a:r>
              <a:rPr lang="en-US" dirty="0"/>
              <a:t> der Welt</a:t>
            </a:r>
          </a:p>
          <a:p>
            <a:pPr marL="171450" lvl="0" indent="-171450">
              <a:buFontTx/>
              <a:buChar char="-"/>
            </a:pPr>
            <a:r>
              <a:rPr lang="en-US" dirty="0" err="1"/>
              <a:t>Kenngrößen</a:t>
            </a:r>
            <a:r>
              <a:rPr lang="en-US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19” 3HE, </a:t>
            </a:r>
            <a:r>
              <a:rPr lang="en-US" dirty="0" err="1"/>
              <a:t>wird</a:t>
            </a:r>
            <a:r>
              <a:rPr lang="en-US" dirty="0"/>
              <a:t> in </a:t>
            </a:r>
            <a:r>
              <a:rPr lang="en-US" dirty="0" err="1"/>
              <a:t>Schienen</a:t>
            </a:r>
            <a:r>
              <a:rPr lang="en-US" dirty="0"/>
              <a:t> </a:t>
            </a:r>
            <a:r>
              <a:rPr lang="en-US" dirty="0" err="1"/>
              <a:t>befestigt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Versorgungsspannung</a:t>
            </a:r>
            <a:r>
              <a:rPr lang="en-US" dirty="0"/>
              <a:t> +-12V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3.5mm mono </a:t>
            </a:r>
            <a:r>
              <a:rPr lang="en-US" dirty="0" err="1"/>
              <a:t>Patchkabel</a:t>
            </a:r>
            <a:r>
              <a:rPr lang="en-US" dirty="0"/>
              <a:t> (Kleine </a:t>
            </a:r>
            <a:r>
              <a:rPr lang="en-US" dirty="0" err="1"/>
              <a:t>Kopfhörerstecker</a:t>
            </a:r>
            <a:r>
              <a:rPr lang="en-US" dirty="0"/>
              <a:t>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Zur </a:t>
            </a:r>
            <a:r>
              <a:rPr lang="en-US" dirty="0" err="1"/>
              <a:t>Signalübertragung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Modulen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3 </a:t>
            </a:r>
            <a:r>
              <a:rPr lang="en-US" dirty="0" err="1"/>
              <a:t>Arten</a:t>
            </a:r>
            <a:r>
              <a:rPr lang="en-US" dirty="0"/>
              <a:t> von </a:t>
            </a:r>
            <a:r>
              <a:rPr lang="en-US" dirty="0" err="1"/>
              <a:t>Signalen</a:t>
            </a:r>
            <a:r>
              <a:rPr lang="en-US" dirty="0"/>
              <a:t>: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Audiosignale</a:t>
            </a:r>
            <a:r>
              <a:rPr lang="en-US" dirty="0"/>
              <a:t> (-5V/+5V, 10Vss)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CV/Control Voltage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Steuerung</a:t>
            </a:r>
            <a:r>
              <a:rPr lang="en-US" dirty="0"/>
              <a:t> von </a:t>
            </a:r>
            <a:r>
              <a:rPr lang="en-US" dirty="0" err="1"/>
              <a:t>Parametern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Modulatoren</a:t>
            </a:r>
            <a:r>
              <a:rPr lang="en-US" dirty="0"/>
              <a:t> </a:t>
            </a:r>
            <a:r>
              <a:rPr lang="en-US" dirty="0" err="1"/>
              <a:t>anderer</a:t>
            </a:r>
            <a:r>
              <a:rPr lang="en-US" dirty="0"/>
              <a:t> Module (</a:t>
            </a:r>
            <a:r>
              <a:rPr lang="en-US" dirty="0" err="1"/>
              <a:t>typischerweise</a:t>
            </a:r>
            <a:r>
              <a:rPr lang="en-US" dirty="0"/>
              <a:t> -2.5V/2.5V, 5Vss)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Gate </a:t>
            </a:r>
            <a:r>
              <a:rPr lang="en-US" dirty="0" err="1"/>
              <a:t>Signale</a:t>
            </a:r>
            <a:r>
              <a:rPr lang="en-US" dirty="0"/>
              <a:t> – Impulse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Clocksignale</a:t>
            </a:r>
            <a:r>
              <a:rPr lang="en-US" dirty="0"/>
              <a:t> für Timing und </a:t>
            </a:r>
            <a:r>
              <a:rPr lang="en-US" dirty="0" err="1"/>
              <a:t>Eventsignalisierung</a:t>
            </a:r>
            <a:r>
              <a:rPr lang="en-US" dirty="0"/>
              <a:t> (0V 5V – </a:t>
            </a:r>
            <a:r>
              <a:rPr lang="en-US" dirty="0" err="1"/>
              <a:t>digitaler</a:t>
            </a:r>
            <a:r>
              <a:rPr lang="en-US" dirty="0"/>
              <a:t> </a:t>
            </a:r>
            <a:r>
              <a:rPr lang="en-US" dirty="0" err="1"/>
              <a:t>Logikstandard</a:t>
            </a:r>
            <a:r>
              <a:rPr lang="en-US" dirty="0"/>
              <a:t>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dirty="0"/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628650" lvl="1" indent="-1714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E4BD-8807-4F34-8608-B817E52C96D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825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Jonas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Modulares</a:t>
            </a:r>
            <a:r>
              <a:rPr lang="en-US" dirty="0"/>
              <a:t> Synthesizer Format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Audio </a:t>
            </a:r>
            <a:r>
              <a:rPr lang="en-US" dirty="0" err="1"/>
              <a:t>Klangerzeugung</a:t>
            </a:r>
            <a:r>
              <a:rPr lang="en-US" dirty="0"/>
              <a:t> und </a:t>
            </a:r>
            <a:r>
              <a:rPr lang="en-US" dirty="0" err="1"/>
              <a:t>Veränderung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Producen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 err="1"/>
              <a:t>Entwickelt</a:t>
            </a:r>
            <a:r>
              <a:rPr lang="en-US" dirty="0"/>
              <a:t> von Dieter </a:t>
            </a:r>
            <a:r>
              <a:rPr lang="en-US" dirty="0" err="1"/>
              <a:t>Döpfer</a:t>
            </a:r>
            <a:r>
              <a:rPr lang="en-US" dirty="0"/>
              <a:t> um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günstigeren</a:t>
            </a:r>
            <a:r>
              <a:rPr lang="en-US" dirty="0"/>
              <a:t> Standard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damaligen</a:t>
            </a:r>
            <a:r>
              <a:rPr lang="en-US" dirty="0"/>
              <a:t> Buchla und Roland System 100 Standard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schaffen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Mitte 200 – 2005 </a:t>
            </a:r>
            <a:r>
              <a:rPr lang="en-US" dirty="0" err="1"/>
              <a:t>adaptieren</a:t>
            </a:r>
            <a:r>
              <a:rPr lang="en-US" dirty="0"/>
              <a:t> </a:t>
            </a:r>
            <a:r>
              <a:rPr lang="en-US" dirty="0" err="1"/>
              <a:t>weitere</a:t>
            </a:r>
            <a:r>
              <a:rPr lang="en-US" dirty="0"/>
              <a:t> </a:t>
            </a:r>
            <a:r>
              <a:rPr lang="en-US" dirty="0" err="1"/>
              <a:t>Hersteller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Make Noize und Tiptop Audio das Format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Seit</a:t>
            </a:r>
            <a:r>
              <a:rPr lang="en-US" dirty="0"/>
              <a:t> 2010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weitverbreiteter</a:t>
            </a:r>
            <a:r>
              <a:rPr lang="en-US" dirty="0"/>
              <a:t> Standard in </a:t>
            </a:r>
            <a:r>
              <a:rPr lang="en-US" dirty="0" err="1"/>
              <a:t>vielen</a:t>
            </a:r>
            <a:r>
              <a:rPr lang="en-US" dirty="0"/>
              <a:t> </a:t>
            </a:r>
            <a:r>
              <a:rPr lang="en-US" dirty="0" err="1"/>
              <a:t>Musikstudios</a:t>
            </a:r>
            <a:r>
              <a:rPr lang="en-US" dirty="0"/>
              <a:t> der Welt</a:t>
            </a:r>
          </a:p>
          <a:p>
            <a:pPr marL="171450" lvl="0" indent="-171450">
              <a:buFontTx/>
              <a:buChar char="-"/>
            </a:pPr>
            <a:r>
              <a:rPr lang="en-US" dirty="0" err="1"/>
              <a:t>Kenngrößen</a:t>
            </a:r>
            <a:r>
              <a:rPr lang="en-US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19” 3HE, </a:t>
            </a:r>
            <a:r>
              <a:rPr lang="en-US" dirty="0" err="1"/>
              <a:t>wird</a:t>
            </a:r>
            <a:r>
              <a:rPr lang="en-US" dirty="0"/>
              <a:t> in </a:t>
            </a:r>
            <a:r>
              <a:rPr lang="en-US" dirty="0" err="1"/>
              <a:t>Schienen</a:t>
            </a:r>
            <a:r>
              <a:rPr lang="en-US" dirty="0"/>
              <a:t> </a:t>
            </a:r>
            <a:r>
              <a:rPr lang="en-US" dirty="0" err="1"/>
              <a:t>befestigt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Versorgungsspannung</a:t>
            </a:r>
            <a:r>
              <a:rPr lang="en-US" dirty="0"/>
              <a:t> +-12V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3.5mm mono </a:t>
            </a:r>
            <a:r>
              <a:rPr lang="en-US" dirty="0" err="1"/>
              <a:t>Patchkabel</a:t>
            </a:r>
            <a:r>
              <a:rPr lang="en-US" dirty="0"/>
              <a:t> (Kleine </a:t>
            </a:r>
            <a:r>
              <a:rPr lang="en-US" dirty="0" err="1"/>
              <a:t>Kopfhörerstecker</a:t>
            </a:r>
            <a:r>
              <a:rPr lang="en-US" dirty="0"/>
              <a:t>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Zur </a:t>
            </a:r>
            <a:r>
              <a:rPr lang="en-US" dirty="0" err="1"/>
              <a:t>Signalübertragung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Modulen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3 </a:t>
            </a:r>
            <a:r>
              <a:rPr lang="en-US" dirty="0" err="1"/>
              <a:t>Arten</a:t>
            </a:r>
            <a:r>
              <a:rPr lang="en-US" dirty="0"/>
              <a:t> von </a:t>
            </a:r>
            <a:r>
              <a:rPr lang="en-US" dirty="0" err="1"/>
              <a:t>Signalen</a:t>
            </a:r>
            <a:r>
              <a:rPr lang="en-US" dirty="0"/>
              <a:t>: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Audiosignale</a:t>
            </a:r>
            <a:r>
              <a:rPr lang="en-US" dirty="0"/>
              <a:t> (-5V/+5V, 10Vss)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CV/Control Voltage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Steuerung</a:t>
            </a:r>
            <a:r>
              <a:rPr lang="en-US" dirty="0"/>
              <a:t> von </a:t>
            </a:r>
            <a:r>
              <a:rPr lang="en-US" dirty="0" err="1"/>
              <a:t>Parametern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Modulatoren</a:t>
            </a:r>
            <a:r>
              <a:rPr lang="en-US" dirty="0"/>
              <a:t> </a:t>
            </a:r>
            <a:r>
              <a:rPr lang="en-US" dirty="0" err="1"/>
              <a:t>anderer</a:t>
            </a:r>
            <a:r>
              <a:rPr lang="en-US" dirty="0"/>
              <a:t> Module (</a:t>
            </a:r>
            <a:r>
              <a:rPr lang="en-US" dirty="0" err="1"/>
              <a:t>typischerweise</a:t>
            </a:r>
            <a:r>
              <a:rPr lang="en-US" dirty="0"/>
              <a:t> -2.5V/2.5V, 5Vss)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Gate </a:t>
            </a:r>
            <a:r>
              <a:rPr lang="en-US" dirty="0" err="1"/>
              <a:t>Signale</a:t>
            </a:r>
            <a:r>
              <a:rPr lang="en-US" dirty="0"/>
              <a:t> – Impulse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Clocksignale</a:t>
            </a:r>
            <a:r>
              <a:rPr lang="en-US" dirty="0"/>
              <a:t> für Timing und </a:t>
            </a:r>
            <a:r>
              <a:rPr lang="en-US" dirty="0" err="1"/>
              <a:t>Eventsignalisierung</a:t>
            </a:r>
            <a:r>
              <a:rPr lang="en-US" dirty="0"/>
              <a:t> (0V 5V – </a:t>
            </a:r>
            <a:r>
              <a:rPr lang="en-US" dirty="0" err="1"/>
              <a:t>digitaler</a:t>
            </a:r>
            <a:r>
              <a:rPr lang="en-US" dirty="0"/>
              <a:t> </a:t>
            </a:r>
            <a:r>
              <a:rPr lang="en-US" dirty="0" err="1"/>
              <a:t>Logikstandard</a:t>
            </a:r>
            <a:r>
              <a:rPr lang="en-US" dirty="0"/>
              <a:t>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dirty="0"/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628650" lvl="1" indent="-1714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E4BD-8807-4F34-8608-B817E52C96D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032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Jonas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Modulares</a:t>
            </a:r>
            <a:r>
              <a:rPr lang="en-US" dirty="0"/>
              <a:t> Synthesizer Format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Audio </a:t>
            </a:r>
            <a:r>
              <a:rPr lang="en-US" dirty="0" err="1"/>
              <a:t>Klangerzeugung</a:t>
            </a:r>
            <a:r>
              <a:rPr lang="en-US" dirty="0"/>
              <a:t> und </a:t>
            </a:r>
            <a:r>
              <a:rPr lang="en-US" dirty="0" err="1"/>
              <a:t>Veränderung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Producen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 err="1"/>
              <a:t>Entwickelt</a:t>
            </a:r>
            <a:r>
              <a:rPr lang="en-US" dirty="0"/>
              <a:t> von Dieter </a:t>
            </a:r>
            <a:r>
              <a:rPr lang="en-US" dirty="0" err="1"/>
              <a:t>Döpfer</a:t>
            </a:r>
            <a:r>
              <a:rPr lang="en-US" dirty="0"/>
              <a:t> um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günstigeren</a:t>
            </a:r>
            <a:r>
              <a:rPr lang="en-US" dirty="0"/>
              <a:t> Standard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damaligen</a:t>
            </a:r>
            <a:r>
              <a:rPr lang="en-US" dirty="0"/>
              <a:t> Buchla und Roland System 100 Standard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schaffen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Mitte 200 – 2005 </a:t>
            </a:r>
            <a:r>
              <a:rPr lang="en-US" dirty="0" err="1"/>
              <a:t>adaptieren</a:t>
            </a:r>
            <a:r>
              <a:rPr lang="en-US" dirty="0"/>
              <a:t> </a:t>
            </a:r>
            <a:r>
              <a:rPr lang="en-US" dirty="0" err="1"/>
              <a:t>weitere</a:t>
            </a:r>
            <a:r>
              <a:rPr lang="en-US" dirty="0"/>
              <a:t> </a:t>
            </a:r>
            <a:r>
              <a:rPr lang="en-US" dirty="0" err="1"/>
              <a:t>Hersteller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Make Noize und Tiptop Audio das Format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Seit</a:t>
            </a:r>
            <a:r>
              <a:rPr lang="en-US" dirty="0"/>
              <a:t> 2010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weitverbreiteter</a:t>
            </a:r>
            <a:r>
              <a:rPr lang="en-US" dirty="0"/>
              <a:t> Standard in </a:t>
            </a:r>
            <a:r>
              <a:rPr lang="en-US" dirty="0" err="1"/>
              <a:t>vielen</a:t>
            </a:r>
            <a:r>
              <a:rPr lang="en-US" dirty="0"/>
              <a:t> </a:t>
            </a:r>
            <a:r>
              <a:rPr lang="en-US" dirty="0" err="1"/>
              <a:t>Musikstudios</a:t>
            </a:r>
            <a:r>
              <a:rPr lang="en-US" dirty="0"/>
              <a:t> der Welt</a:t>
            </a:r>
          </a:p>
          <a:p>
            <a:pPr marL="171450" lvl="0" indent="-171450">
              <a:buFontTx/>
              <a:buChar char="-"/>
            </a:pPr>
            <a:r>
              <a:rPr lang="en-US" dirty="0" err="1"/>
              <a:t>Kenngrößen</a:t>
            </a:r>
            <a:r>
              <a:rPr lang="en-US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19” 3HE, </a:t>
            </a:r>
            <a:r>
              <a:rPr lang="en-US" dirty="0" err="1"/>
              <a:t>wird</a:t>
            </a:r>
            <a:r>
              <a:rPr lang="en-US" dirty="0"/>
              <a:t> in </a:t>
            </a:r>
            <a:r>
              <a:rPr lang="en-US" dirty="0" err="1"/>
              <a:t>Schienen</a:t>
            </a:r>
            <a:r>
              <a:rPr lang="en-US" dirty="0"/>
              <a:t> </a:t>
            </a:r>
            <a:r>
              <a:rPr lang="en-US" dirty="0" err="1"/>
              <a:t>befestigt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Versorgungsspannung</a:t>
            </a:r>
            <a:r>
              <a:rPr lang="en-US" dirty="0"/>
              <a:t> +-12V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3.5mm mono </a:t>
            </a:r>
            <a:r>
              <a:rPr lang="en-US" dirty="0" err="1"/>
              <a:t>Patchkabel</a:t>
            </a:r>
            <a:r>
              <a:rPr lang="en-US" dirty="0"/>
              <a:t> (Kleine </a:t>
            </a:r>
            <a:r>
              <a:rPr lang="en-US" dirty="0" err="1"/>
              <a:t>Kopfhörerstecker</a:t>
            </a:r>
            <a:r>
              <a:rPr lang="en-US" dirty="0"/>
              <a:t>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Zur </a:t>
            </a:r>
            <a:r>
              <a:rPr lang="en-US" dirty="0" err="1"/>
              <a:t>Signalübertragung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Modulen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3 </a:t>
            </a:r>
            <a:r>
              <a:rPr lang="en-US" dirty="0" err="1"/>
              <a:t>Arten</a:t>
            </a:r>
            <a:r>
              <a:rPr lang="en-US" dirty="0"/>
              <a:t> von </a:t>
            </a:r>
            <a:r>
              <a:rPr lang="en-US" dirty="0" err="1"/>
              <a:t>Signalen</a:t>
            </a:r>
            <a:r>
              <a:rPr lang="en-US" dirty="0"/>
              <a:t>: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Audiosignale</a:t>
            </a:r>
            <a:r>
              <a:rPr lang="en-US" dirty="0"/>
              <a:t> (-5V/+5V, 10Vss)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CV/Control Voltage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Steuerung</a:t>
            </a:r>
            <a:r>
              <a:rPr lang="en-US" dirty="0"/>
              <a:t> von </a:t>
            </a:r>
            <a:r>
              <a:rPr lang="en-US" dirty="0" err="1"/>
              <a:t>Parametern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Modulatoren</a:t>
            </a:r>
            <a:r>
              <a:rPr lang="en-US" dirty="0"/>
              <a:t> </a:t>
            </a:r>
            <a:r>
              <a:rPr lang="en-US" dirty="0" err="1"/>
              <a:t>anderer</a:t>
            </a:r>
            <a:r>
              <a:rPr lang="en-US" dirty="0"/>
              <a:t> Module (</a:t>
            </a:r>
            <a:r>
              <a:rPr lang="en-US" dirty="0" err="1"/>
              <a:t>typischerweise</a:t>
            </a:r>
            <a:r>
              <a:rPr lang="en-US" dirty="0"/>
              <a:t> -2.5V/2.5V, 5Vss)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Gate </a:t>
            </a:r>
            <a:r>
              <a:rPr lang="en-US" dirty="0" err="1"/>
              <a:t>Signale</a:t>
            </a:r>
            <a:r>
              <a:rPr lang="en-US" dirty="0"/>
              <a:t> – Impulse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Clocksignale</a:t>
            </a:r>
            <a:r>
              <a:rPr lang="en-US" dirty="0"/>
              <a:t> für Timing und </a:t>
            </a:r>
            <a:r>
              <a:rPr lang="en-US" dirty="0" err="1"/>
              <a:t>Eventsignalisierung</a:t>
            </a:r>
            <a:r>
              <a:rPr lang="en-US" dirty="0"/>
              <a:t> (0V 5V – </a:t>
            </a:r>
            <a:r>
              <a:rPr lang="en-US" dirty="0" err="1"/>
              <a:t>digitaler</a:t>
            </a:r>
            <a:r>
              <a:rPr lang="en-US" dirty="0"/>
              <a:t> </a:t>
            </a:r>
            <a:r>
              <a:rPr lang="en-US" dirty="0" err="1"/>
              <a:t>Logikstandard</a:t>
            </a:r>
            <a:r>
              <a:rPr lang="en-US" dirty="0"/>
              <a:t>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dirty="0"/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628650" lvl="1" indent="-1714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E4BD-8807-4F34-8608-B817E52C96D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083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Jonas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Modulares</a:t>
            </a:r>
            <a:r>
              <a:rPr lang="en-US" dirty="0"/>
              <a:t> Synthesizer Format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Audio </a:t>
            </a:r>
            <a:r>
              <a:rPr lang="en-US" dirty="0" err="1"/>
              <a:t>Klangerzeugung</a:t>
            </a:r>
            <a:r>
              <a:rPr lang="en-US" dirty="0"/>
              <a:t> und </a:t>
            </a:r>
            <a:r>
              <a:rPr lang="en-US" dirty="0" err="1"/>
              <a:t>Veränderung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Producen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 err="1"/>
              <a:t>Entwickelt</a:t>
            </a:r>
            <a:r>
              <a:rPr lang="en-US" dirty="0"/>
              <a:t> von Dieter </a:t>
            </a:r>
            <a:r>
              <a:rPr lang="en-US" dirty="0" err="1"/>
              <a:t>Döpfer</a:t>
            </a:r>
            <a:r>
              <a:rPr lang="en-US" dirty="0"/>
              <a:t> um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günstigeren</a:t>
            </a:r>
            <a:r>
              <a:rPr lang="en-US" dirty="0"/>
              <a:t> Standard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damaligen</a:t>
            </a:r>
            <a:r>
              <a:rPr lang="en-US" dirty="0"/>
              <a:t> Buchla und Roland System 100 Standard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schaffen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Mitte 200 – 2005 </a:t>
            </a:r>
            <a:r>
              <a:rPr lang="en-US" dirty="0" err="1"/>
              <a:t>adaptieren</a:t>
            </a:r>
            <a:r>
              <a:rPr lang="en-US" dirty="0"/>
              <a:t> </a:t>
            </a:r>
            <a:r>
              <a:rPr lang="en-US" dirty="0" err="1"/>
              <a:t>weitere</a:t>
            </a:r>
            <a:r>
              <a:rPr lang="en-US" dirty="0"/>
              <a:t> </a:t>
            </a:r>
            <a:r>
              <a:rPr lang="en-US" dirty="0" err="1"/>
              <a:t>Hersteller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Make Noize und Tiptop Audio das Format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Seit</a:t>
            </a:r>
            <a:r>
              <a:rPr lang="en-US" dirty="0"/>
              <a:t> 2010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weitverbreiteter</a:t>
            </a:r>
            <a:r>
              <a:rPr lang="en-US" dirty="0"/>
              <a:t> Standard in </a:t>
            </a:r>
            <a:r>
              <a:rPr lang="en-US" dirty="0" err="1"/>
              <a:t>vielen</a:t>
            </a:r>
            <a:r>
              <a:rPr lang="en-US" dirty="0"/>
              <a:t> </a:t>
            </a:r>
            <a:r>
              <a:rPr lang="en-US" dirty="0" err="1"/>
              <a:t>Musikstudios</a:t>
            </a:r>
            <a:r>
              <a:rPr lang="en-US" dirty="0"/>
              <a:t> der Welt</a:t>
            </a:r>
          </a:p>
          <a:p>
            <a:pPr marL="171450" lvl="0" indent="-171450">
              <a:buFontTx/>
              <a:buChar char="-"/>
            </a:pPr>
            <a:r>
              <a:rPr lang="en-US" dirty="0" err="1"/>
              <a:t>Kenngrößen</a:t>
            </a:r>
            <a:r>
              <a:rPr lang="en-US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19” 3HE, </a:t>
            </a:r>
            <a:r>
              <a:rPr lang="en-US" dirty="0" err="1"/>
              <a:t>wird</a:t>
            </a:r>
            <a:r>
              <a:rPr lang="en-US" dirty="0"/>
              <a:t> in </a:t>
            </a:r>
            <a:r>
              <a:rPr lang="en-US" dirty="0" err="1"/>
              <a:t>Schienen</a:t>
            </a:r>
            <a:r>
              <a:rPr lang="en-US" dirty="0"/>
              <a:t> </a:t>
            </a:r>
            <a:r>
              <a:rPr lang="en-US" dirty="0" err="1"/>
              <a:t>befestigt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Versorgungsspannung</a:t>
            </a:r>
            <a:r>
              <a:rPr lang="en-US" dirty="0"/>
              <a:t> +-12V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3.5mm mono </a:t>
            </a:r>
            <a:r>
              <a:rPr lang="en-US" dirty="0" err="1"/>
              <a:t>Patchkabel</a:t>
            </a:r>
            <a:r>
              <a:rPr lang="en-US" dirty="0"/>
              <a:t> (Kleine </a:t>
            </a:r>
            <a:r>
              <a:rPr lang="en-US" dirty="0" err="1"/>
              <a:t>Kopfhörerstecker</a:t>
            </a:r>
            <a:r>
              <a:rPr lang="en-US" dirty="0"/>
              <a:t>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Zur </a:t>
            </a:r>
            <a:r>
              <a:rPr lang="en-US" dirty="0" err="1"/>
              <a:t>Signalübertragung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Modulen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3 </a:t>
            </a:r>
            <a:r>
              <a:rPr lang="en-US" dirty="0" err="1"/>
              <a:t>Arten</a:t>
            </a:r>
            <a:r>
              <a:rPr lang="en-US" dirty="0"/>
              <a:t> von </a:t>
            </a:r>
            <a:r>
              <a:rPr lang="en-US" dirty="0" err="1"/>
              <a:t>Signalen</a:t>
            </a:r>
            <a:r>
              <a:rPr lang="en-US" dirty="0"/>
              <a:t>: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Audiosignale</a:t>
            </a:r>
            <a:r>
              <a:rPr lang="en-US" dirty="0"/>
              <a:t> (-5V/+5V, 10Vss)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CV/Control Voltage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Steuerung</a:t>
            </a:r>
            <a:r>
              <a:rPr lang="en-US" dirty="0"/>
              <a:t> von </a:t>
            </a:r>
            <a:r>
              <a:rPr lang="en-US" dirty="0" err="1"/>
              <a:t>Parametern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Modulatoren</a:t>
            </a:r>
            <a:r>
              <a:rPr lang="en-US" dirty="0"/>
              <a:t> </a:t>
            </a:r>
            <a:r>
              <a:rPr lang="en-US" dirty="0" err="1"/>
              <a:t>anderer</a:t>
            </a:r>
            <a:r>
              <a:rPr lang="en-US" dirty="0"/>
              <a:t> Module (</a:t>
            </a:r>
            <a:r>
              <a:rPr lang="en-US" dirty="0" err="1"/>
              <a:t>typischerweise</a:t>
            </a:r>
            <a:r>
              <a:rPr lang="en-US" dirty="0"/>
              <a:t> -2.5V/2.5V, 5Vss)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Gate </a:t>
            </a:r>
            <a:r>
              <a:rPr lang="en-US" dirty="0" err="1"/>
              <a:t>Signale</a:t>
            </a:r>
            <a:r>
              <a:rPr lang="en-US" dirty="0"/>
              <a:t> – Impulse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Clocksignale</a:t>
            </a:r>
            <a:r>
              <a:rPr lang="en-US" dirty="0"/>
              <a:t> für Timing und </a:t>
            </a:r>
            <a:r>
              <a:rPr lang="en-US" dirty="0" err="1"/>
              <a:t>Eventsignalisierung</a:t>
            </a:r>
            <a:r>
              <a:rPr lang="en-US" dirty="0"/>
              <a:t> (0V 5V – </a:t>
            </a:r>
            <a:r>
              <a:rPr lang="en-US" dirty="0" err="1"/>
              <a:t>digitaler</a:t>
            </a:r>
            <a:r>
              <a:rPr lang="en-US" dirty="0"/>
              <a:t> </a:t>
            </a:r>
            <a:r>
              <a:rPr lang="en-US" dirty="0" err="1"/>
              <a:t>Logikstandard</a:t>
            </a:r>
            <a:r>
              <a:rPr lang="en-US" dirty="0"/>
              <a:t>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dirty="0"/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628650" lvl="1" indent="-1714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E4BD-8807-4F34-8608-B817E52C96D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269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Jonas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Modulares</a:t>
            </a:r>
            <a:r>
              <a:rPr lang="en-US" dirty="0"/>
              <a:t> Synthesizer Format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Audio </a:t>
            </a:r>
            <a:r>
              <a:rPr lang="en-US" dirty="0" err="1"/>
              <a:t>Klangerzeugung</a:t>
            </a:r>
            <a:r>
              <a:rPr lang="en-US" dirty="0"/>
              <a:t> und </a:t>
            </a:r>
            <a:r>
              <a:rPr lang="en-US" dirty="0" err="1"/>
              <a:t>Veränderung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Producen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 err="1"/>
              <a:t>Entwickelt</a:t>
            </a:r>
            <a:r>
              <a:rPr lang="en-US" dirty="0"/>
              <a:t> von Dieter </a:t>
            </a:r>
            <a:r>
              <a:rPr lang="en-US" dirty="0" err="1"/>
              <a:t>Döpfer</a:t>
            </a:r>
            <a:r>
              <a:rPr lang="en-US" dirty="0"/>
              <a:t> um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günstigeren</a:t>
            </a:r>
            <a:r>
              <a:rPr lang="en-US" dirty="0"/>
              <a:t> Standard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damaligen</a:t>
            </a:r>
            <a:r>
              <a:rPr lang="en-US" dirty="0"/>
              <a:t> Buchla und Roland System 100 Standard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schaffen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Mitte 200 – 2005 </a:t>
            </a:r>
            <a:r>
              <a:rPr lang="en-US" dirty="0" err="1"/>
              <a:t>adaptieren</a:t>
            </a:r>
            <a:r>
              <a:rPr lang="en-US" dirty="0"/>
              <a:t> </a:t>
            </a:r>
            <a:r>
              <a:rPr lang="en-US" dirty="0" err="1"/>
              <a:t>weitere</a:t>
            </a:r>
            <a:r>
              <a:rPr lang="en-US" dirty="0"/>
              <a:t> </a:t>
            </a:r>
            <a:r>
              <a:rPr lang="en-US" dirty="0" err="1"/>
              <a:t>Hersteller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Make Noize und Tiptop Audio das Format</a:t>
            </a:r>
          </a:p>
          <a:p>
            <a:pPr marL="628650" lvl="1" indent="-171450">
              <a:buFontTx/>
              <a:buChar char="-"/>
            </a:pPr>
            <a:r>
              <a:rPr lang="en-US" dirty="0" err="1"/>
              <a:t>Seit</a:t>
            </a:r>
            <a:r>
              <a:rPr lang="en-US" dirty="0"/>
              <a:t> 2010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weitverbreiteter</a:t>
            </a:r>
            <a:r>
              <a:rPr lang="en-US" dirty="0"/>
              <a:t> Standard in </a:t>
            </a:r>
            <a:r>
              <a:rPr lang="en-US" dirty="0" err="1"/>
              <a:t>vielen</a:t>
            </a:r>
            <a:r>
              <a:rPr lang="en-US" dirty="0"/>
              <a:t> </a:t>
            </a:r>
            <a:r>
              <a:rPr lang="en-US" dirty="0" err="1"/>
              <a:t>Musikstudios</a:t>
            </a:r>
            <a:r>
              <a:rPr lang="en-US" dirty="0"/>
              <a:t> der Welt</a:t>
            </a:r>
          </a:p>
          <a:p>
            <a:pPr marL="171450" lvl="0" indent="-171450">
              <a:buFontTx/>
              <a:buChar char="-"/>
            </a:pPr>
            <a:r>
              <a:rPr lang="en-US" dirty="0" err="1"/>
              <a:t>Kenngrößen</a:t>
            </a:r>
            <a:r>
              <a:rPr lang="en-US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19” 3HE, </a:t>
            </a:r>
            <a:r>
              <a:rPr lang="en-US" dirty="0" err="1"/>
              <a:t>wird</a:t>
            </a:r>
            <a:r>
              <a:rPr lang="en-US" dirty="0"/>
              <a:t> in </a:t>
            </a:r>
            <a:r>
              <a:rPr lang="en-US" dirty="0" err="1"/>
              <a:t>Schienen</a:t>
            </a:r>
            <a:r>
              <a:rPr lang="en-US" dirty="0"/>
              <a:t> </a:t>
            </a:r>
            <a:r>
              <a:rPr lang="en-US" dirty="0" err="1"/>
              <a:t>befestigt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Versorgungsspannung</a:t>
            </a:r>
            <a:r>
              <a:rPr lang="en-US" dirty="0"/>
              <a:t> +-12V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3.5mm mono </a:t>
            </a:r>
            <a:r>
              <a:rPr lang="en-US" dirty="0" err="1"/>
              <a:t>Patchkabel</a:t>
            </a:r>
            <a:r>
              <a:rPr lang="en-US" dirty="0"/>
              <a:t> (Kleine </a:t>
            </a:r>
            <a:r>
              <a:rPr lang="en-US" dirty="0" err="1"/>
              <a:t>Kopfhörerstecker</a:t>
            </a:r>
            <a:r>
              <a:rPr lang="en-US" dirty="0"/>
              <a:t>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Zur </a:t>
            </a:r>
            <a:r>
              <a:rPr lang="en-US" dirty="0" err="1"/>
              <a:t>Signalübertragung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Modulen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3 </a:t>
            </a:r>
            <a:r>
              <a:rPr lang="en-US" dirty="0" err="1"/>
              <a:t>Arten</a:t>
            </a:r>
            <a:r>
              <a:rPr lang="en-US" dirty="0"/>
              <a:t> von </a:t>
            </a:r>
            <a:r>
              <a:rPr lang="en-US" dirty="0" err="1"/>
              <a:t>Signalen</a:t>
            </a:r>
            <a:r>
              <a:rPr lang="en-US" dirty="0"/>
              <a:t>: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Audiosignale</a:t>
            </a:r>
            <a:r>
              <a:rPr lang="en-US" dirty="0"/>
              <a:t> (-5V/+5V, 10Vss)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CV/Control Voltage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Steuerung</a:t>
            </a:r>
            <a:r>
              <a:rPr lang="en-US" dirty="0"/>
              <a:t> von </a:t>
            </a:r>
            <a:r>
              <a:rPr lang="en-US" dirty="0" err="1"/>
              <a:t>Parametern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Modulatoren</a:t>
            </a:r>
            <a:r>
              <a:rPr lang="en-US" dirty="0"/>
              <a:t> </a:t>
            </a:r>
            <a:r>
              <a:rPr lang="en-US" dirty="0" err="1"/>
              <a:t>anderer</a:t>
            </a:r>
            <a:r>
              <a:rPr lang="en-US" dirty="0"/>
              <a:t> Module (</a:t>
            </a:r>
            <a:r>
              <a:rPr lang="en-US" dirty="0" err="1"/>
              <a:t>typischerweise</a:t>
            </a:r>
            <a:r>
              <a:rPr lang="en-US" dirty="0"/>
              <a:t> -2.5V/2.5V, 5Vss)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Gate </a:t>
            </a:r>
            <a:r>
              <a:rPr lang="en-US" dirty="0" err="1"/>
              <a:t>Signale</a:t>
            </a:r>
            <a:r>
              <a:rPr lang="en-US" dirty="0"/>
              <a:t> – Impulse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Clocksignale</a:t>
            </a:r>
            <a:r>
              <a:rPr lang="en-US" dirty="0"/>
              <a:t> für Timing und </a:t>
            </a:r>
            <a:r>
              <a:rPr lang="en-US" dirty="0" err="1"/>
              <a:t>Eventsignalisierung</a:t>
            </a:r>
            <a:r>
              <a:rPr lang="en-US" dirty="0"/>
              <a:t> (0V 5V – </a:t>
            </a:r>
            <a:r>
              <a:rPr lang="en-US" dirty="0" err="1"/>
              <a:t>digitaler</a:t>
            </a:r>
            <a:r>
              <a:rPr lang="en-US" dirty="0"/>
              <a:t> </a:t>
            </a:r>
            <a:r>
              <a:rPr lang="en-US" dirty="0" err="1"/>
              <a:t>Logikstandard</a:t>
            </a:r>
            <a:r>
              <a:rPr lang="en-US" dirty="0"/>
              <a:t>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dirty="0"/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628650" lvl="1" indent="-1714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E4BD-8807-4F34-8608-B817E52C96D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390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Jonas/Szymon/Leon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E4BD-8807-4F34-8608-B817E52C96D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756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Alle </a:t>
            </a:r>
            <a:r>
              <a:rPr lang="en-US" dirty="0" err="1"/>
              <a:t>zusammen</a:t>
            </a:r>
            <a:r>
              <a:rPr lang="en-US" dirty="0"/>
              <a:t>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3E4BD-8807-4F34-8608-B817E52C96D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542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Ein Bild, das Elektronik, Mischpult, Elektronisches Instrument, Armaturenbrett enthält.&#10;&#10;Automatisch generierte Beschreibung">
            <a:extLst>
              <a:ext uri="{FF2B5EF4-FFF2-40B4-BE49-F238E27FC236}">
                <a16:creationId xmlns:a16="http://schemas.microsoft.com/office/drawing/2014/main" id="{0470D69A-78CA-95F2-2CF2-679012FBB5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993" y="0"/>
            <a:ext cx="12427815" cy="7365551"/>
          </a:xfrm>
          <a:prstGeom prst="rect">
            <a:avLst/>
          </a:prstGeom>
        </p:spPr>
      </p:pic>
      <p:sp>
        <p:nvSpPr>
          <p:cNvPr id="19" name="Ellipse 18">
            <a:extLst>
              <a:ext uri="{FF2B5EF4-FFF2-40B4-BE49-F238E27FC236}">
                <a16:creationId xmlns:a16="http://schemas.microsoft.com/office/drawing/2014/main" id="{1363A4F3-C4AA-1D6D-0F73-403AFC52DD83}"/>
              </a:ext>
            </a:extLst>
          </p:cNvPr>
          <p:cNvSpPr/>
          <p:nvPr userDrawn="1"/>
        </p:nvSpPr>
        <p:spPr>
          <a:xfrm>
            <a:off x="-2565400" y="-2222500"/>
            <a:ext cx="12026900" cy="10642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8464BA-F4B7-FB13-C67A-3D0D3C3E9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7A987E-3568-237B-E314-1278E2237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132F6B-1CF3-8D91-EA2D-E463915C6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10F1-04F0-4B19-B61D-ABC72299FCCB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1A816F-BBDA-7AE0-4C47-9283E435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A20BC0-94DA-E66E-3ADE-9DBEEC24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DF-7116-4F63-874B-3359C631AC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33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02AEE-73CE-2B86-B19A-05EC18B8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ADB6E4-9B40-7A9E-4004-A72A9A3BF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A552EF-BAE6-1A44-179D-FE3EB534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10F1-04F0-4B19-B61D-ABC72299FCCB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1CE890-DDA3-8544-E45C-2BCCD87F0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85168A-B10C-B264-FC4A-63BEF594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DF-7116-4F63-874B-3359C631AC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72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B45265B-D027-971A-7318-F15416174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E42615-5E8A-CDC0-DA6C-1FC3EFCE2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66A6BC-8695-745C-1445-433C224B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10F1-04F0-4B19-B61D-ABC72299FCCB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859DA6-D8AD-139C-BFE4-AB6FA8D3F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ADE974-C148-36FF-0927-10446436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DF-7116-4F63-874B-3359C631AC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44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9B5C2A-7E95-353D-E2DA-5DE2A8F1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D7EAC1-5F78-2818-88EE-962CA13C9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A411E4-CD61-A21E-F504-F44F8C416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10F1-04F0-4B19-B61D-ABC72299FCCB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560205-36E7-7849-4F3C-EC121DD4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D28B88-FD30-814D-6E1E-C641FAE3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DF-7116-4F63-874B-3359C631AC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22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75B7A-98C5-732B-61C2-611915741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3EDE7B-446C-C396-51FF-3B799E385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84C2FD-96C7-85F8-A138-DEAAB42F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4A3510F1-04F0-4B19-B61D-ABC72299FCCB}" type="datetimeFigureOut">
              <a:rPr lang="de-DE" smtClean="0"/>
              <a:pPr/>
              <a:t>04.06.2024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FCCACC-49BF-4097-6479-E3420353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A49E2C-9343-FC15-2879-1051C651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0B7E7ADF-7116-4F63-874B-3359C631AC7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434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E9581-57FB-ADB9-78D8-0C361754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92AFFB-6073-0A8A-C3B6-EE62C236E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FE1B85-D5E9-509E-AD2F-A26B08585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5C8C24-183E-AC4E-55F0-EDB5A0E3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10F1-04F0-4B19-B61D-ABC72299FCCB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EE4A60-F927-A778-CB77-8823B9B2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19A81B-4F34-718B-1FC0-1F18CBF4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DF-7116-4F63-874B-3359C631AC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6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B39376-4775-C906-C99D-CA768F38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AD6428-FFB1-1889-08E4-7FBF13291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CDE7EF-90F2-32C0-7FF0-59DAC4012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DA704CB-A243-2DC0-3D2B-AFFB05CF9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D4CE455-7898-80E9-8327-B7A7CD99A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63D602-4C34-332C-00AC-0485ACCB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10F1-04F0-4B19-B61D-ABC72299FCCB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50A5AA-C2AB-97A4-2CCF-E4676A31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AC2BCB0-28FC-B910-B94C-90A17BA6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DF-7116-4F63-874B-3359C631AC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40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72B118-B37B-8F9F-88E0-4B371E0B0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CD5A5A-1A95-D258-3C2B-E0887902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10F1-04F0-4B19-B61D-ABC72299FCCB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02B514-B2A7-FD3F-06A6-67EB98E26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8DF820-AD2E-8B26-34A3-8C50A70A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DF-7116-4F63-874B-3359C631AC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700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A58EE5-F4D3-72B7-A717-95C2CE8AB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10F1-04F0-4B19-B61D-ABC72299FCCB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38B8483-9574-FB64-3102-0DEE92B9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981499-CDC5-CBC0-5DDC-D514809B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DF-7116-4F63-874B-3359C631AC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6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050BAE-B48C-EA9F-47E3-DB58DD790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F0B0CA-8339-8019-3DA9-7CD955CE2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726982-5A93-9F2E-2EAF-A8A1BE867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5E93A7-65B0-532B-1F64-110302C0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10F1-04F0-4B19-B61D-ABC72299FCCB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6EDB65-EB40-C4AD-A74D-5DFBB35A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440A64-72D2-6F2E-A03E-977024AA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DF-7116-4F63-874B-3359C631AC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72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043928-7F5E-42C2-B60D-C4440FC02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366B7E-7CCC-311B-A273-E8BB361EE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CEB98D-C4C4-2F15-B34E-20E02B1DC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90FEDD-495C-898C-A6BE-8A98AD7F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10F1-04F0-4B19-B61D-ABC72299FCCB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F7E101-BF76-2185-7E3A-C4202672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AF5E3D-81A1-62EF-8BC2-5A5A2D30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7ADF-7116-4F63-874B-3359C631AC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10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5A31388-473C-DFC8-93E1-D9581EFFC8C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462DFA-152E-75D2-A0E7-5C02A85A1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6D85C7-6014-06C6-03AB-E3BC06A59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C7851C-A20B-0FC1-F318-634949600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Tenorite" panose="00000500000000000000" pitchFamily="2" charset="0"/>
              </a:defRPr>
            </a:lvl1pPr>
          </a:lstStyle>
          <a:p>
            <a:fld id="{4A3510F1-04F0-4B19-B61D-ABC72299FCCB}" type="datetimeFigureOut">
              <a:rPr lang="de-DE" smtClean="0"/>
              <a:pPr/>
              <a:t>04.06.2024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997E29-9545-F39C-6E1E-730AB21F2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Tenorite" panose="00000500000000000000" pitchFamily="2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9AC4D0-BC67-0C1D-CC88-C5FBC6D01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Tenorite" panose="00000500000000000000" pitchFamily="2" charset="0"/>
              </a:defRPr>
            </a:lvl1pPr>
          </a:lstStyle>
          <a:p>
            <a:fld id="{0B7E7ADF-7116-4F63-874B-3359C631AC7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354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6000" kern="1200" dirty="0" smtClean="0">
          <a:solidFill>
            <a:schemeClr val="tx1">
              <a:lumMod val="85000"/>
              <a:lumOff val="15000"/>
            </a:schemeClr>
          </a:solidFill>
          <a:latin typeface="Tenorite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norite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norite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norite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norite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norite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27338-AC92-3EB2-4F93-83DF0F3437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000" dirty="0" err="1"/>
              <a:t>i</a:t>
            </a:r>
            <a:r>
              <a:rPr lang="en-US" sz="7000" dirty="0"/>
              <a:t>   m   a</a:t>
            </a:r>
            <a:endParaRPr lang="de-DE" sz="7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E19F74-64BE-F01B-D3E3-861C6A7DF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18502"/>
          </a:xfrm>
        </p:spPr>
        <p:txBody>
          <a:bodyPr>
            <a:normAutofit/>
          </a:bodyPr>
          <a:lstStyle/>
          <a:p>
            <a:r>
              <a:rPr lang="en-US" sz="3500" dirty="0"/>
              <a:t>Intelligent magic audio</a:t>
            </a:r>
            <a:endParaRPr lang="de-DE" sz="3500" dirty="0"/>
          </a:p>
        </p:txBody>
      </p:sp>
    </p:spTree>
    <p:extLst>
      <p:ext uri="{BB962C8B-B14F-4D97-AF65-F5344CB8AC3E}">
        <p14:creationId xmlns:p14="http://schemas.microsoft.com/office/powerpoint/2010/main" val="425412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FEBB6E-A311-E859-003C-A01DA187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Pipeline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528B6B-9AF3-4B9F-3D56-34B1EDC95971}"/>
              </a:ext>
            </a:extLst>
          </p:cNvPr>
          <p:cNvSpPr txBox="1">
            <a:spLocks/>
          </p:cNvSpPr>
          <p:nvPr/>
        </p:nvSpPr>
        <p:spPr>
          <a:xfrm>
            <a:off x="3200931" y="4318068"/>
            <a:ext cx="1743542" cy="6536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Filesystem</a:t>
            </a:r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3CB4D65C-A3E0-EF9C-FEBD-3D5FCD11E1C3}"/>
              </a:ext>
            </a:extLst>
          </p:cNvPr>
          <p:cNvSpPr txBox="1">
            <a:spLocks/>
          </p:cNvSpPr>
          <p:nvPr/>
        </p:nvSpPr>
        <p:spPr>
          <a:xfrm>
            <a:off x="875773" y="4354714"/>
            <a:ext cx="1368609" cy="4187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SD Card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FFFD7F5-0F59-61F7-604E-D741F55FEF3F}"/>
              </a:ext>
            </a:extLst>
          </p:cNvPr>
          <p:cNvSpPr txBox="1">
            <a:spLocks/>
          </p:cNvSpPr>
          <p:nvPr/>
        </p:nvSpPr>
        <p:spPr>
          <a:xfrm>
            <a:off x="8616708" y="4354714"/>
            <a:ext cx="2343788" cy="1019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Audio Codec</a:t>
            </a:r>
          </a:p>
          <a:p>
            <a:pPr marL="0" indent="0" algn="ctr">
              <a:buNone/>
            </a:pPr>
            <a:r>
              <a:rPr lang="en-US" dirty="0"/>
              <a:t>PCM5102a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E9C57D4-FB50-F8F8-B220-0FE6ECFC7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62916" y="2801733"/>
            <a:ext cx="1540870" cy="154087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B423C6AD-8290-1BAE-F9CB-B08CF289A7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8728" y="2778665"/>
            <a:ext cx="1368609" cy="136860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17584147-9324-0AAE-8163-B03E1921B4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53253" y="2931065"/>
            <a:ext cx="1206238" cy="1206238"/>
          </a:xfrm>
          <a:prstGeom prst="rect">
            <a:avLst/>
          </a:prstGeom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DEE9877-00B9-8B6A-6004-E858A281BA0E}"/>
              </a:ext>
            </a:extLst>
          </p:cNvPr>
          <p:cNvGrpSpPr/>
          <p:nvPr/>
        </p:nvGrpSpPr>
        <p:grpSpPr>
          <a:xfrm>
            <a:off x="8816753" y="3155174"/>
            <a:ext cx="2446651" cy="1035029"/>
            <a:chOff x="7510669" y="1291079"/>
            <a:chExt cx="2446651" cy="1035029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D61BB7A3-486B-35AF-872F-3A40D9249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0800000">
              <a:off x="7510669" y="1291079"/>
              <a:ext cx="1019037" cy="1019037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A67F6941-AC8A-7C04-67A8-A8F20757C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938283" y="1307071"/>
              <a:ext cx="1019037" cy="1019037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6292DA68-F850-C329-1BCC-DA563DD7C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368960" y="1395094"/>
              <a:ext cx="779156" cy="842989"/>
            </a:xfrm>
            <a:prstGeom prst="rect">
              <a:avLst/>
            </a:prstGeom>
          </p:spPr>
        </p:pic>
      </p:grpSp>
      <p:pic>
        <p:nvPicPr>
          <p:cNvPr id="22" name="Grafik 21">
            <a:extLst>
              <a:ext uri="{FF2B5EF4-FFF2-40B4-BE49-F238E27FC236}">
                <a16:creationId xmlns:a16="http://schemas.microsoft.com/office/drawing/2014/main" id="{471F6BC6-6349-BB8B-854E-7350B62E6BB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266322" y="3100181"/>
            <a:ext cx="989943" cy="989943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0C70485A-7CC5-CEC6-83DD-3AD132707C0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856479" y="3173117"/>
            <a:ext cx="989943" cy="989943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082F6B4D-1F90-E89B-6F45-0684C7FF9C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93281" y="3173116"/>
            <a:ext cx="989943" cy="989943"/>
          </a:xfrm>
          <a:prstGeom prst="rect">
            <a:avLst/>
          </a:prstGeom>
        </p:spPr>
      </p:pic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552C9608-A752-5E06-9C87-E59057BCDE11}"/>
              </a:ext>
            </a:extLst>
          </p:cNvPr>
          <p:cNvSpPr txBox="1">
            <a:spLocks/>
          </p:cNvSpPr>
          <p:nvPr/>
        </p:nvSpPr>
        <p:spPr>
          <a:xfrm>
            <a:off x="1828273" y="2688648"/>
            <a:ext cx="1885405" cy="653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SDIO</a:t>
            </a:r>
            <a:endParaRPr lang="de-DE" dirty="0"/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BC6AF22D-6AB7-C581-C58A-669489D79015}"/>
              </a:ext>
            </a:extLst>
          </p:cNvPr>
          <p:cNvSpPr txBox="1">
            <a:spLocks/>
          </p:cNvSpPr>
          <p:nvPr/>
        </p:nvSpPr>
        <p:spPr>
          <a:xfrm>
            <a:off x="5461102" y="4318068"/>
            <a:ext cx="2638977" cy="989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Application</a:t>
            </a:r>
          </a:p>
          <a:p>
            <a:pPr marL="0" indent="0" algn="ctr">
              <a:buNone/>
            </a:pPr>
            <a:r>
              <a:rPr lang="en-US" dirty="0"/>
              <a:t>/DSP</a:t>
            </a:r>
            <a:endParaRPr lang="de-DE" dirty="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276AED7B-9BF1-FE4A-09F9-BF581F757C15}"/>
              </a:ext>
            </a:extLst>
          </p:cNvPr>
          <p:cNvSpPr txBox="1">
            <a:spLocks/>
          </p:cNvSpPr>
          <p:nvPr/>
        </p:nvSpPr>
        <p:spPr>
          <a:xfrm>
            <a:off x="7208025" y="2763275"/>
            <a:ext cx="1885405" cy="653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I2S</a:t>
            </a:r>
            <a:endParaRPr lang="de-DE" dirty="0"/>
          </a:p>
        </p:txBody>
      </p:sp>
      <p:sp>
        <p:nvSpPr>
          <p:cNvPr id="29" name="Inhaltsplatzhalter 2">
            <a:extLst>
              <a:ext uri="{FF2B5EF4-FFF2-40B4-BE49-F238E27FC236}">
                <a16:creationId xmlns:a16="http://schemas.microsoft.com/office/drawing/2014/main" id="{FD3385A8-A56A-E679-43A8-3E8B20482467}"/>
              </a:ext>
            </a:extLst>
          </p:cNvPr>
          <p:cNvSpPr txBox="1">
            <a:spLocks/>
          </p:cNvSpPr>
          <p:nvPr/>
        </p:nvSpPr>
        <p:spPr>
          <a:xfrm>
            <a:off x="4373272" y="2727943"/>
            <a:ext cx="1885405" cy="653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norite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/>
              <a:t>FatFs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677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0519C-DB23-8F15-6A45-72E2FCD0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PCM5102A Audio Codec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1A44F1-3A90-529C-2C49-44FD867F3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354" y="2740024"/>
            <a:ext cx="7469777" cy="2661467"/>
          </a:xfrm>
        </p:spPr>
        <p:txBody>
          <a:bodyPr/>
          <a:lstStyle/>
          <a:p>
            <a:r>
              <a:rPr lang="de-DE" dirty="0"/>
              <a:t>Agiert als DAC</a:t>
            </a:r>
          </a:p>
          <a:p>
            <a:endParaRPr lang="de-DE" dirty="0"/>
          </a:p>
          <a:p>
            <a:r>
              <a:rPr lang="de-DE" dirty="0"/>
              <a:t>Speziell für PCM (Pulse-Code Modulation)</a:t>
            </a:r>
          </a:p>
          <a:p>
            <a:endParaRPr lang="de-DE" dirty="0"/>
          </a:p>
          <a:p>
            <a:r>
              <a:rPr lang="de-DE" dirty="0"/>
              <a:t>I2S Interface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 descr="Ein Bild, das Elektronisches Bauteil, Elektrisches Bauelement, Elektronik, passives Bauelement enthält.&#10;&#10;Automatisch generierte Beschreibung">
            <a:extLst>
              <a:ext uri="{FF2B5EF4-FFF2-40B4-BE49-F238E27FC236}">
                <a16:creationId xmlns:a16="http://schemas.microsoft.com/office/drawing/2014/main" id="{E2767FAD-EDC4-9706-862B-325EE94D4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843" y="1690688"/>
            <a:ext cx="4351339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3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1A44F1-3A90-529C-2C49-44FD867F3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79" y="2092324"/>
            <a:ext cx="9701621" cy="3752851"/>
          </a:xfrm>
        </p:spPr>
        <p:txBody>
          <a:bodyPr>
            <a:normAutofit/>
          </a:bodyPr>
          <a:lstStyle/>
          <a:p>
            <a:r>
              <a:rPr lang="de-DE" dirty="0"/>
              <a:t> unidirektionale Übertragung von Audiodaten</a:t>
            </a:r>
          </a:p>
          <a:p>
            <a:r>
              <a:rPr lang="de-DE" dirty="0"/>
              <a:t> 3 Clocks (</a:t>
            </a:r>
            <a:r>
              <a:rPr lang="de-DE" b="1" dirty="0"/>
              <a:t>SCK</a:t>
            </a:r>
            <a:r>
              <a:rPr lang="de-DE" dirty="0"/>
              <a:t>, </a:t>
            </a:r>
            <a:r>
              <a:rPr lang="de-DE" b="1" dirty="0"/>
              <a:t>LCK</a:t>
            </a:r>
            <a:r>
              <a:rPr lang="de-DE" dirty="0"/>
              <a:t>, </a:t>
            </a:r>
            <a:r>
              <a:rPr lang="de-DE" b="1" dirty="0"/>
              <a:t>BCK</a:t>
            </a:r>
            <a:r>
              <a:rPr lang="de-DE" dirty="0"/>
              <a:t>, ) </a:t>
            </a:r>
          </a:p>
          <a:p>
            <a:pPr lvl="1"/>
            <a:r>
              <a:rPr lang="de-DE" b="1" dirty="0"/>
              <a:t>SCK</a:t>
            </a:r>
            <a:r>
              <a:rPr lang="de-DE" dirty="0"/>
              <a:t>: </a:t>
            </a:r>
            <a:r>
              <a:rPr lang="de-DE" dirty="0" err="1"/>
              <a:t>Systemclock</a:t>
            </a:r>
            <a:r>
              <a:rPr lang="de-DE" dirty="0"/>
              <a:t> - 45MHz</a:t>
            </a:r>
          </a:p>
          <a:p>
            <a:pPr lvl="1"/>
            <a:r>
              <a:rPr lang="de-DE" b="1" dirty="0"/>
              <a:t>LCK</a:t>
            </a:r>
            <a:r>
              <a:rPr lang="de-DE" dirty="0"/>
              <a:t>/</a:t>
            </a:r>
            <a:r>
              <a:rPr lang="de-DE" b="1" dirty="0"/>
              <a:t>WS</a:t>
            </a:r>
            <a:r>
              <a:rPr lang="de-DE" dirty="0"/>
              <a:t>: </a:t>
            </a:r>
            <a:r>
              <a:rPr lang="de-DE" dirty="0" err="1"/>
              <a:t>Wordclock</a:t>
            </a:r>
            <a:r>
              <a:rPr lang="de-DE" dirty="0"/>
              <a:t> - 44.1kHz * 16Bit * 2 </a:t>
            </a:r>
          </a:p>
          <a:p>
            <a:pPr lvl="1"/>
            <a:r>
              <a:rPr lang="de-DE" b="1" dirty="0"/>
              <a:t>BCK</a:t>
            </a:r>
            <a:r>
              <a:rPr lang="de-DE" dirty="0"/>
              <a:t>: </a:t>
            </a:r>
            <a:r>
              <a:rPr lang="de-DE" dirty="0" err="1"/>
              <a:t>Bitclock</a:t>
            </a:r>
            <a:r>
              <a:rPr lang="de-DE" dirty="0"/>
              <a:t> - 44.1kHz * 16Bit</a:t>
            </a:r>
          </a:p>
          <a:p>
            <a:r>
              <a:rPr lang="de-DE" dirty="0"/>
              <a:t>Serielle Daten DIN (L und R Kanal abwechselnd)</a:t>
            </a:r>
          </a:p>
          <a:p>
            <a:r>
              <a:rPr lang="de-DE" dirty="0"/>
              <a:t>Spannungsversorgung </a:t>
            </a:r>
            <a:r>
              <a:rPr lang="de-DE" b="1" dirty="0"/>
              <a:t>VIN</a:t>
            </a:r>
            <a:r>
              <a:rPr lang="de-DE" dirty="0"/>
              <a:t>, </a:t>
            </a:r>
            <a:r>
              <a:rPr lang="de-DE" b="1" dirty="0"/>
              <a:t>GND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DE15EC0-8FB2-6A6F-B96D-A47935984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7760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EDE15EC0-8FB2-6A6F-B96D-A47935984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Buffering</a:t>
            </a:r>
            <a:endParaRPr lang="de-DE" dirty="0"/>
          </a:p>
        </p:txBody>
      </p:sp>
      <p:sp>
        <p:nvSpPr>
          <p:cNvPr id="8" name="Grafik 3">
            <a:extLst>
              <a:ext uri="{FF2B5EF4-FFF2-40B4-BE49-F238E27FC236}">
                <a16:creationId xmlns:a16="http://schemas.microsoft.com/office/drawing/2014/main" id="{E672CA32-A19E-231A-42CD-11032D7ECAA7}"/>
              </a:ext>
            </a:extLst>
          </p:cNvPr>
          <p:cNvSpPr/>
          <p:nvPr/>
        </p:nvSpPr>
        <p:spPr>
          <a:xfrm rot="10800000">
            <a:off x="2563519" y="2197811"/>
            <a:ext cx="849197" cy="764277"/>
          </a:xfrm>
          <a:custGeom>
            <a:avLst/>
            <a:gdLst>
              <a:gd name="connsiteX0" fmla="*/ 84920 w 849197"/>
              <a:gd name="connsiteY0" fmla="*/ 764278 h 764277"/>
              <a:gd name="connsiteX1" fmla="*/ 24945 w 849197"/>
              <a:gd name="connsiteY1" fmla="*/ 739333 h 764277"/>
              <a:gd name="connsiteX2" fmla="*/ 0 w 849197"/>
              <a:gd name="connsiteY2" fmla="*/ 679358 h 764277"/>
              <a:gd name="connsiteX3" fmla="*/ 0 w 849197"/>
              <a:gd name="connsiteY3" fmla="*/ 84920 h 764277"/>
              <a:gd name="connsiteX4" fmla="*/ 24945 w 849197"/>
              <a:gd name="connsiteY4" fmla="*/ 24945 h 764277"/>
              <a:gd name="connsiteX5" fmla="*/ 84920 w 849197"/>
              <a:gd name="connsiteY5" fmla="*/ 0 h 764277"/>
              <a:gd name="connsiteX6" fmla="*/ 679358 w 849197"/>
              <a:gd name="connsiteY6" fmla="*/ 0 h 764277"/>
              <a:gd name="connsiteX7" fmla="*/ 739333 w 849197"/>
              <a:gd name="connsiteY7" fmla="*/ 24945 h 764277"/>
              <a:gd name="connsiteX8" fmla="*/ 764278 w 849197"/>
              <a:gd name="connsiteY8" fmla="*/ 84920 h 764277"/>
              <a:gd name="connsiteX9" fmla="*/ 764278 w 849197"/>
              <a:gd name="connsiteY9" fmla="*/ 169840 h 764277"/>
              <a:gd name="connsiteX10" fmla="*/ 849198 w 849197"/>
              <a:gd name="connsiteY10" fmla="*/ 169840 h 764277"/>
              <a:gd name="connsiteX11" fmla="*/ 849198 w 849197"/>
              <a:gd name="connsiteY11" fmla="*/ 254759 h 764277"/>
              <a:gd name="connsiteX12" fmla="*/ 764278 w 849197"/>
              <a:gd name="connsiteY12" fmla="*/ 254759 h 764277"/>
              <a:gd name="connsiteX13" fmla="*/ 764278 w 849197"/>
              <a:gd name="connsiteY13" fmla="*/ 339679 h 764277"/>
              <a:gd name="connsiteX14" fmla="*/ 849198 w 849197"/>
              <a:gd name="connsiteY14" fmla="*/ 339679 h 764277"/>
              <a:gd name="connsiteX15" fmla="*/ 849198 w 849197"/>
              <a:gd name="connsiteY15" fmla="*/ 424599 h 764277"/>
              <a:gd name="connsiteX16" fmla="*/ 764278 w 849197"/>
              <a:gd name="connsiteY16" fmla="*/ 424599 h 764277"/>
              <a:gd name="connsiteX17" fmla="*/ 764278 w 849197"/>
              <a:gd name="connsiteY17" fmla="*/ 509519 h 764277"/>
              <a:gd name="connsiteX18" fmla="*/ 849198 w 849197"/>
              <a:gd name="connsiteY18" fmla="*/ 509519 h 764277"/>
              <a:gd name="connsiteX19" fmla="*/ 849198 w 849197"/>
              <a:gd name="connsiteY19" fmla="*/ 594438 h 764277"/>
              <a:gd name="connsiteX20" fmla="*/ 764278 w 849197"/>
              <a:gd name="connsiteY20" fmla="*/ 594438 h 764277"/>
              <a:gd name="connsiteX21" fmla="*/ 764278 w 849197"/>
              <a:gd name="connsiteY21" fmla="*/ 679358 h 764277"/>
              <a:gd name="connsiteX22" fmla="*/ 739333 w 849197"/>
              <a:gd name="connsiteY22" fmla="*/ 739333 h 764277"/>
              <a:gd name="connsiteX23" fmla="*/ 679358 w 849197"/>
              <a:gd name="connsiteY23" fmla="*/ 764278 h 764277"/>
              <a:gd name="connsiteX24" fmla="*/ 84920 w 849197"/>
              <a:gd name="connsiteY24" fmla="*/ 764278 h 764277"/>
              <a:gd name="connsiteX25" fmla="*/ 84920 w 849197"/>
              <a:gd name="connsiteY25" fmla="*/ 679358 h 764277"/>
              <a:gd name="connsiteX26" fmla="*/ 679358 w 849197"/>
              <a:gd name="connsiteY26" fmla="*/ 679358 h 764277"/>
              <a:gd name="connsiteX27" fmla="*/ 679358 w 849197"/>
              <a:gd name="connsiteY27" fmla="*/ 84920 h 764277"/>
              <a:gd name="connsiteX28" fmla="*/ 84920 w 849197"/>
              <a:gd name="connsiteY28" fmla="*/ 84920 h 764277"/>
              <a:gd name="connsiteX29" fmla="*/ 84920 w 849197"/>
              <a:gd name="connsiteY29" fmla="*/ 679358 h 764277"/>
              <a:gd name="connsiteX30" fmla="*/ 169840 w 849197"/>
              <a:gd name="connsiteY30" fmla="*/ 594438 h 764277"/>
              <a:gd name="connsiteX31" fmla="*/ 382139 w 849197"/>
              <a:gd name="connsiteY31" fmla="*/ 594438 h 764277"/>
              <a:gd name="connsiteX32" fmla="*/ 382139 w 849197"/>
              <a:gd name="connsiteY32" fmla="*/ 424599 h 764277"/>
              <a:gd name="connsiteX33" fmla="*/ 169840 w 849197"/>
              <a:gd name="connsiteY33" fmla="*/ 424599 h 764277"/>
              <a:gd name="connsiteX34" fmla="*/ 169840 w 849197"/>
              <a:gd name="connsiteY34" fmla="*/ 594438 h 764277"/>
              <a:gd name="connsiteX35" fmla="*/ 424599 w 849197"/>
              <a:gd name="connsiteY35" fmla="*/ 297219 h 764277"/>
              <a:gd name="connsiteX36" fmla="*/ 594438 w 849197"/>
              <a:gd name="connsiteY36" fmla="*/ 297219 h 764277"/>
              <a:gd name="connsiteX37" fmla="*/ 594438 w 849197"/>
              <a:gd name="connsiteY37" fmla="*/ 169840 h 764277"/>
              <a:gd name="connsiteX38" fmla="*/ 424599 w 849197"/>
              <a:gd name="connsiteY38" fmla="*/ 169840 h 764277"/>
              <a:gd name="connsiteX39" fmla="*/ 424599 w 849197"/>
              <a:gd name="connsiteY39" fmla="*/ 297219 h 764277"/>
              <a:gd name="connsiteX40" fmla="*/ 169840 w 849197"/>
              <a:gd name="connsiteY40" fmla="*/ 382139 h 764277"/>
              <a:gd name="connsiteX41" fmla="*/ 382139 w 849197"/>
              <a:gd name="connsiteY41" fmla="*/ 382139 h 764277"/>
              <a:gd name="connsiteX42" fmla="*/ 382139 w 849197"/>
              <a:gd name="connsiteY42" fmla="*/ 169840 h 764277"/>
              <a:gd name="connsiteX43" fmla="*/ 169840 w 849197"/>
              <a:gd name="connsiteY43" fmla="*/ 169840 h 764277"/>
              <a:gd name="connsiteX44" fmla="*/ 169840 w 849197"/>
              <a:gd name="connsiteY44" fmla="*/ 382139 h 764277"/>
              <a:gd name="connsiteX45" fmla="*/ 424599 w 849197"/>
              <a:gd name="connsiteY45" fmla="*/ 594438 h 764277"/>
              <a:gd name="connsiteX46" fmla="*/ 594438 w 849197"/>
              <a:gd name="connsiteY46" fmla="*/ 594438 h 764277"/>
              <a:gd name="connsiteX47" fmla="*/ 594438 w 849197"/>
              <a:gd name="connsiteY47" fmla="*/ 339679 h 764277"/>
              <a:gd name="connsiteX48" fmla="*/ 424599 w 849197"/>
              <a:gd name="connsiteY48" fmla="*/ 339679 h 764277"/>
              <a:gd name="connsiteX49" fmla="*/ 424599 w 849197"/>
              <a:gd name="connsiteY49" fmla="*/ 594438 h 764277"/>
              <a:gd name="connsiteX50" fmla="*/ 84920 w 849197"/>
              <a:gd name="connsiteY50" fmla="*/ 84920 h 764277"/>
              <a:gd name="connsiteX51" fmla="*/ 84920 w 849197"/>
              <a:gd name="connsiteY51" fmla="*/ 679358 h 764277"/>
              <a:gd name="connsiteX52" fmla="*/ 84920 w 849197"/>
              <a:gd name="connsiteY52" fmla="*/ 84920 h 764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849197" h="764277">
                <a:moveTo>
                  <a:pt x="84920" y="764278"/>
                </a:moveTo>
                <a:cubicBezTo>
                  <a:pt x="61567" y="764278"/>
                  <a:pt x="41576" y="755963"/>
                  <a:pt x="24945" y="739333"/>
                </a:cubicBezTo>
                <a:cubicBezTo>
                  <a:pt x="8315" y="722702"/>
                  <a:pt x="0" y="702711"/>
                  <a:pt x="0" y="679358"/>
                </a:cubicBezTo>
                <a:lnTo>
                  <a:pt x="0" y="84920"/>
                </a:lnTo>
                <a:cubicBezTo>
                  <a:pt x="0" y="61567"/>
                  <a:pt x="8315" y="41576"/>
                  <a:pt x="24945" y="24945"/>
                </a:cubicBezTo>
                <a:cubicBezTo>
                  <a:pt x="41576" y="8315"/>
                  <a:pt x="61567" y="0"/>
                  <a:pt x="84920" y="0"/>
                </a:cubicBezTo>
                <a:lnTo>
                  <a:pt x="679358" y="0"/>
                </a:lnTo>
                <a:cubicBezTo>
                  <a:pt x="702711" y="0"/>
                  <a:pt x="722702" y="8315"/>
                  <a:pt x="739333" y="24945"/>
                </a:cubicBezTo>
                <a:cubicBezTo>
                  <a:pt x="755963" y="41576"/>
                  <a:pt x="764278" y="61567"/>
                  <a:pt x="764278" y="84920"/>
                </a:cubicBezTo>
                <a:lnTo>
                  <a:pt x="764278" y="169840"/>
                </a:lnTo>
                <a:lnTo>
                  <a:pt x="849198" y="169840"/>
                </a:lnTo>
                <a:lnTo>
                  <a:pt x="849198" y="254759"/>
                </a:lnTo>
                <a:lnTo>
                  <a:pt x="764278" y="254759"/>
                </a:lnTo>
                <a:lnTo>
                  <a:pt x="764278" y="339679"/>
                </a:lnTo>
                <a:lnTo>
                  <a:pt x="849198" y="339679"/>
                </a:lnTo>
                <a:lnTo>
                  <a:pt x="849198" y="424599"/>
                </a:lnTo>
                <a:lnTo>
                  <a:pt x="764278" y="424599"/>
                </a:lnTo>
                <a:lnTo>
                  <a:pt x="764278" y="509519"/>
                </a:lnTo>
                <a:lnTo>
                  <a:pt x="849198" y="509519"/>
                </a:lnTo>
                <a:lnTo>
                  <a:pt x="849198" y="594438"/>
                </a:lnTo>
                <a:lnTo>
                  <a:pt x="764278" y="594438"/>
                </a:lnTo>
                <a:lnTo>
                  <a:pt x="764278" y="679358"/>
                </a:lnTo>
                <a:cubicBezTo>
                  <a:pt x="764278" y="702711"/>
                  <a:pt x="755963" y="722702"/>
                  <a:pt x="739333" y="739333"/>
                </a:cubicBezTo>
                <a:cubicBezTo>
                  <a:pt x="722702" y="755963"/>
                  <a:pt x="702711" y="764278"/>
                  <a:pt x="679358" y="764278"/>
                </a:cubicBezTo>
                <a:lnTo>
                  <a:pt x="84920" y="764278"/>
                </a:lnTo>
                <a:close/>
                <a:moveTo>
                  <a:pt x="84920" y="679358"/>
                </a:moveTo>
                <a:lnTo>
                  <a:pt x="679358" y="679358"/>
                </a:lnTo>
                <a:lnTo>
                  <a:pt x="679358" y="84920"/>
                </a:lnTo>
                <a:lnTo>
                  <a:pt x="84920" y="84920"/>
                </a:lnTo>
                <a:lnTo>
                  <a:pt x="84920" y="679358"/>
                </a:lnTo>
                <a:close/>
                <a:moveTo>
                  <a:pt x="169840" y="594438"/>
                </a:moveTo>
                <a:lnTo>
                  <a:pt x="382139" y="594438"/>
                </a:lnTo>
                <a:lnTo>
                  <a:pt x="382139" y="424599"/>
                </a:lnTo>
                <a:lnTo>
                  <a:pt x="169840" y="424599"/>
                </a:lnTo>
                <a:lnTo>
                  <a:pt x="169840" y="594438"/>
                </a:lnTo>
                <a:close/>
                <a:moveTo>
                  <a:pt x="424599" y="297219"/>
                </a:moveTo>
                <a:lnTo>
                  <a:pt x="594438" y="297219"/>
                </a:lnTo>
                <a:lnTo>
                  <a:pt x="594438" y="169840"/>
                </a:lnTo>
                <a:lnTo>
                  <a:pt x="424599" y="169840"/>
                </a:lnTo>
                <a:lnTo>
                  <a:pt x="424599" y="297219"/>
                </a:lnTo>
                <a:close/>
                <a:moveTo>
                  <a:pt x="169840" y="382139"/>
                </a:moveTo>
                <a:lnTo>
                  <a:pt x="382139" y="382139"/>
                </a:lnTo>
                <a:lnTo>
                  <a:pt x="382139" y="169840"/>
                </a:lnTo>
                <a:lnTo>
                  <a:pt x="169840" y="169840"/>
                </a:lnTo>
                <a:lnTo>
                  <a:pt x="169840" y="382139"/>
                </a:lnTo>
                <a:close/>
                <a:moveTo>
                  <a:pt x="424599" y="594438"/>
                </a:moveTo>
                <a:lnTo>
                  <a:pt x="594438" y="594438"/>
                </a:lnTo>
                <a:lnTo>
                  <a:pt x="594438" y="339679"/>
                </a:lnTo>
                <a:lnTo>
                  <a:pt x="424599" y="339679"/>
                </a:lnTo>
                <a:lnTo>
                  <a:pt x="424599" y="594438"/>
                </a:lnTo>
                <a:close/>
                <a:moveTo>
                  <a:pt x="84920" y="84920"/>
                </a:moveTo>
                <a:lnTo>
                  <a:pt x="84920" y="679358"/>
                </a:lnTo>
                <a:lnTo>
                  <a:pt x="84920" y="84920"/>
                </a:lnTo>
                <a:close/>
              </a:path>
            </a:pathLst>
          </a:custGeom>
          <a:solidFill>
            <a:schemeClr val="tx1"/>
          </a:solidFill>
          <a:ln w="105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840E603-7750-651B-CA6F-7249DB2FE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0860" y="4844600"/>
            <a:ext cx="1084467" cy="1084467"/>
          </a:xfrm>
          <a:prstGeom prst="rect">
            <a:avLst/>
          </a:prstGeom>
        </p:spPr>
      </p:pic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985F49E1-70E8-5077-EC9D-61ABA169B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420253"/>
              </p:ext>
            </p:extLst>
          </p:nvPr>
        </p:nvGraphicFramePr>
        <p:xfrm>
          <a:off x="1395004" y="3749039"/>
          <a:ext cx="32246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311">
                  <a:extLst>
                    <a:ext uri="{9D8B030D-6E8A-4147-A177-3AD203B41FA5}">
                      <a16:colId xmlns:a16="http://schemas.microsoft.com/office/drawing/2014/main" val="354448161"/>
                    </a:ext>
                  </a:extLst>
                </a:gridCol>
                <a:gridCol w="1612311">
                  <a:extLst>
                    <a:ext uri="{9D8B030D-6E8A-4147-A177-3AD203B41FA5}">
                      <a16:colId xmlns:a16="http://schemas.microsoft.com/office/drawing/2014/main" val="3253918595"/>
                    </a:ext>
                  </a:extLst>
                </a:gridCol>
              </a:tblGrid>
              <a:tr h="419101">
                <a:tc>
                  <a:txBody>
                    <a:bodyPr/>
                    <a:lstStyle/>
                    <a:p>
                      <a:pPr algn="ctr"/>
                      <a:r>
                        <a:rPr kumimoji="0" lang="de-DE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Buffer A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Buffer B</a:t>
                      </a:r>
                      <a:endParaRPr kumimoji="0" lang="de-DE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3510022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A1726F90-630F-33B8-BB1E-993E7B57A05C}"/>
              </a:ext>
            </a:extLst>
          </p:cNvPr>
          <p:cNvSpPr txBox="1"/>
          <p:nvPr/>
        </p:nvSpPr>
        <p:spPr>
          <a:xfrm>
            <a:off x="2576808" y="1668314"/>
            <a:ext cx="953544" cy="51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/>
              <a:t>DMA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97BB0A5-5863-552A-5731-4AB878610289}"/>
              </a:ext>
            </a:extLst>
          </p:cNvPr>
          <p:cNvSpPr txBox="1"/>
          <p:nvPr/>
        </p:nvSpPr>
        <p:spPr>
          <a:xfrm>
            <a:off x="2516322" y="5856920"/>
            <a:ext cx="953544" cy="51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dirty="0"/>
              <a:t>DSP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294165D6-BA26-C170-E1D2-D007011C53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3446658">
            <a:off x="3201640" y="2914406"/>
            <a:ext cx="777240" cy="77724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EAF489B-8F63-B866-F91A-728805C542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4197546">
            <a:off x="1994796" y="4276382"/>
            <a:ext cx="777240" cy="777240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F178DF8E-44D9-E282-90CE-30C9F7A31B4E}"/>
              </a:ext>
            </a:extLst>
          </p:cNvPr>
          <p:cNvSpPr txBox="1"/>
          <p:nvPr/>
        </p:nvSpPr>
        <p:spPr>
          <a:xfrm>
            <a:off x="1143280" y="4405922"/>
            <a:ext cx="953544" cy="51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dirty="0"/>
              <a:t>liest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9E7E7E9-51A6-6E0F-C60B-BD3D62401543}"/>
              </a:ext>
            </a:extLst>
          </p:cNvPr>
          <p:cNvSpPr txBox="1"/>
          <p:nvPr/>
        </p:nvSpPr>
        <p:spPr>
          <a:xfrm>
            <a:off x="3802660" y="2983745"/>
            <a:ext cx="953544" cy="51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dirty="0"/>
              <a:t>liest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6E8FB3C8-574E-9D4E-8D60-FF44B8E90DFE}"/>
              </a:ext>
            </a:extLst>
          </p:cNvPr>
          <p:cNvCxnSpPr>
            <a:cxnSpLocks/>
          </p:cNvCxnSpPr>
          <p:nvPr/>
        </p:nvCxnSpPr>
        <p:spPr>
          <a:xfrm>
            <a:off x="6096000" y="3306117"/>
            <a:ext cx="0" cy="2667466"/>
          </a:xfrm>
          <a:prstGeom prst="line">
            <a:avLst/>
          </a:prstGeom>
          <a:ln w="762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Grafik 29">
            <a:extLst>
              <a:ext uri="{FF2B5EF4-FFF2-40B4-BE49-F238E27FC236}">
                <a16:creationId xmlns:a16="http://schemas.microsoft.com/office/drawing/2014/main" id="{FD40EF93-A92F-E2F4-24AA-9A8666830C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99205" y="2484682"/>
            <a:ext cx="993589" cy="993589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50EA7DCD-16AC-A15C-AB70-51E6E435F107}"/>
              </a:ext>
            </a:extLst>
          </p:cNvPr>
          <p:cNvSpPr txBox="1"/>
          <p:nvPr/>
        </p:nvSpPr>
        <p:spPr>
          <a:xfrm>
            <a:off x="4690733" y="1746504"/>
            <a:ext cx="28105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dirty="0"/>
              <a:t>DMA Half </a:t>
            </a:r>
            <a:r>
              <a:rPr lang="de-DE" sz="2800" dirty="0" err="1"/>
              <a:t>Cplt</a:t>
            </a:r>
            <a:endParaRPr lang="de-DE" sz="2800" dirty="0"/>
          </a:p>
          <a:p>
            <a:pPr algn="ctr"/>
            <a:r>
              <a:rPr lang="de-DE" sz="2800" dirty="0"/>
              <a:t>Callback</a:t>
            </a:r>
          </a:p>
        </p:txBody>
      </p:sp>
      <p:sp>
        <p:nvSpPr>
          <p:cNvPr id="32" name="Grafik 3">
            <a:extLst>
              <a:ext uri="{FF2B5EF4-FFF2-40B4-BE49-F238E27FC236}">
                <a16:creationId xmlns:a16="http://schemas.microsoft.com/office/drawing/2014/main" id="{03E273C8-2292-0E59-9E1E-A0537962E229}"/>
              </a:ext>
            </a:extLst>
          </p:cNvPr>
          <p:cNvSpPr/>
          <p:nvPr/>
        </p:nvSpPr>
        <p:spPr>
          <a:xfrm rot="10800000">
            <a:off x="8464598" y="2197811"/>
            <a:ext cx="849197" cy="764277"/>
          </a:xfrm>
          <a:custGeom>
            <a:avLst/>
            <a:gdLst>
              <a:gd name="connsiteX0" fmla="*/ 84920 w 849197"/>
              <a:gd name="connsiteY0" fmla="*/ 764278 h 764277"/>
              <a:gd name="connsiteX1" fmla="*/ 24945 w 849197"/>
              <a:gd name="connsiteY1" fmla="*/ 739333 h 764277"/>
              <a:gd name="connsiteX2" fmla="*/ 0 w 849197"/>
              <a:gd name="connsiteY2" fmla="*/ 679358 h 764277"/>
              <a:gd name="connsiteX3" fmla="*/ 0 w 849197"/>
              <a:gd name="connsiteY3" fmla="*/ 84920 h 764277"/>
              <a:gd name="connsiteX4" fmla="*/ 24945 w 849197"/>
              <a:gd name="connsiteY4" fmla="*/ 24945 h 764277"/>
              <a:gd name="connsiteX5" fmla="*/ 84920 w 849197"/>
              <a:gd name="connsiteY5" fmla="*/ 0 h 764277"/>
              <a:gd name="connsiteX6" fmla="*/ 679358 w 849197"/>
              <a:gd name="connsiteY6" fmla="*/ 0 h 764277"/>
              <a:gd name="connsiteX7" fmla="*/ 739333 w 849197"/>
              <a:gd name="connsiteY7" fmla="*/ 24945 h 764277"/>
              <a:gd name="connsiteX8" fmla="*/ 764278 w 849197"/>
              <a:gd name="connsiteY8" fmla="*/ 84920 h 764277"/>
              <a:gd name="connsiteX9" fmla="*/ 764278 w 849197"/>
              <a:gd name="connsiteY9" fmla="*/ 169840 h 764277"/>
              <a:gd name="connsiteX10" fmla="*/ 849198 w 849197"/>
              <a:gd name="connsiteY10" fmla="*/ 169840 h 764277"/>
              <a:gd name="connsiteX11" fmla="*/ 849198 w 849197"/>
              <a:gd name="connsiteY11" fmla="*/ 254759 h 764277"/>
              <a:gd name="connsiteX12" fmla="*/ 764278 w 849197"/>
              <a:gd name="connsiteY12" fmla="*/ 254759 h 764277"/>
              <a:gd name="connsiteX13" fmla="*/ 764278 w 849197"/>
              <a:gd name="connsiteY13" fmla="*/ 339679 h 764277"/>
              <a:gd name="connsiteX14" fmla="*/ 849198 w 849197"/>
              <a:gd name="connsiteY14" fmla="*/ 339679 h 764277"/>
              <a:gd name="connsiteX15" fmla="*/ 849198 w 849197"/>
              <a:gd name="connsiteY15" fmla="*/ 424599 h 764277"/>
              <a:gd name="connsiteX16" fmla="*/ 764278 w 849197"/>
              <a:gd name="connsiteY16" fmla="*/ 424599 h 764277"/>
              <a:gd name="connsiteX17" fmla="*/ 764278 w 849197"/>
              <a:gd name="connsiteY17" fmla="*/ 509519 h 764277"/>
              <a:gd name="connsiteX18" fmla="*/ 849198 w 849197"/>
              <a:gd name="connsiteY18" fmla="*/ 509519 h 764277"/>
              <a:gd name="connsiteX19" fmla="*/ 849198 w 849197"/>
              <a:gd name="connsiteY19" fmla="*/ 594438 h 764277"/>
              <a:gd name="connsiteX20" fmla="*/ 764278 w 849197"/>
              <a:gd name="connsiteY20" fmla="*/ 594438 h 764277"/>
              <a:gd name="connsiteX21" fmla="*/ 764278 w 849197"/>
              <a:gd name="connsiteY21" fmla="*/ 679358 h 764277"/>
              <a:gd name="connsiteX22" fmla="*/ 739333 w 849197"/>
              <a:gd name="connsiteY22" fmla="*/ 739333 h 764277"/>
              <a:gd name="connsiteX23" fmla="*/ 679358 w 849197"/>
              <a:gd name="connsiteY23" fmla="*/ 764278 h 764277"/>
              <a:gd name="connsiteX24" fmla="*/ 84920 w 849197"/>
              <a:gd name="connsiteY24" fmla="*/ 764278 h 764277"/>
              <a:gd name="connsiteX25" fmla="*/ 84920 w 849197"/>
              <a:gd name="connsiteY25" fmla="*/ 679358 h 764277"/>
              <a:gd name="connsiteX26" fmla="*/ 679358 w 849197"/>
              <a:gd name="connsiteY26" fmla="*/ 679358 h 764277"/>
              <a:gd name="connsiteX27" fmla="*/ 679358 w 849197"/>
              <a:gd name="connsiteY27" fmla="*/ 84920 h 764277"/>
              <a:gd name="connsiteX28" fmla="*/ 84920 w 849197"/>
              <a:gd name="connsiteY28" fmla="*/ 84920 h 764277"/>
              <a:gd name="connsiteX29" fmla="*/ 84920 w 849197"/>
              <a:gd name="connsiteY29" fmla="*/ 679358 h 764277"/>
              <a:gd name="connsiteX30" fmla="*/ 169840 w 849197"/>
              <a:gd name="connsiteY30" fmla="*/ 594438 h 764277"/>
              <a:gd name="connsiteX31" fmla="*/ 382139 w 849197"/>
              <a:gd name="connsiteY31" fmla="*/ 594438 h 764277"/>
              <a:gd name="connsiteX32" fmla="*/ 382139 w 849197"/>
              <a:gd name="connsiteY32" fmla="*/ 424599 h 764277"/>
              <a:gd name="connsiteX33" fmla="*/ 169840 w 849197"/>
              <a:gd name="connsiteY33" fmla="*/ 424599 h 764277"/>
              <a:gd name="connsiteX34" fmla="*/ 169840 w 849197"/>
              <a:gd name="connsiteY34" fmla="*/ 594438 h 764277"/>
              <a:gd name="connsiteX35" fmla="*/ 424599 w 849197"/>
              <a:gd name="connsiteY35" fmla="*/ 297219 h 764277"/>
              <a:gd name="connsiteX36" fmla="*/ 594438 w 849197"/>
              <a:gd name="connsiteY36" fmla="*/ 297219 h 764277"/>
              <a:gd name="connsiteX37" fmla="*/ 594438 w 849197"/>
              <a:gd name="connsiteY37" fmla="*/ 169840 h 764277"/>
              <a:gd name="connsiteX38" fmla="*/ 424599 w 849197"/>
              <a:gd name="connsiteY38" fmla="*/ 169840 h 764277"/>
              <a:gd name="connsiteX39" fmla="*/ 424599 w 849197"/>
              <a:gd name="connsiteY39" fmla="*/ 297219 h 764277"/>
              <a:gd name="connsiteX40" fmla="*/ 169840 w 849197"/>
              <a:gd name="connsiteY40" fmla="*/ 382139 h 764277"/>
              <a:gd name="connsiteX41" fmla="*/ 382139 w 849197"/>
              <a:gd name="connsiteY41" fmla="*/ 382139 h 764277"/>
              <a:gd name="connsiteX42" fmla="*/ 382139 w 849197"/>
              <a:gd name="connsiteY42" fmla="*/ 169840 h 764277"/>
              <a:gd name="connsiteX43" fmla="*/ 169840 w 849197"/>
              <a:gd name="connsiteY43" fmla="*/ 169840 h 764277"/>
              <a:gd name="connsiteX44" fmla="*/ 169840 w 849197"/>
              <a:gd name="connsiteY44" fmla="*/ 382139 h 764277"/>
              <a:gd name="connsiteX45" fmla="*/ 424599 w 849197"/>
              <a:gd name="connsiteY45" fmla="*/ 594438 h 764277"/>
              <a:gd name="connsiteX46" fmla="*/ 594438 w 849197"/>
              <a:gd name="connsiteY46" fmla="*/ 594438 h 764277"/>
              <a:gd name="connsiteX47" fmla="*/ 594438 w 849197"/>
              <a:gd name="connsiteY47" fmla="*/ 339679 h 764277"/>
              <a:gd name="connsiteX48" fmla="*/ 424599 w 849197"/>
              <a:gd name="connsiteY48" fmla="*/ 339679 h 764277"/>
              <a:gd name="connsiteX49" fmla="*/ 424599 w 849197"/>
              <a:gd name="connsiteY49" fmla="*/ 594438 h 764277"/>
              <a:gd name="connsiteX50" fmla="*/ 84920 w 849197"/>
              <a:gd name="connsiteY50" fmla="*/ 84920 h 764277"/>
              <a:gd name="connsiteX51" fmla="*/ 84920 w 849197"/>
              <a:gd name="connsiteY51" fmla="*/ 679358 h 764277"/>
              <a:gd name="connsiteX52" fmla="*/ 84920 w 849197"/>
              <a:gd name="connsiteY52" fmla="*/ 84920 h 764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849197" h="764277">
                <a:moveTo>
                  <a:pt x="84920" y="764278"/>
                </a:moveTo>
                <a:cubicBezTo>
                  <a:pt x="61567" y="764278"/>
                  <a:pt x="41576" y="755963"/>
                  <a:pt x="24945" y="739333"/>
                </a:cubicBezTo>
                <a:cubicBezTo>
                  <a:pt x="8315" y="722702"/>
                  <a:pt x="0" y="702711"/>
                  <a:pt x="0" y="679358"/>
                </a:cubicBezTo>
                <a:lnTo>
                  <a:pt x="0" y="84920"/>
                </a:lnTo>
                <a:cubicBezTo>
                  <a:pt x="0" y="61567"/>
                  <a:pt x="8315" y="41576"/>
                  <a:pt x="24945" y="24945"/>
                </a:cubicBezTo>
                <a:cubicBezTo>
                  <a:pt x="41576" y="8315"/>
                  <a:pt x="61567" y="0"/>
                  <a:pt x="84920" y="0"/>
                </a:cubicBezTo>
                <a:lnTo>
                  <a:pt x="679358" y="0"/>
                </a:lnTo>
                <a:cubicBezTo>
                  <a:pt x="702711" y="0"/>
                  <a:pt x="722702" y="8315"/>
                  <a:pt x="739333" y="24945"/>
                </a:cubicBezTo>
                <a:cubicBezTo>
                  <a:pt x="755963" y="41576"/>
                  <a:pt x="764278" y="61567"/>
                  <a:pt x="764278" y="84920"/>
                </a:cubicBezTo>
                <a:lnTo>
                  <a:pt x="764278" y="169840"/>
                </a:lnTo>
                <a:lnTo>
                  <a:pt x="849198" y="169840"/>
                </a:lnTo>
                <a:lnTo>
                  <a:pt x="849198" y="254759"/>
                </a:lnTo>
                <a:lnTo>
                  <a:pt x="764278" y="254759"/>
                </a:lnTo>
                <a:lnTo>
                  <a:pt x="764278" y="339679"/>
                </a:lnTo>
                <a:lnTo>
                  <a:pt x="849198" y="339679"/>
                </a:lnTo>
                <a:lnTo>
                  <a:pt x="849198" y="424599"/>
                </a:lnTo>
                <a:lnTo>
                  <a:pt x="764278" y="424599"/>
                </a:lnTo>
                <a:lnTo>
                  <a:pt x="764278" y="509519"/>
                </a:lnTo>
                <a:lnTo>
                  <a:pt x="849198" y="509519"/>
                </a:lnTo>
                <a:lnTo>
                  <a:pt x="849198" y="594438"/>
                </a:lnTo>
                <a:lnTo>
                  <a:pt x="764278" y="594438"/>
                </a:lnTo>
                <a:lnTo>
                  <a:pt x="764278" y="679358"/>
                </a:lnTo>
                <a:cubicBezTo>
                  <a:pt x="764278" y="702711"/>
                  <a:pt x="755963" y="722702"/>
                  <a:pt x="739333" y="739333"/>
                </a:cubicBezTo>
                <a:cubicBezTo>
                  <a:pt x="722702" y="755963"/>
                  <a:pt x="702711" y="764278"/>
                  <a:pt x="679358" y="764278"/>
                </a:cubicBezTo>
                <a:lnTo>
                  <a:pt x="84920" y="764278"/>
                </a:lnTo>
                <a:close/>
                <a:moveTo>
                  <a:pt x="84920" y="679358"/>
                </a:moveTo>
                <a:lnTo>
                  <a:pt x="679358" y="679358"/>
                </a:lnTo>
                <a:lnTo>
                  <a:pt x="679358" y="84920"/>
                </a:lnTo>
                <a:lnTo>
                  <a:pt x="84920" y="84920"/>
                </a:lnTo>
                <a:lnTo>
                  <a:pt x="84920" y="679358"/>
                </a:lnTo>
                <a:close/>
                <a:moveTo>
                  <a:pt x="169840" y="594438"/>
                </a:moveTo>
                <a:lnTo>
                  <a:pt x="382139" y="594438"/>
                </a:lnTo>
                <a:lnTo>
                  <a:pt x="382139" y="424599"/>
                </a:lnTo>
                <a:lnTo>
                  <a:pt x="169840" y="424599"/>
                </a:lnTo>
                <a:lnTo>
                  <a:pt x="169840" y="594438"/>
                </a:lnTo>
                <a:close/>
                <a:moveTo>
                  <a:pt x="424599" y="297219"/>
                </a:moveTo>
                <a:lnTo>
                  <a:pt x="594438" y="297219"/>
                </a:lnTo>
                <a:lnTo>
                  <a:pt x="594438" y="169840"/>
                </a:lnTo>
                <a:lnTo>
                  <a:pt x="424599" y="169840"/>
                </a:lnTo>
                <a:lnTo>
                  <a:pt x="424599" y="297219"/>
                </a:lnTo>
                <a:close/>
                <a:moveTo>
                  <a:pt x="169840" y="382139"/>
                </a:moveTo>
                <a:lnTo>
                  <a:pt x="382139" y="382139"/>
                </a:lnTo>
                <a:lnTo>
                  <a:pt x="382139" y="169840"/>
                </a:lnTo>
                <a:lnTo>
                  <a:pt x="169840" y="169840"/>
                </a:lnTo>
                <a:lnTo>
                  <a:pt x="169840" y="382139"/>
                </a:lnTo>
                <a:close/>
                <a:moveTo>
                  <a:pt x="424599" y="594438"/>
                </a:moveTo>
                <a:lnTo>
                  <a:pt x="594438" y="594438"/>
                </a:lnTo>
                <a:lnTo>
                  <a:pt x="594438" y="339679"/>
                </a:lnTo>
                <a:lnTo>
                  <a:pt x="424599" y="339679"/>
                </a:lnTo>
                <a:lnTo>
                  <a:pt x="424599" y="594438"/>
                </a:lnTo>
                <a:close/>
                <a:moveTo>
                  <a:pt x="84920" y="84920"/>
                </a:moveTo>
                <a:lnTo>
                  <a:pt x="84920" y="679358"/>
                </a:lnTo>
                <a:lnTo>
                  <a:pt x="84920" y="84920"/>
                </a:lnTo>
                <a:close/>
              </a:path>
            </a:pathLst>
          </a:custGeom>
          <a:solidFill>
            <a:schemeClr val="tx1"/>
          </a:solidFill>
          <a:ln w="105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22594F59-18AC-3D74-A8CA-8D315AA6B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0514" y="4901750"/>
            <a:ext cx="1084467" cy="1084467"/>
          </a:xfrm>
          <a:prstGeom prst="rect">
            <a:avLst/>
          </a:prstGeom>
        </p:spPr>
      </p:pic>
      <p:graphicFrame>
        <p:nvGraphicFramePr>
          <p:cNvPr id="34" name="Tabelle 33">
            <a:extLst>
              <a:ext uri="{FF2B5EF4-FFF2-40B4-BE49-F238E27FC236}">
                <a16:creationId xmlns:a16="http://schemas.microsoft.com/office/drawing/2014/main" id="{675E50DE-579D-35D8-7FBF-AC32C0AEE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918617"/>
              </p:ext>
            </p:extLst>
          </p:nvPr>
        </p:nvGraphicFramePr>
        <p:xfrm>
          <a:off x="7296083" y="3749039"/>
          <a:ext cx="32246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311">
                  <a:extLst>
                    <a:ext uri="{9D8B030D-6E8A-4147-A177-3AD203B41FA5}">
                      <a16:colId xmlns:a16="http://schemas.microsoft.com/office/drawing/2014/main" val="354448161"/>
                    </a:ext>
                  </a:extLst>
                </a:gridCol>
                <a:gridCol w="1612311">
                  <a:extLst>
                    <a:ext uri="{9D8B030D-6E8A-4147-A177-3AD203B41FA5}">
                      <a16:colId xmlns:a16="http://schemas.microsoft.com/office/drawing/2014/main" val="3253918595"/>
                    </a:ext>
                  </a:extLst>
                </a:gridCol>
              </a:tblGrid>
              <a:tr h="419101">
                <a:tc>
                  <a:txBody>
                    <a:bodyPr/>
                    <a:lstStyle/>
                    <a:p>
                      <a:pPr algn="ctr"/>
                      <a:r>
                        <a:rPr kumimoji="0" lang="de-DE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Buffer A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enorite" panose="00000500000000000000" pitchFamily="2" charset="0"/>
                          <a:ea typeface="+mn-ea"/>
                          <a:cs typeface="+mn-cs"/>
                        </a:rPr>
                        <a:t>Buffer B</a:t>
                      </a:r>
                      <a:endParaRPr kumimoji="0" lang="de-DE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3510022"/>
                  </a:ext>
                </a:extLst>
              </a:tr>
            </a:tbl>
          </a:graphicData>
        </a:graphic>
      </p:graphicFrame>
      <p:sp>
        <p:nvSpPr>
          <p:cNvPr id="35" name="Textfeld 34">
            <a:extLst>
              <a:ext uri="{FF2B5EF4-FFF2-40B4-BE49-F238E27FC236}">
                <a16:creationId xmlns:a16="http://schemas.microsoft.com/office/drawing/2014/main" id="{45A6737F-BD5E-4EC9-6AB1-1C9BA1040F61}"/>
              </a:ext>
            </a:extLst>
          </p:cNvPr>
          <p:cNvSpPr txBox="1"/>
          <p:nvPr/>
        </p:nvSpPr>
        <p:spPr>
          <a:xfrm>
            <a:off x="8477887" y="1668314"/>
            <a:ext cx="953544" cy="51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/>
              <a:t>DMA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D174CDA-8D89-4970-8050-F8FA9EF26EA1}"/>
              </a:ext>
            </a:extLst>
          </p:cNvPr>
          <p:cNvSpPr txBox="1"/>
          <p:nvPr/>
        </p:nvSpPr>
        <p:spPr>
          <a:xfrm>
            <a:off x="8445976" y="5914070"/>
            <a:ext cx="953544" cy="51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dirty="0"/>
              <a:t>DSP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5B1A1779-4252-66DC-64BF-FA42FB0396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7290614">
            <a:off x="7969636" y="2918840"/>
            <a:ext cx="777240" cy="77724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59517F79-97EC-24BB-03EF-2EF0045D6F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778234">
            <a:off x="9094026" y="4307387"/>
            <a:ext cx="777240" cy="777240"/>
          </a:xfrm>
          <a:prstGeom prst="rect">
            <a:avLst/>
          </a:prstGeom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0FCFD8EA-2EC3-1FB4-0A96-B4DE10553375}"/>
              </a:ext>
            </a:extLst>
          </p:cNvPr>
          <p:cNvSpPr txBox="1"/>
          <p:nvPr/>
        </p:nvSpPr>
        <p:spPr>
          <a:xfrm>
            <a:off x="9669334" y="4482504"/>
            <a:ext cx="953544" cy="51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dirty="0"/>
              <a:t>liest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71FA545-5203-AD2D-DD61-B060C55B6148}"/>
              </a:ext>
            </a:extLst>
          </p:cNvPr>
          <p:cNvSpPr txBox="1"/>
          <p:nvPr/>
        </p:nvSpPr>
        <p:spPr>
          <a:xfrm>
            <a:off x="7161705" y="3030535"/>
            <a:ext cx="953544" cy="51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dirty="0"/>
              <a:t>liest</a:t>
            </a:r>
          </a:p>
        </p:txBody>
      </p:sp>
    </p:spTree>
    <p:extLst>
      <p:ext uri="{BB962C8B-B14F-4D97-AF65-F5344CB8AC3E}">
        <p14:creationId xmlns:p14="http://schemas.microsoft.com/office/powerpoint/2010/main" val="89850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EDE15EC0-8FB2-6A6F-B96D-A47935984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Buffering Test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DCF43C-FE1D-7E93-C665-94B5AC04D558}"/>
              </a:ext>
            </a:extLst>
          </p:cNvPr>
          <p:cNvSpPr txBox="1"/>
          <p:nvPr/>
        </p:nvSpPr>
        <p:spPr>
          <a:xfrm>
            <a:off x="838200" y="2612367"/>
            <a:ext cx="37528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sz="2400" dirty="0">
              <a:latin typeface="Tenorite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Tenorite" panose="00000500000000000000" pitchFamily="2" charset="0"/>
              </a:rPr>
              <a:t>Aus </a:t>
            </a:r>
            <a:r>
              <a:rPr lang="de-DE" sz="2400" dirty="0" err="1">
                <a:latin typeface="Tenorite" panose="00000500000000000000" pitchFamily="2" charset="0"/>
              </a:rPr>
              <a:t>Lookuptable</a:t>
            </a:r>
            <a:endParaRPr lang="de-DE" sz="2400" dirty="0">
              <a:latin typeface="Tenorite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Tenorite" panose="00000500000000000000" pitchFamily="2" charset="0"/>
              </a:rPr>
              <a:t>Müsste 1kHz Sinus generieren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Tenorite" panose="00000500000000000000" pitchFamily="2" charset="0"/>
              </a:rPr>
              <a:t>Bisher nicht ganz korrekt</a:t>
            </a:r>
          </a:p>
        </p:txBody>
      </p:sp>
      <p:pic>
        <p:nvPicPr>
          <p:cNvPr id="4" name="Grafik 3" descr="Ein Bild, das Screenshot, Text, Multimedia-Software, Grafiksoftware enthält.&#10;&#10;Automatisch generierte Beschreibung">
            <a:extLst>
              <a:ext uri="{FF2B5EF4-FFF2-40B4-BE49-F238E27FC236}">
                <a16:creationId xmlns:a16="http://schemas.microsoft.com/office/drawing/2014/main" id="{6718D0DC-CE55-883E-72B9-B30769F34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10" y="2174218"/>
            <a:ext cx="6372860" cy="382371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12AE2E-3956-91A4-0904-A943E9CBE709}"/>
              </a:ext>
            </a:extLst>
          </p:cNvPr>
          <p:cNvSpPr txBox="1"/>
          <p:nvPr/>
        </p:nvSpPr>
        <p:spPr>
          <a:xfrm>
            <a:off x="838200" y="143309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600" dirty="0">
                <a:latin typeface="Tenorite" panose="00000500000000000000" pitchFamily="2" charset="0"/>
              </a:rPr>
              <a:t>Sinusgenerator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771709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EDE15EC0-8FB2-6A6F-B96D-A47935984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Test</a:t>
            </a:r>
            <a:endParaRPr lang="de-DE" dirty="0"/>
          </a:p>
        </p:txBody>
      </p:sp>
      <p:pic>
        <p:nvPicPr>
          <p:cNvPr id="3" name="Grafik 2" descr="Ein Bild, das Spiegelung, Wasser, Screenshot enthält.&#10;&#10;Automatisch generierte Beschreibung">
            <a:extLst>
              <a:ext uri="{FF2B5EF4-FFF2-40B4-BE49-F238E27FC236}">
                <a16:creationId xmlns:a16="http://schemas.microsoft.com/office/drawing/2014/main" id="{D079E042-2366-A3D7-D4FD-B154F1A97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129" y="1935480"/>
            <a:ext cx="7788550" cy="465883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96F2AFE-A55F-65A4-47A9-6A0BB8FBC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25651" y="1410334"/>
            <a:ext cx="167039" cy="28035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0CB73AF6-4EAD-F347-2E8C-F106B2FFECCB}"/>
              </a:ext>
            </a:extLst>
          </p:cNvPr>
          <p:cNvSpPr txBox="1"/>
          <p:nvPr/>
        </p:nvSpPr>
        <p:spPr>
          <a:xfrm>
            <a:off x="876300" y="2577584"/>
            <a:ext cx="24333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/>
              <a:t>PCM5102a Recording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DCF43C-FE1D-7E93-C665-94B5AC04D558}"/>
              </a:ext>
            </a:extLst>
          </p:cNvPr>
          <p:cNvSpPr txBox="1"/>
          <p:nvPr/>
        </p:nvSpPr>
        <p:spPr>
          <a:xfrm>
            <a:off x="974210" y="4947404"/>
            <a:ext cx="24333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/>
              <a:t>Original </a:t>
            </a:r>
          </a:p>
          <a:p>
            <a:r>
              <a:rPr lang="de-DE" sz="2400" dirty="0"/>
              <a:t>.</a:t>
            </a:r>
            <a:r>
              <a:rPr lang="de-DE" sz="2400" dirty="0" err="1"/>
              <a:t>wav</a:t>
            </a:r>
            <a:r>
              <a:rPr lang="de-DE" sz="2400" dirty="0"/>
              <a:t> Datei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AD98566-ECE4-DC8B-2A8B-CF5DB70D2CEF}"/>
              </a:ext>
            </a:extLst>
          </p:cNvPr>
          <p:cNvSpPr txBox="1"/>
          <p:nvPr/>
        </p:nvSpPr>
        <p:spPr>
          <a:xfrm>
            <a:off x="8976359" y="975180"/>
            <a:ext cx="24333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/>
              <a:t>~340 </a:t>
            </a:r>
            <a:r>
              <a:rPr lang="de-DE" sz="2400" dirty="0" err="1"/>
              <a:t>ms</a:t>
            </a:r>
            <a:r>
              <a:rPr lang="de-DE" sz="2400" dirty="0"/>
              <a:t> Versatz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325608E-55FC-CE22-D31D-9989E2524C07}"/>
              </a:ext>
            </a:extLst>
          </p:cNvPr>
          <p:cNvSpPr txBox="1"/>
          <p:nvPr/>
        </p:nvSpPr>
        <p:spPr>
          <a:xfrm>
            <a:off x="807005" y="128914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600" dirty="0">
                <a:latin typeface="Tenorite" panose="00000500000000000000" pitchFamily="2" charset="0"/>
              </a:rPr>
              <a:t>Vergleich mit Originaldatei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4266254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D3471-00E4-7F29-7A1C-6EC30F859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</a:t>
            </a:r>
            <a:endParaRPr lang="de-DE" dirty="0"/>
          </a:p>
        </p:txBody>
      </p:sp>
      <p:pic>
        <p:nvPicPr>
          <p:cNvPr id="5" name="Inhaltsplatzhalter 4" descr="Ein Bild, das Screenshot, Text, Reihe, Diagramm enthält.&#10;&#10;Automatisch generierte Beschreibung">
            <a:extLst>
              <a:ext uri="{FF2B5EF4-FFF2-40B4-BE49-F238E27FC236}">
                <a16:creationId xmlns:a16="http://schemas.microsoft.com/office/drawing/2014/main" id="{653C2AA0-6C8A-C636-F2BB-1F19AF85C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8620"/>
            <a:ext cx="12192000" cy="4708226"/>
          </a:xfrm>
        </p:spPr>
      </p:pic>
    </p:spTree>
    <p:extLst>
      <p:ext uri="{BB962C8B-B14F-4D97-AF65-F5344CB8AC3E}">
        <p14:creationId xmlns:p14="http://schemas.microsoft.com/office/powerpoint/2010/main" val="3256242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746A3-04B7-BC14-3A69-90A2123A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83225"/>
          </a:xfrm>
        </p:spPr>
        <p:txBody>
          <a:bodyPr/>
          <a:lstStyle/>
          <a:p>
            <a:pPr algn="ctr"/>
            <a:r>
              <a:rPr lang="en-US" dirty="0" err="1"/>
              <a:t>Vielen</a:t>
            </a:r>
            <a:r>
              <a:rPr lang="en-US" dirty="0"/>
              <a:t> Dank für </a:t>
            </a:r>
            <a:r>
              <a:rPr lang="en-US" dirty="0" err="1"/>
              <a:t>eure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br>
              <a:rPr lang="en-US" dirty="0"/>
            </a:br>
            <a:br>
              <a:rPr lang="en-US" dirty="0"/>
            </a:br>
            <a:r>
              <a:rPr lang="en-US" sz="4400" dirty="0"/>
              <a:t>Happy Patching!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1311226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948</Words>
  <Application>Microsoft Office PowerPoint</Application>
  <PresentationFormat>Breitbild</PresentationFormat>
  <Paragraphs>175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Aptos</vt:lpstr>
      <vt:lpstr>Arial</vt:lpstr>
      <vt:lpstr>Tenorite</vt:lpstr>
      <vt:lpstr>Office</vt:lpstr>
      <vt:lpstr>i   m   a</vt:lpstr>
      <vt:lpstr>Audio Pipeline</vt:lpstr>
      <vt:lpstr>PCM5102A Audio Codec </vt:lpstr>
      <vt:lpstr>I2S</vt:lpstr>
      <vt:lpstr>Double Buffering</vt:lpstr>
      <vt:lpstr>Double Buffering Test</vt:lpstr>
      <vt:lpstr>Audio Test</vt:lpstr>
      <vt:lpstr>GANTT</vt:lpstr>
      <vt:lpstr>Vielen Dank für eure Aufmerksamkeit  Happy Patching!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</dc:title>
  <dc:creator>Jonas Lux</dc:creator>
  <cp:lastModifiedBy>Jonas Lux</cp:lastModifiedBy>
  <cp:revision>36</cp:revision>
  <dcterms:created xsi:type="dcterms:W3CDTF">2024-04-11T10:41:42Z</dcterms:created>
  <dcterms:modified xsi:type="dcterms:W3CDTF">2024-06-04T10:56:49Z</dcterms:modified>
</cp:coreProperties>
</file>