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804" r:id="rId2"/>
  </p:sldMasterIdLst>
  <p:sldIdLst>
    <p:sldId id="256" r:id="rId3"/>
    <p:sldId id="270" r:id="rId4"/>
    <p:sldId id="271" r:id="rId5"/>
    <p:sldId id="272" r:id="rId6"/>
    <p:sldId id="274" r:id="rId7"/>
    <p:sldId id="276" r:id="rId8"/>
    <p:sldId id="273" r:id="rId9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277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66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76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2302"/>
            <a:ext cx="2135981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2302"/>
            <a:ext cx="6284119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75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566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103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4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6"/>
            <a:ext cx="401193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5"/>
            <a:ext cx="401193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397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5"/>
            <a:ext cx="401193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938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783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397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0488" y="731520"/>
            <a:ext cx="5274945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C8C86EA8-501C-49A8-B3AB-1E24D26E12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692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7437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40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419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918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2302"/>
            <a:ext cx="2135981" cy="575989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2302"/>
            <a:ext cx="6284119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17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17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6"/>
            <a:ext cx="4011930" cy="402335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5"/>
            <a:ext cx="401193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73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5"/>
            <a:ext cx="401193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38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984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02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0488" y="731520"/>
            <a:ext cx="5274945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C8C86EA8-501C-49A8-B3AB-1E24D26E12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10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40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6EA8-501C-49A8-B3AB-1E24D26E12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1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C86EA8-501C-49A8-B3AB-1E24D26E12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8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C86EA8-501C-49A8-B3AB-1E24D26E12AA}" type="datetimeFigureOut">
              <a:rPr kumimoji="1" lang="ja-JP" altLang="en-US" smtClean="0"/>
              <a:t>2025/2/21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E20C3D7-348A-4E75-B0E3-C5EB02CCC77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82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資料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318162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kumimoji="1" lang="ja-JP" altLang="en-US" dirty="0" smtClean="0"/>
              <a:t>トライデントコンピュータ専門学校</a:t>
            </a:r>
            <a:endParaRPr kumimoji="1" lang="en-US" altLang="ja-JP" dirty="0" smtClean="0"/>
          </a:p>
          <a:p>
            <a:pPr>
              <a:lnSpc>
                <a:spcPct val="60000"/>
              </a:lnSpc>
            </a:pPr>
            <a:r>
              <a:rPr lang="ja-JP" altLang="en-US" dirty="0"/>
              <a:t>ゲームサイエンス</a:t>
            </a:r>
            <a:r>
              <a:rPr lang="ja-JP" altLang="en-US" dirty="0" smtClean="0"/>
              <a:t>学科</a:t>
            </a:r>
            <a:endParaRPr lang="en-US" altLang="ja-JP" dirty="0" smtClean="0"/>
          </a:p>
          <a:p>
            <a:pPr>
              <a:lnSpc>
                <a:spcPct val="60000"/>
              </a:lnSpc>
            </a:pPr>
            <a:r>
              <a:rPr kumimoji="1" lang="ja-JP" altLang="en-US" dirty="0"/>
              <a:t>清水駿希</a:t>
            </a:r>
          </a:p>
        </p:txBody>
      </p:sp>
    </p:spTree>
    <p:extLst>
      <p:ext uri="{BB962C8B-B14F-4D97-AF65-F5344CB8AC3E}">
        <p14:creationId xmlns:p14="http://schemas.microsoft.com/office/powerpoint/2010/main" val="344995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921" y="1643879"/>
            <a:ext cx="4475583" cy="251291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56257" y="1422531"/>
            <a:ext cx="2876108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950" b="1" dirty="0"/>
              <a:t>制作期間 </a:t>
            </a:r>
            <a:r>
              <a:rPr lang="en-US" altLang="ja-JP" sz="1950" b="1" dirty="0"/>
              <a:t>: </a:t>
            </a:r>
            <a:r>
              <a:rPr lang="en-US" altLang="ja-JP" sz="1950" dirty="0"/>
              <a:t>12</a:t>
            </a:r>
            <a:r>
              <a:rPr lang="ja-JP" altLang="en-US" sz="1950" dirty="0"/>
              <a:t>月半～現在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6257" y="1851502"/>
            <a:ext cx="1872629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950" b="1" dirty="0"/>
              <a:t>制作人数 </a:t>
            </a:r>
            <a:r>
              <a:rPr lang="en-US" altLang="ja-JP" sz="1950" b="1" dirty="0"/>
              <a:t>: </a:t>
            </a:r>
            <a:r>
              <a:rPr lang="ja-JP" altLang="en-US" sz="1950" dirty="0"/>
              <a:t>一人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56904" y="3809730"/>
            <a:ext cx="1455848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950" b="1" dirty="0"/>
              <a:t>制作環境 </a:t>
            </a:r>
            <a:r>
              <a:rPr lang="en-US" altLang="ja-JP" sz="1950" b="1" dirty="0"/>
              <a:t>:</a:t>
            </a:r>
            <a:r>
              <a:rPr lang="ja-JP" altLang="en-US" sz="1625" b="1" dirty="0"/>
              <a:t>　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72" y="3522487"/>
            <a:ext cx="904618" cy="90461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33" y="3574370"/>
            <a:ext cx="800853" cy="80085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76" y="3491877"/>
            <a:ext cx="917545" cy="965837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52663" y="2666505"/>
            <a:ext cx="1455848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950" b="1" dirty="0"/>
              <a:t>使用言語 </a:t>
            </a:r>
            <a:r>
              <a:rPr lang="en-US" altLang="ja-JP" sz="1950" b="1" dirty="0"/>
              <a:t>:</a:t>
            </a:r>
            <a:r>
              <a:rPr lang="ja-JP" altLang="en-US" sz="1625" b="1" dirty="0"/>
              <a:t>　</a:t>
            </a: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690" y="2436347"/>
            <a:ext cx="757141" cy="85273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08" y="60887"/>
            <a:ext cx="1616463" cy="909261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309720" y="4785500"/>
            <a:ext cx="1417376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950" b="1" dirty="0"/>
              <a:t>ゲーム概要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352663" y="5177915"/>
            <a:ext cx="934051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950" dirty="0"/>
              <a:t>風船をつけたプレイヤー同士が風船を破裂させ合い、敵をすべて海に落として勝利を</a:t>
            </a:r>
            <a:r>
              <a:rPr lang="ja-JP" altLang="en-US" sz="1950" dirty="0" smtClean="0"/>
              <a:t>目指すアクションゲーム</a:t>
            </a:r>
            <a:r>
              <a:rPr lang="ja-JP" altLang="en-US" sz="1950" dirty="0"/>
              <a:t>！戦略とテクニック</a:t>
            </a:r>
            <a:r>
              <a:rPr lang="ja-JP" altLang="en-US" sz="1950" dirty="0" smtClean="0"/>
              <a:t>ですべての敵を倒せ！</a:t>
            </a:r>
            <a:endParaRPr lang="ja-JP" altLang="en-US" sz="1950" dirty="0"/>
          </a:p>
        </p:txBody>
      </p:sp>
      <p:cxnSp>
        <p:nvCxnSpPr>
          <p:cNvPr id="16" name="直線コネクタ 15"/>
          <p:cNvCxnSpPr/>
          <p:nvPr/>
        </p:nvCxnSpPr>
        <p:spPr>
          <a:xfrm>
            <a:off x="166784" y="925820"/>
            <a:ext cx="93854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タイトル 1"/>
          <p:cNvSpPr txBox="1">
            <a:spLocks/>
          </p:cNvSpPr>
          <p:nvPr/>
        </p:nvSpPr>
        <p:spPr>
          <a:xfrm>
            <a:off x="166783" y="313753"/>
            <a:ext cx="4143960" cy="5356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900" b="1" dirty="0" smtClean="0">
                <a:latin typeface="+mn-ea"/>
                <a:ea typeface="+mn-ea"/>
              </a:rPr>
              <a:t>BALLOON</a:t>
            </a:r>
            <a:endParaRPr lang="en-US" altLang="ja-JP" sz="39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329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/>
          </p:cNvSpPr>
          <p:nvPr/>
        </p:nvSpPr>
        <p:spPr>
          <a:xfrm>
            <a:off x="365060" y="1299399"/>
            <a:ext cx="8718293" cy="5356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575" b="1" dirty="0"/>
              <a:t>Unity</a:t>
            </a:r>
            <a:r>
              <a:rPr lang="ja-JP" altLang="en-US" sz="3575" dirty="0"/>
              <a:t>の</a:t>
            </a:r>
            <a:r>
              <a:rPr lang="en-US" altLang="ja-JP" sz="3575" b="1" dirty="0" err="1"/>
              <a:t>DoTween</a:t>
            </a:r>
            <a:r>
              <a:rPr lang="ja-JP" altLang="en-US" sz="3575" dirty="0"/>
              <a:t>ライブラリの類似機能を実装</a:t>
            </a:r>
            <a:endParaRPr lang="ja-JP" altLang="en-US" sz="3575" b="1" dirty="0">
              <a:latin typeface="+mn-ea"/>
              <a:ea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60" y="1966259"/>
            <a:ext cx="5878634" cy="1790952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82808" y="3878939"/>
            <a:ext cx="4953000" cy="2279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950" b="1" dirty="0" smtClean="0"/>
              <a:t>アニメーションの簡略化</a:t>
            </a:r>
            <a:endParaRPr lang="ja-JP" altLang="en-US" sz="195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 smtClean="0"/>
              <a:t>Tween</a:t>
            </a:r>
            <a:r>
              <a:rPr lang="ja-JP" altLang="en-US" dirty="0" smtClean="0"/>
              <a:t>を実装することで、移動やスケール、回転などのアニメーションをコード内で簡単に記述できるようになります。</a:t>
            </a:r>
            <a:endParaRPr lang="en-US" altLang="ja-JP" dirty="0" smtClean="0"/>
          </a:p>
          <a:p>
            <a:pPr>
              <a:buFont typeface="Arial" panose="020B0604020202020204" pitchFamily="34" charset="0"/>
              <a:buChar char="•"/>
            </a:pPr>
            <a:endParaRPr lang="ja-JP" altLang="en-US" sz="1463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/>
              <a:t>特定の位置にオブジェクトを滑らかに移動させる際、直接的な数値操作ではなく、</a:t>
            </a:r>
            <a:r>
              <a:rPr lang="en-US" altLang="ja-JP" dirty="0"/>
              <a:t>Tween</a:t>
            </a:r>
            <a:r>
              <a:rPr lang="ja-JP" altLang="en-US" dirty="0"/>
              <a:t>を利用することで可読性と保守性が向上します。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953000" y="3855856"/>
            <a:ext cx="4953000" cy="23026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950" b="1" dirty="0"/>
              <a:t>イージングによる表現力の向上</a:t>
            </a:r>
            <a:endParaRPr lang="ja-JP" altLang="en-US" sz="1950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/>
              <a:t>イージング（</a:t>
            </a:r>
            <a:r>
              <a:rPr lang="en-US" altLang="ja-JP" dirty="0"/>
              <a:t>Ease In/Out</a:t>
            </a:r>
            <a:r>
              <a:rPr lang="ja-JP" altLang="en-US" dirty="0"/>
              <a:t>など）を簡単に適用できるため、物理的な動きや自然なアニメーション表現が可能になります。</a:t>
            </a: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endParaRPr lang="ja-JP" altLang="en-US" sz="1463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dirty="0"/>
              <a:t>ゲーム内のオブジェクトが、急加速や減速、反復運動など、リアルな動きを表現するのに役立ちます</a:t>
            </a:r>
            <a:r>
              <a:rPr lang="ja-JP" altLang="en-US" sz="1950" dirty="0"/>
              <a:t>。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08" y="60887"/>
            <a:ext cx="1616463" cy="909261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166784" y="925820"/>
            <a:ext cx="93854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タイトル 1"/>
          <p:cNvSpPr txBox="1">
            <a:spLocks/>
          </p:cNvSpPr>
          <p:nvPr/>
        </p:nvSpPr>
        <p:spPr>
          <a:xfrm>
            <a:off x="166783" y="313753"/>
            <a:ext cx="4143960" cy="5356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900" b="1" dirty="0" smtClean="0">
                <a:latin typeface="+mn-ea"/>
                <a:ea typeface="+mn-ea"/>
              </a:rPr>
              <a:t>BALLOON</a:t>
            </a:r>
            <a:endParaRPr lang="en-US" altLang="ja-JP" sz="39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092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83" y="3273962"/>
            <a:ext cx="5198245" cy="2160866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297232" y="1313976"/>
            <a:ext cx="7409401" cy="6424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575" b="1" dirty="0"/>
              <a:t>柔軟で拡張性の高い衝突処理を実装</a:t>
            </a:r>
            <a:endParaRPr lang="en-US" altLang="ja-JP" sz="3575" b="1" dirty="0"/>
          </a:p>
        </p:txBody>
      </p:sp>
      <p:sp>
        <p:nvSpPr>
          <p:cNvPr id="4" name="正方形/長方形 3"/>
          <p:cNvSpPr/>
          <p:nvPr/>
        </p:nvSpPr>
        <p:spPr>
          <a:xfrm>
            <a:off x="5577697" y="2528620"/>
            <a:ext cx="4240374" cy="16235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950" b="1" dirty="0"/>
              <a:t>柔軟性</a:t>
            </a:r>
            <a:endParaRPr lang="ja-JP" altLang="en-US" sz="1950" dirty="0"/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600" dirty="0"/>
              <a:t>仮想関数を使用しているため、個々のオブジェクトごとに衝突やトリガー処理をカスタマイズできます。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600" dirty="0"/>
              <a:t>例えば、プレイヤーと敵、アイテムなど異なる</a:t>
            </a:r>
            <a:endParaRPr lang="en-US" altLang="ja-JP" sz="1600" dirty="0"/>
          </a:p>
          <a:p>
            <a:r>
              <a:rPr lang="ja-JP" altLang="en-US" sz="1600" dirty="0"/>
              <a:t>  オブジェクトに応じた衝突処理が可能です。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97232" y="2172782"/>
            <a:ext cx="4655768" cy="884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950" b="1" dirty="0"/>
              <a:t>拡張性を考慮したインターフェース設計</a:t>
            </a:r>
            <a:endParaRPr lang="ja-JP" altLang="en-US" sz="1950" dirty="0"/>
          </a:p>
          <a:p>
            <a:r>
              <a:rPr lang="ja-JP" altLang="en-US" sz="1600" dirty="0"/>
              <a:t>仮想関数とポリモーフィズムを活用し、様々な衝突処理を柔軟に実装可能な設計になっています。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596553" y="4354395"/>
            <a:ext cx="3955661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950" b="1" dirty="0"/>
              <a:t>ゲーム開発での実用性</a:t>
            </a:r>
            <a:endParaRPr lang="ja-JP" altLang="en-US" sz="1950" dirty="0"/>
          </a:p>
          <a:p>
            <a:r>
              <a:rPr lang="ja-JP" altLang="en-US" sz="1600" dirty="0"/>
              <a:t>衝突やトリガーイベントはゲームにおいて重要な要素であり、このコードはそれを効率的に処理できる構造を持っています。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08" y="60887"/>
            <a:ext cx="1616463" cy="909261"/>
          </a:xfrm>
          <a:prstGeom prst="rect">
            <a:avLst/>
          </a:prstGeom>
        </p:spPr>
      </p:pic>
      <p:cxnSp>
        <p:nvCxnSpPr>
          <p:cNvPr id="8" name="直線コネクタ 7"/>
          <p:cNvCxnSpPr/>
          <p:nvPr/>
        </p:nvCxnSpPr>
        <p:spPr>
          <a:xfrm>
            <a:off x="166784" y="925820"/>
            <a:ext cx="93854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タイトル 1"/>
          <p:cNvSpPr txBox="1">
            <a:spLocks/>
          </p:cNvSpPr>
          <p:nvPr/>
        </p:nvSpPr>
        <p:spPr>
          <a:xfrm>
            <a:off x="166783" y="313753"/>
            <a:ext cx="4143960" cy="5356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900" b="1" dirty="0" smtClean="0">
                <a:latin typeface="+mn-ea"/>
                <a:ea typeface="+mn-ea"/>
              </a:rPr>
              <a:t>BALLOON</a:t>
            </a:r>
            <a:endParaRPr lang="en-US" altLang="ja-JP" sz="39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4597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97232" y="1313976"/>
            <a:ext cx="8305479" cy="6424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575" b="1" dirty="0"/>
              <a:t>非同期シーンロードによる高速シーン遷移</a:t>
            </a:r>
            <a:endParaRPr lang="en-US" altLang="ja-JP" sz="3575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08" y="60887"/>
            <a:ext cx="1616463" cy="909261"/>
          </a:xfrm>
          <a:prstGeom prst="rect">
            <a:avLst/>
          </a:prstGeom>
        </p:spPr>
      </p:pic>
      <p:cxnSp>
        <p:nvCxnSpPr>
          <p:cNvPr id="8" name="直線コネクタ 7"/>
          <p:cNvCxnSpPr/>
          <p:nvPr/>
        </p:nvCxnSpPr>
        <p:spPr>
          <a:xfrm>
            <a:off x="166784" y="925820"/>
            <a:ext cx="93854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タイトル 1"/>
          <p:cNvSpPr txBox="1">
            <a:spLocks/>
          </p:cNvSpPr>
          <p:nvPr/>
        </p:nvSpPr>
        <p:spPr>
          <a:xfrm>
            <a:off x="166783" y="313753"/>
            <a:ext cx="4143960" cy="5356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900" b="1" dirty="0" smtClean="0">
                <a:latin typeface="+mn-ea"/>
                <a:ea typeface="+mn-ea"/>
              </a:rPr>
              <a:t>BALLOON</a:t>
            </a:r>
            <a:endParaRPr lang="en-US" altLang="ja-JP" sz="3900" b="1" dirty="0">
              <a:latin typeface="+mn-ea"/>
              <a:ea typeface="+mn-ea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32" y="2395195"/>
            <a:ext cx="4334480" cy="1800476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4859499" y="2629149"/>
            <a:ext cx="4953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フェードアウト中に次のシーンを非同期で初期化し、遷移時間を短縮する技術を実装。</a:t>
            </a:r>
            <a:br>
              <a:rPr lang="ja-JP" altLang="en-US" dirty="0"/>
            </a:br>
            <a:r>
              <a:rPr lang="ja-JP" altLang="en-US" dirty="0"/>
              <a:t>ユーザーに「ロードを感じさせないスムーズな遷移」を提供します。</a:t>
            </a: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297232" y="4868360"/>
            <a:ext cx="68259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非同期処理 </a:t>
            </a:r>
            <a:r>
              <a: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利用し、</a:t>
            </a:r>
            <a:r>
              <a:rPr kumimoji="0" lang="ja-JP" altLang="ja-JP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次のシーンをバックグラウンドで作成＆初期化</a:t>
            </a:r>
            <a:r>
              <a:rPr kumimoji="0" lang="ja-JP" altLang="ja-JP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297232" y="5343187"/>
            <a:ext cx="6825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フェードアウト中にロードすることで、</a:t>
            </a:r>
            <a:r>
              <a:rPr lang="ja-JP" altLang="en-US" b="1" dirty="0"/>
              <a:t>視覚的</a:t>
            </a:r>
            <a:r>
              <a:rPr lang="ja-JP" altLang="en-US" b="1" dirty="0" smtClean="0"/>
              <a:t>な待機</a:t>
            </a:r>
            <a:r>
              <a:rPr lang="ja-JP" altLang="en-US" b="1" dirty="0"/>
              <a:t>時間をゼロに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541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297232" y="1313976"/>
            <a:ext cx="9211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ハルシェーダー </a:t>
            </a:r>
            <a:r>
              <a:rPr lang="en-US" altLang="ja-JP" sz="3200" b="1" dirty="0"/>
              <a:t>&amp; </a:t>
            </a:r>
            <a:r>
              <a:rPr lang="ja-JP" altLang="en-US" sz="3200" b="1" dirty="0"/>
              <a:t>ドメインシェーダーによる波の表現</a:t>
            </a:r>
            <a:endParaRPr lang="en-US" altLang="ja-JP" sz="3200" b="1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608" y="60887"/>
            <a:ext cx="1616463" cy="909261"/>
          </a:xfrm>
          <a:prstGeom prst="rect">
            <a:avLst/>
          </a:prstGeom>
        </p:spPr>
      </p:pic>
      <p:cxnSp>
        <p:nvCxnSpPr>
          <p:cNvPr id="8" name="直線コネクタ 7"/>
          <p:cNvCxnSpPr/>
          <p:nvPr/>
        </p:nvCxnSpPr>
        <p:spPr>
          <a:xfrm>
            <a:off x="166784" y="925820"/>
            <a:ext cx="93854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タイトル 1"/>
          <p:cNvSpPr txBox="1">
            <a:spLocks/>
          </p:cNvSpPr>
          <p:nvPr/>
        </p:nvSpPr>
        <p:spPr>
          <a:xfrm>
            <a:off x="166783" y="313753"/>
            <a:ext cx="4143960" cy="5356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900" b="1" dirty="0" smtClean="0">
                <a:latin typeface="+mn-ea"/>
                <a:ea typeface="+mn-ea"/>
              </a:rPr>
              <a:t>BALLOON</a:t>
            </a:r>
            <a:endParaRPr lang="en-US" altLang="ja-JP" sz="3900" b="1" dirty="0">
              <a:latin typeface="+mn-ea"/>
              <a:ea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224403" y="6365557"/>
            <a:ext cx="6815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600" dirty="0" smtClean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16.</a:t>
            </a:r>
            <a:endParaRPr lang="ja-JP" altLang="en-US" sz="2600" dirty="0"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332" y="3765066"/>
            <a:ext cx="4430976" cy="2163965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447348" y="2674666"/>
            <a:ext cx="7512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 err="1"/>
              <a:t>つの</a:t>
            </a:r>
            <a:r>
              <a:rPr lang="ja-JP" altLang="en-US" dirty="0"/>
              <a:t>頂点からなる板ポリゴンを </a:t>
            </a:r>
            <a:r>
              <a:rPr lang="ja-JP" altLang="en-US" b="1" dirty="0"/>
              <a:t>テッセレーションシェーダー</a:t>
            </a:r>
            <a:r>
              <a:rPr lang="ja-JP" altLang="en-US" dirty="0"/>
              <a:t>（ハルシェーダー </a:t>
            </a:r>
            <a:r>
              <a:rPr lang="en-US" altLang="ja-JP" dirty="0"/>
              <a:t>&amp; </a:t>
            </a:r>
            <a:r>
              <a:rPr lang="ja-JP" altLang="en-US" dirty="0"/>
              <a:t>ドメインシェーダー）を使用して細分化し、 </a:t>
            </a:r>
            <a:r>
              <a:rPr lang="en-US" altLang="ja-JP" b="1" dirty="0"/>
              <a:t>sin</a:t>
            </a:r>
            <a:r>
              <a:rPr lang="ja-JP" altLang="en-US" b="1" dirty="0"/>
              <a:t>波を用いた波の動きを実装</a:t>
            </a:r>
            <a:r>
              <a:rPr lang="ja-JP" altLang="en-US" dirty="0"/>
              <a:t>。</a:t>
            </a:r>
            <a:br>
              <a:rPr lang="ja-JP" altLang="en-US" dirty="0"/>
            </a:br>
            <a:r>
              <a:rPr lang="ja-JP" altLang="en-US" dirty="0"/>
              <a:t>これにより、</a:t>
            </a:r>
            <a:r>
              <a:rPr lang="ja-JP" altLang="en-US" b="1" dirty="0"/>
              <a:t>リアルな水面の波の表現</a:t>
            </a:r>
            <a:r>
              <a:rPr lang="ja-JP" altLang="en-US" dirty="0"/>
              <a:t>を可能にしました。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464235" y="1809655"/>
            <a:ext cx="4087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テッセレーションを用いたポリゴン細分化</a:t>
            </a:r>
          </a:p>
        </p:txBody>
      </p:sp>
    </p:spTree>
    <p:extLst>
      <p:ext uri="{BB962C8B-B14F-4D97-AF65-F5344CB8AC3E}">
        <p14:creationId xmlns:p14="http://schemas.microsoft.com/office/powerpoint/2010/main" val="342194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403071" y="3053897"/>
            <a:ext cx="7138493" cy="767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388" dirty="0"/>
              <a:t>ご閲覧ありがとうございました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60023717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3_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604</TotalTime>
  <Words>406</Words>
  <Application>Microsoft Office PowerPoint</Application>
  <PresentationFormat>A4 210 x 297 mm</PresentationFormat>
  <Paragraphs>42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HGS創英角ｺﾞｼｯｸUB</vt:lpstr>
      <vt:lpstr>ＭＳ Ｐゴシック</vt:lpstr>
      <vt:lpstr>Arial</vt:lpstr>
      <vt:lpstr>Calibri</vt:lpstr>
      <vt:lpstr>Calibri Light</vt:lpstr>
      <vt:lpstr>レトロスペクト</vt:lpstr>
      <vt:lpstr>3_レトロスペクト</vt:lpstr>
      <vt:lpstr>資料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ポートフォリオ</dc:title>
  <dc:creator>清水　駿希</dc:creator>
  <cp:lastModifiedBy>清水　駿希</cp:lastModifiedBy>
  <cp:revision>16</cp:revision>
  <dcterms:created xsi:type="dcterms:W3CDTF">2025-01-17T01:50:31Z</dcterms:created>
  <dcterms:modified xsi:type="dcterms:W3CDTF">2025-02-21T07:52:38Z</dcterms:modified>
</cp:coreProperties>
</file>