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92" autoAdjust="0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sukeimai/fast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err="1"/>
              <a:t>FastLink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rPr dirty="0" err="1"/>
              <a:t>Haocheng</a:t>
            </a:r>
            <a:r>
              <a:rPr dirty="0"/>
              <a:t>, </a:t>
            </a:r>
            <a:r>
              <a:rPr dirty="0" err="1"/>
              <a:t>Kewei</a:t>
            </a:r>
            <a:r>
              <a:rPr dirty="0"/>
              <a:t>, </a:t>
            </a:r>
            <a:r>
              <a:rPr dirty="0" err="1"/>
              <a:t>Zaolin</a:t>
            </a:r>
            <a:r>
              <a:rPr dirty="0"/>
              <a:t>, </a:t>
            </a:r>
            <a:r>
              <a:rPr dirty="0" err="1"/>
              <a:t>Chuhan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62" y="987500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600" b="1" dirty="0"/>
              <a:t>choose more informative variable could reduce the use of matching variables</a:t>
            </a:r>
          </a:p>
          <a:p>
            <a:pPr lvl="1"/>
            <a:r>
              <a:rPr sz="1200" dirty="0"/>
              <a:t>name + </a:t>
            </a:r>
            <a:r>
              <a:rPr sz="1200" dirty="0" err="1"/>
              <a:t>soc_sec_id</a:t>
            </a:r>
            <a:r>
              <a:rPr sz="1200" dirty="0"/>
              <a:t> vs name + address + suburb</a:t>
            </a:r>
          </a:p>
          <a:p>
            <a:pPr lvl="0"/>
            <a:r>
              <a:rPr sz="1600" b="1" dirty="0"/>
              <a:t>number of matches &amp; </a:t>
            </a:r>
            <a:r>
              <a:rPr sz="1600" b="1" dirty="0" err="1"/>
              <a:t>jaccard</a:t>
            </a:r>
            <a:r>
              <a:rPr sz="1600" b="1" dirty="0"/>
              <a:t> index vs threshold probabilitie</a:t>
            </a:r>
            <a:r>
              <a:rPr sz="1800" b="1" dirty="0"/>
              <a:t>s</a:t>
            </a:r>
          </a:p>
          <a:p>
            <a:pPr lvl="1"/>
            <a:r>
              <a:rPr sz="1200" dirty="0" err="1"/>
              <a:t>jaccard</a:t>
            </a:r>
            <a:r>
              <a:rPr sz="1200" dirty="0"/>
              <a:t> index = intersection size / union size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8776E48-1202-2F48-BCB5-6B6345E0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" y="2052734"/>
            <a:ext cx="4270432" cy="1339732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114721D-7690-1942-8764-6A33B6382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62" y="1925721"/>
            <a:ext cx="4270432" cy="1339732"/>
          </a:xfrm>
          <a:prstGeom prst="rect">
            <a:avLst/>
          </a:prstGeom>
        </p:spPr>
      </p:pic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C9052192-5C37-A347-B5A7-1E280E2AB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02" y="3265453"/>
            <a:ext cx="3158263" cy="1781093"/>
          </a:xfrm>
          <a:prstGeom prst="rect">
            <a:avLst/>
          </a:prstGeom>
        </p:spPr>
      </p:pic>
      <p:pic>
        <p:nvPicPr>
          <p:cNvPr id="11" name="Picture 10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97101E64-CCD6-624C-951F-06C9D8B62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853" y="3265453"/>
            <a:ext cx="3260283" cy="17810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I. P. Fellegi and A. B. Sunter, “A theory for record linkage,” </a:t>
            </a:r>
            <a:r>
              <a:rPr i="1"/>
              <a:t>Journal of the American Statistical Association</a:t>
            </a:r>
            <a:r>
              <a:t>, vol. 64, no. 328, pp. 1183–1210, 1969.</a:t>
            </a:r>
          </a:p>
          <a:p>
            <a:pPr marL="0" lvl="0" indent="0">
              <a:buNone/>
            </a:pPr>
            <a:r>
              <a:t>[2] W. E. Winkler, </a:t>
            </a:r>
            <a:r>
              <a:rPr i="1"/>
              <a:t>Using the EM algorithm for weight computation in the fellegi-sunter model of record linkage</a:t>
            </a:r>
            <a:r>
              <a:t>. US Bureau of the Census Washington, DC, 2000.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FastLink is a scalable entity resolution methodology designed for merging large-scale datasets.</a:t>
            </a:r>
          </a:p>
          <a:p>
            <a:pPr lvl="0"/>
            <a:r>
              <a:t>Advantages</a:t>
            </a:r>
          </a:p>
          <a:p>
            <a:pPr lvl="1"/>
            <a:r>
              <a:t>Addresses challenges such as missing data, measurement errors, and uncertainty in the merging process</a:t>
            </a:r>
          </a:p>
          <a:p>
            <a:pPr lvl="1"/>
            <a:r>
              <a:t>Provide more flexibility by using auxiliary information (e.g., name frequency, migration rates)</a:t>
            </a:r>
          </a:p>
          <a:p>
            <a:pPr lvl="1"/>
            <a:r>
              <a:t>Utilize a probabilistic match score for more accurate linking, even with incomplete or imprecise data</a:t>
            </a:r>
          </a:p>
          <a:p>
            <a:pPr lvl="1"/>
            <a:r>
              <a:t>Scalable and capable of handling millions of records, making it efficient in terms of speed and accuracy</a:t>
            </a:r>
          </a:p>
          <a:p>
            <a:pPr lvl="0"/>
            <a:r>
              <a:t>Limitations</a:t>
            </a:r>
          </a:p>
          <a:p>
            <a:pPr lvl="1"/>
            <a:r>
              <a:t>Less effective with long strings (e.g., full names, long addresses) due to variations and typographical errors without advanced string-matching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:r>
                  <a:t>General settings</a:t>
                </a:r>
              </a:p>
              <a:p>
                <a:pPr lvl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m:rPr>
                              <m:nor/>
                            </m:rPr>
                            <a:rPr/>
                            <m:t>Latent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r>
                            <m:rPr>
                              <m:nor/>
                            </m:rPr>
                            <a:rPr/>
                            <m:t>Matches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limUpp>
                            <m:limUp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. </m:t>
                              </m:r>
                            </m:lim>
                          </m:limUpp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Bernoulli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/>
                            <m:t>Distance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limUpp>
                            <m:limUp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indep</m:t>
                              </m:r>
                              <m:r>
                                <m:rPr>
                                  <m:nor/>
                                </m:rPr>
                                <a:rPr/>
                                <m:t>. </m:t>
                              </m:r>
                            </m:lim>
                          </m:limUpp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Discrete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e>
                          </m:d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/>
                            <m:t>Missing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r>
                            <m:rPr>
                              <m:nor/>
                            </m:rPr>
                            <a:rPr/>
                            <m:t>Indicator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⊥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/>
                            <m:t>Probability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box>
                            <m:box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:=</m:t>
                              </m:r>
                            </m:e>
                          </m:box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=1∣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mr>
                    </m:m>
                  </m:oMath>
                </a14:m>
                <a:endParaRPr/>
              </a:p>
              <a:p>
                <a:pPr lvl="0"/>
                <a:r>
                  <a:t>Quite similar to Fellegi-Sunter[1]</a:t>
                </a:r>
              </a:p>
              <a:p>
                <a:pPr lvl="0"/>
                <a:r>
                  <a:t>Capable pf dealing MAP missings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Probabilistic model, see getPosterior.R</a:t>
                </a:r>
              </a:p>
              <a:p>
                <a:pPr lvl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limLoc m:val="undOvr"/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ℓ=0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d>
                                                    <m:dPr>
                                                      <m:begChr m:val="{"/>
                                                      <m:endChr m:val="}"/>
                                                      <m:ctrlPr>
                                                        <a:rPr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𝛾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=ℓ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limLoc m:val="undOvr"/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ℓ=0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𝑘𝑚</m:t>
                                                  </m:r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d>
                                                    <m:dPr>
                                                      <m:begChr m:val="{"/>
                                                      <m:endChr m:val="}"/>
                                                      <m:ctrlPr>
                                                        <a:rPr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𝛾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=ℓ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mr>
                    </m:m>
                  </m:oMath>
                </a14:m>
                <a:endParaRPr/>
              </a:p>
              <a:p>
                <a:pPr lvl="0"/>
                <a:r>
                  <a:t>Nice for evaluation and post-merge analysis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ℬ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ℬ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493" b="-1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Nice for calculation</a:t>
                </a:r>
              </a:p>
              <a:p>
                <a:pPr lvl="1"/>
                <a:r>
                  <a:t>Likelihood and boosting with EM steps[2]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mr>
                      <m:m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endChr m:val="}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nary>
                                    </m:e>
                                  </m:nary>
                                  <m:d>
                                    <m:dPr>
                                      <m:begChr m:val="{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den>
                          </m:f>
                        </m:e>
                      </m:mr>
                    </m:m>
                  </m:oMath>
                </a14:m>
                <a:endParaRPr/>
              </a:p>
              <a:p>
                <a:pPr lvl="1"/>
                <a:r>
                  <a:t>logemlink.R and emlinkMARmov.R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The required package for FastLink is called “fastLink”: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"fastLink"</a:t>
            </a:r>
            <a:r>
              <a:rPr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t>Install the most recent version of “fastLink” package (version 0.6):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(devtools)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"kosukeimai/fastLink"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dependencies=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t>Load the package in R: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 the package and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(fastLink)</a:t>
            </a:r>
          </a:p>
          <a:p>
            <a:pPr marL="0" lvl="0" indent="0">
              <a:buNone/>
            </a:pPr>
            <a:r>
              <a:t>Tutorial Link: </a:t>
            </a:r>
            <a:r>
              <a:rPr>
                <a:hlinkClick r:id="rId2"/>
              </a:rPr>
              <a:t>https://github.com/kosukeimai/fastLink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Run the entire algorithm:</a:t>
            </a:r>
          </a:p>
          <a:p>
            <a:pPr lvl="0" indent="0">
              <a:buNone/>
            </a:pPr>
            <a:r>
              <a:rPr>
                <a:latin typeface="Courier"/>
              </a:rPr>
              <a:t>matches.out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fastLink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varnames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"address_1"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"suburb"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stringdist.match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partial.match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return.all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t>The merged dataset can be accessed using the getMatches() function:</a:t>
            </a:r>
          </a:p>
          <a:p>
            <a:pPr lvl="0" indent="0">
              <a:buNone/>
            </a:pPr>
            <a:r>
              <a:rPr>
                <a:latin typeface="Courier"/>
              </a:rPr>
              <a:t>matched_dfs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getMatches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fl.out =</a:t>
            </a:r>
            <a:r>
              <a:rPr>
                <a:latin typeface="Courier"/>
              </a:rPr>
              <a:t> matches.out, </a:t>
            </a:r>
            <a:r>
              <a:rPr>
                <a:solidFill>
                  <a:srgbClr val="7D9029"/>
                </a:solidFill>
                <a:latin typeface="Courier"/>
              </a:rPr>
              <a:t>threshold.match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Preprocessing Matches via Blocking: The blockData() function can block two datasets using one or more variables and various blocking techniques.</a:t>
            </a:r>
          </a:p>
          <a:p>
            <a:pPr lvl="0"/>
            <a:r>
              <a:t>Using Auxiliary Information to Inform fastLink: The algorithm could also incorporate auxiliary information on migration behavior to inform the matching of datasets over time.</a:t>
            </a:r>
          </a:p>
          <a:p>
            <a:pPr lvl="0"/>
            <a:r>
              <a:t>Aggregating Multiple Matches Together: The algorithm can also aggregate multiple matches into a single summary using the aggregateEM() function.</a:t>
            </a:r>
          </a:p>
          <a:p>
            <a:pPr lvl="0"/>
            <a:r>
              <a:t>Random Sampling with fastLink: The algorithm allows us to run the matching algorithm on a randomly selected smaller subset of data to be matched and then apply those estimates to the full sample of data.</a:t>
            </a:r>
          </a:p>
          <a:p>
            <a:pPr lvl="0"/>
            <a:r>
              <a:t>Finding Duplicates within a Dataset via fastLink: The algorithm uses the probabilistic match algorithm to identify duplicated entries.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900" dirty="0"/>
              <a:t>Two sets of datasets explored</a:t>
            </a:r>
          </a:p>
          <a:p>
            <a:pPr lvl="1"/>
            <a:r>
              <a:rPr sz="1500" dirty="0"/>
              <a:t>Products on Amazon &amp; Google</a:t>
            </a:r>
          </a:p>
          <a:p>
            <a:pPr lvl="1"/>
            <a:r>
              <a:rPr sz="1500" dirty="0"/>
              <a:t>fictious dataset from Freely Extensible Biomedical Record Linkage</a:t>
            </a:r>
          </a:p>
          <a:p>
            <a:pPr lvl="0"/>
            <a:r>
              <a:rPr sz="1900" dirty="0"/>
              <a:t>Empirical evidence of reduced effectiveness with long strings (e.g., product descriptions)</a:t>
            </a:r>
          </a:p>
          <a:p>
            <a:pPr lvl="1"/>
            <a:r>
              <a:rPr sz="1500" dirty="0"/>
              <a:t>only 75 matches for Amazon (&gt;1000 rows) &amp; Google (&gt;3000 rows) product datasets</a:t>
            </a:r>
          </a:p>
          <a:p>
            <a:pPr lvl="0"/>
            <a:r>
              <a:rPr sz="1800" dirty="0"/>
              <a:t>Avoid overly broad matching criteria / using too many variables</a:t>
            </a:r>
          </a:p>
          <a:p>
            <a:pPr lvl="1"/>
            <a:r>
              <a:rPr sz="1400" dirty="0"/>
              <a:t>Inflate match rate (even over 100%), underestimate False Discovery Rate (FDR) and False Non-match Rate (FNR)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51715EF-CE0E-4B47-ABF6-016D82D9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3" y="3492946"/>
            <a:ext cx="5613991" cy="1650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719</Words>
  <Application>Microsoft Macintosh PowerPoint</Application>
  <PresentationFormat>On-screen Show (16:9)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</vt:lpstr>
      <vt:lpstr>Office Theme</vt:lpstr>
      <vt:lpstr>FastLink</vt:lpstr>
      <vt:lpstr>Introduction</vt:lpstr>
      <vt:lpstr>Methodology</vt:lpstr>
      <vt:lpstr>Methodology</vt:lpstr>
      <vt:lpstr>Methodology</vt:lpstr>
      <vt:lpstr>Package Implement</vt:lpstr>
      <vt:lpstr>Package Implement</vt:lpstr>
      <vt:lpstr>Package Implement</vt:lpstr>
      <vt:lpstr>Dataset</vt:lpstr>
      <vt:lpstr>Dataset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Haocheng, Kewei, Zaolin, Chuhan</dc:creator>
  <cp:keywords/>
  <cp:lastModifiedBy>Chuhan Guo</cp:lastModifiedBy>
  <cp:revision>5</cp:revision>
  <dcterms:created xsi:type="dcterms:W3CDTF">2024-10-21T01:06:44Z</dcterms:created>
  <dcterms:modified xsi:type="dcterms:W3CDTF">2024-10-21T01:33:12Z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sl">
    <vt:lpwstr>ieee.csl</vt:lpwstr>
  </property>
  <property fmtid="{D5CDD505-2E9C-101B-9397-08002B2CF9AE}" pid="4" name="link-citations">
    <vt:lpwstr>True</vt:lpwstr>
  </property>
  <property fmtid="{D5CDD505-2E9C-101B-9397-08002B2CF9AE}" pid="5" name="output">
    <vt:lpwstr/>
  </property>
</Properties>
</file>